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Lst>
  <p:sldSz cx="9144000" cy="6858000" type="screen4x3"/>
  <p:notesSz cx="6858000" cy="9144000"/>
  <p:embeddedFontLst>
    <p:embeddedFont>
      <p:font typeface="Noto Sans Symbols" pitchFamily="2" charset="0"/>
      <p:regular r:id="rId130"/>
      <p:bold r:id="rId1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7" roundtripDataSignature="AMtx7miPF6wt/jei/Anx+ugBLXu8bUnda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sanna König" initials="" lastIdx="48"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5063E2-43D5-4DF9-B2B2-4A4BFB57B0D6}">
  <a:tblStyle styleId="{C85063E2-43D5-4DF9-B2B2-4A4BFB57B0D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10"/>
    <p:restoredTop sz="96301"/>
  </p:normalViewPr>
  <p:slideViewPr>
    <p:cSldViewPr snapToGrid="0">
      <p:cViewPr>
        <p:scale>
          <a:sx n="129" d="100"/>
          <a:sy n="129" d="100"/>
        </p:scale>
        <p:origin x="144"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commentAuthors" Target="commentAuthor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9"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1.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 name="Google Shape;1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56" name="Google Shape;256;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10</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9"/>
        <p:cNvGrpSpPr/>
        <p:nvPr/>
      </p:nvGrpSpPr>
      <p:grpSpPr>
        <a:xfrm>
          <a:off x="0" y="0"/>
          <a:ext cx="0" cy="0"/>
          <a:chOff x="0" y="0"/>
          <a:chExt cx="0" cy="0"/>
        </a:xfrm>
      </p:grpSpPr>
      <p:sp>
        <p:nvSpPr>
          <p:cNvPr id="1310" name="Google Shape;1310;g3f645ac5276_0_5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11" name="Google Shape;1311;g3f645ac5276_0_5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g3f645ac5276_0_5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27" name="Google Shape;1327;g3f645ac5276_0_5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1"/>
        <p:cNvGrpSpPr/>
        <p:nvPr/>
      </p:nvGrpSpPr>
      <p:grpSpPr>
        <a:xfrm>
          <a:off x="0" y="0"/>
          <a:ext cx="0" cy="0"/>
          <a:chOff x="0" y="0"/>
          <a:chExt cx="0" cy="0"/>
        </a:xfrm>
      </p:grpSpPr>
      <p:sp>
        <p:nvSpPr>
          <p:cNvPr id="1342" name="Google Shape;1342;g3f645ac5276_0_60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43" name="Google Shape;1343;g3f645ac5276_0_6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g3f645ac5276_0_6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61" name="Google Shape;1361;g3f645ac5276_0_6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7"/>
        <p:cNvGrpSpPr/>
        <p:nvPr/>
      </p:nvGrpSpPr>
      <p:grpSpPr>
        <a:xfrm>
          <a:off x="0" y="0"/>
          <a:ext cx="0" cy="0"/>
          <a:chOff x="0" y="0"/>
          <a:chExt cx="0" cy="0"/>
        </a:xfrm>
      </p:grpSpPr>
      <p:sp>
        <p:nvSpPr>
          <p:cNvPr id="1378" name="Google Shape;1378;g3f645ac5276_0_6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79" name="Google Shape;1379;g3f645ac5276_0_6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g3f645ac5276_0_6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98" name="Google Shape;1398;g3f645ac5276_0_6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5"/>
        <p:cNvGrpSpPr/>
        <p:nvPr/>
      </p:nvGrpSpPr>
      <p:grpSpPr>
        <a:xfrm>
          <a:off x="0" y="0"/>
          <a:ext cx="0" cy="0"/>
          <a:chOff x="0" y="0"/>
          <a:chExt cx="0" cy="0"/>
        </a:xfrm>
      </p:grpSpPr>
      <p:sp>
        <p:nvSpPr>
          <p:cNvPr id="1416" name="Google Shape;1416;g3f645ac5276_0_6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7" name="Google Shape;1417;g3f645ac5276_0_6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0"/>
        <p:cNvGrpSpPr/>
        <p:nvPr/>
      </p:nvGrpSpPr>
      <p:grpSpPr>
        <a:xfrm>
          <a:off x="0" y="0"/>
          <a:ext cx="0" cy="0"/>
          <a:chOff x="0" y="0"/>
          <a:chExt cx="0" cy="0"/>
        </a:xfrm>
      </p:grpSpPr>
      <p:sp>
        <p:nvSpPr>
          <p:cNvPr id="1431" name="Google Shape;1431;g3f645ac5276_0_69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2" name="Google Shape;1432;g3f645ac5276_0_6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
        <p:cNvGrpSpPr/>
        <p:nvPr/>
      </p:nvGrpSpPr>
      <p:grpSpPr>
        <a:xfrm>
          <a:off x="0" y="0"/>
          <a:ext cx="0" cy="0"/>
          <a:chOff x="0" y="0"/>
          <a:chExt cx="0" cy="0"/>
        </a:xfrm>
      </p:grpSpPr>
      <p:sp>
        <p:nvSpPr>
          <p:cNvPr id="1446" name="Google Shape;1446;g3f645ac5276_0_70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7" name="Google Shape;1447;g3f645ac5276_0_7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0"/>
        <p:cNvGrpSpPr/>
        <p:nvPr/>
      </p:nvGrpSpPr>
      <p:grpSpPr>
        <a:xfrm>
          <a:off x="0" y="0"/>
          <a:ext cx="0" cy="0"/>
          <a:chOff x="0" y="0"/>
          <a:chExt cx="0" cy="0"/>
        </a:xfrm>
      </p:grpSpPr>
      <p:sp>
        <p:nvSpPr>
          <p:cNvPr id="1461" name="Google Shape;1461;g3f645ac5276_0_7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2" name="Google Shape;1462;g3f645ac5276_0_7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72" name="Google Shape;272;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6"/>
        <p:cNvGrpSpPr/>
        <p:nvPr/>
      </p:nvGrpSpPr>
      <p:grpSpPr>
        <a:xfrm>
          <a:off x="0" y="0"/>
          <a:ext cx="0" cy="0"/>
          <a:chOff x="0" y="0"/>
          <a:chExt cx="0" cy="0"/>
        </a:xfrm>
      </p:grpSpPr>
      <p:sp>
        <p:nvSpPr>
          <p:cNvPr id="1477" name="Google Shape;1477;g3f645ac5276_0_7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8" name="Google Shape;1478;g3f645ac5276_0_7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1"/>
        <p:cNvGrpSpPr/>
        <p:nvPr/>
      </p:nvGrpSpPr>
      <p:grpSpPr>
        <a:xfrm>
          <a:off x="0" y="0"/>
          <a:ext cx="0" cy="0"/>
          <a:chOff x="0" y="0"/>
          <a:chExt cx="0" cy="0"/>
        </a:xfrm>
      </p:grpSpPr>
      <p:sp>
        <p:nvSpPr>
          <p:cNvPr id="1492" name="Google Shape;1492;g3f645ac5276_0_7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93" name="Google Shape;1493;g3f645ac5276_0_7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5"/>
        <p:cNvGrpSpPr/>
        <p:nvPr/>
      </p:nvGrpSpPr>
      <p:grpSpPr>
        <a:xfrm>
          <a:off x="0" y="0"/>
          <a:ext cx="0" cy="0"/>
          <a:chOff x="0" y="0"/>
          <a:chExt cx="0" cy="0"/>
        </a:xfrm>
      </p:grpSpPr>
      <p:sp>
        <p:nvSpPr>
          <p:cNvPr id="1506" name="Google Shape;1506;g3f645ac5276_0_7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07" name="Google Shape;1507;g3f645ac5276_0_7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g3f645ac5276_0_7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1" name="Google Shape;1521;g3f645ac5276_0_7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3"/>
        <p:cNvGrpSpPr/>
        <p:nvPr/>
      </p:nvGrpSpPr>
      <p:grpSpPr>
        <a:xfrm>
          <a:off x="0" y="0"/>
          <a:ext cx="0" cy="0"/>
          <a:chOff x="0" y="0"/>
          <a:chExt cx="0" cy="0"/>
        </a:xfrm>
      </p:grpSpPr>
      <p:sp>
        <p:nvSpPr>
          <p:cNvPr id="1534" name="Google Shape;1534;g3f645ac5276_0_7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5" name="Google Shape;1535;g3f645ac5276_0_79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7"/>
        <p:cNvGrpSpPr/>
        <p:nvPr/>
      </p:nvGrpSpPr>
      <p:grpSpPr>
        <a:xfrm>
          <a:off x="0" y="0"/>
          <a:ext cx="0" cy="0"/>
          <a:chOff x="0" y="0"/>
          <a:chExt cx="0" cy="0"/>
        </a:xfrm>
      </p:grpSpPr>
      <p:sp>
        <p:nvSpPr>
          <p:cNvPr id="1548" name="Google Shape;1548;g3f645ac5276_0_8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49" name="Google Shape;1549;g3f645ac5276_0_8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1"/>
        <p:cNvGrpSpPr/>
        <p:nvPr/>
      </p:nvGrpSpPr>
      <p:grpSpPr>
        <a:xfrm>
          <a:off x="0" y="0"/>
          <a:ext cx="0" cy="0"/>
          <a:chOff x="0" y="0"/>
          <a:chExt cx="0" cy="0"/>
        </a:xfrm>
      </p:grpSpPr>
      <p:sp>
        <p:nvSpPr>
          <p:cNvPr id="1562" name="Google Shape;1562;g3f645ac5276_0_8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63" name="Google Shape;1563;g3f645ac5276_0_8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g3f645ac5276_0_8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77" name="Google Shape;1577;g3f645ac5276_0_8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0"/>
        <p:cNvGrpSpPr/>
        <p:nvPr/>
      </p:nvGrpSpPr>
      <p:grpSpPr>
        <a:xfrm>
          <a:off x="0" y="0"/>
          <a:ext cx="0" cy="0"/>
          <a:chOff x="0" y="0"/>
          <a:chExt cx="0" cy="0"/>
        </a:xfrm>
      </p:grpSpPr>
      <p:sp>
        <p:nvSpPr>
          <p:cNvPr id="1591" name="Google Shape;1591;g3f645ac5276_0_8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92" name="Google Shape;1592;g3f645ac5276_0_8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5"/>
        <p:cNvGrpSpPr/>
        <p:nvPr/>
      </p:nvGrpSpPr>
      <p:grpSpPr>
        <a:xfrm>
          <a:off x="0" y="0"/>
          <a:ext cx="0" cy="0"/>
          <a:chOff x="0" y="0"/>
          <a:chExt cx="0" cy="0"/>
        </a:xfrm>
      </p:grpSpPr>
      <p:sp>
        <p:nvSpPr>
          <p:cNvPr id="1606" name="Google Shape;1606;g3f645ac5276_0_8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07" name="Google Shape;1607;g3f645ac5276_0_8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9" name="Google Shape;289;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0"/>
        <p:cNvGrpSpPr/>
        <p:nvPr/>
      </p:nvGrpSpPr>
      <p:grpSpPr>
        <a:xfrm>
          <a:off x="0" y="0"/>
          <a:ext cx="0" cy="0"/>
          <a:chOff x="0" y="0"/>
          <a:chExt cx="0" cy="0"/>
        </a:xfrm>
      </p:grpSpPr>
      <p:sp>
        <p:nvSpPr>
          <p:cNvPr id="1621" name="Google Shape;1621;g3f645ac5276_0_87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22" name="Google Shape;1622;g3f645ac5276_0_8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g3f645ac5276_0_89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37" name="Google Shape;1637;g3f645ac5276_0_8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0"/>
        <p:cNvGrpSpPr/>
        <p:nvPr/>
      </p:nvGrpSpPr>
      <p:grpSpPr>
        <a:xfrm>
          <a:off x="0" y="0"/>
          <a:ext cx="0" cy="0"/>
          <a:chOff x="0" y="0"/>
          <a:chExt cx="0" cy="0"/>
        </a:xfrm>
      </p:grpSpPr>
      <p:sp>
        <p:nvSpPr>
          <p:cNvPr id="1651" name="Google Shape;1651;g3f645ac5276_0_90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52" name="Google Shape;1652;g3f645ac5276_0_9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5"/>
        <p:cNvGrpSpPr/>
        <p:nvPr/>
      </p:nvGrpSpPr>
      <p:grpSpPr>
        <a:xfrm>
          <a:off x="0" y="0"/>
          <a:ext cx="0" cy="0"/>
          <a:chOff x="0" y="0"/>
          <a:chExt cx="0" cy="0"/>
        </a:xfrm>
      </p:grpSpPr>
      <p:sp>
        <p:nvSpPr>
          <p:cNvPr id="1666" name="Google Shape;1666;g3f645ac5276_0_9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67" name="Google Shape;1667;g3f645ac5276_0_9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0"/>
        <p:cNvGrpSpPr/>
        <p:nvPr/>
      </p:nvGrpSpPr>
      <p:grpSpPr>
        <a:xfrm>
          <a:off x="0" y="0"/>
          <a:ext cx="0" cy="0"/>
          <a:chOff x="0" y="0"/>
          <a:chExt cx="0" cy="0"/>
        </a:xfrm>
      </p:grpSpPr>
      <p:sp>
        <p:nvSpPr>
          <p:cNvPr id="1681" name="Google Shape;1681;g3f645ac5276_0_9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82" name="Google Shape;1682;g3f645ac5276_0_9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3f645ac5276_0_9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697" name="Google Shape;1697;g3f645ac5276_0_9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1"/>
        <p:cNvGrpSpPr/>
        <p:nvPr/>
      </p:nvGrpSpPr>
      <p:grpSpPr>
        <a:xfrm>
          <a:off x="0" y="0"/>
          <a:ext cx="0" cy="0"/>
          <a:chOff x="0" y="0"/>
          <a:chExt cx="0" cy="0"/>
        </a:xfrm>
      </p:grpSpPr>
      <p:sp>
        <p:nvSpPr>
          <p:cNvPr id="1712" name="Google Shape;1712;g3f645ac5276_0_9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13" name="Google Shape;1713;g3f645ac5276_0_9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7"/>
        <p:cNvGrpSpPr/>
        <p:nvPr/>
      </p:nvGrpSpPr>
      <p:grpSpPr>
        <a:xfrm>
          <a:off x="0" y="0"/>
          <a:ext cx="0" cy="0"/>
          <a:chOff x="0" y="0"/>
          <a:chExt cx="0" cy="0"/>
        </a:xfrm>
      </p:grpSpPr>
      <p:sp>
        <p:nvSpPr>
          <p:cNvPr id="1728" name="Google Shape;1728;g3f645ac5276_0_9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29" name="Google Shape;1729;g3f645ac5276_0_9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7" name="Google Shape;307;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4" name="Google Shape;324;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645ac5276_0_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1" name="Google Shape;341;g3f645ac5276_0_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3f645ac5276_0_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9" name="Google Shape;359;g3f645ac5276_0_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f645ac5276_0_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8" name="Google Shape;378;g3f645ac5276_0_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f645ac5276_0_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6" name="Google Shape;396;g3f645ac5276_0_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f645ac5276_0_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6" name="Google Shape;416;g3f645ac5276_0_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7" name="Google Shape;167;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f645ac5276_0_1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6" name="Google Shape;436;g3f645ac5276_0_1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f645ac5276_0_1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457" name="Google Shape;457;g3f645ac5276_0_1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8" name="Google Shape;478;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7" name="Google Shape;487;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5" name="Google Shape;495;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3" name="Google Shape;503;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3" name="Google Shape;513;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3" name="Google Shape;523;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3" name="Google Shape;533;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4" name="Google Shape;544;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f645ac5276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5" name="Google Shape;175;g3f645ac5276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55" name="Google Shape;555;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f645ac5276_0_1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67" name="Google Shape;567;g3f645ac5276_0_1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f645ac5276_0_1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78" name="Google Shape;578;g3f645ac5276_0_1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3f645ac5276_0_1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90" name="Google Shape;590;g3f645ac5276_0_1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f645ac5276_0_1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02" name="Google Shape;602;g3f645ac5276_0_1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17" name="Google Shape;617;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4" name="Google Shape;624;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31" name="Google Shape;631;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40" name="Google Shape;640;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49" name="Google Shape;649;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4" name="Google Shape;184;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f645ac5276_0_2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59" name="Google Shape;659;g3f645ac5276_0_2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68" name="Google Shape;668;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f645ac5276_0_2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79" name="Google Shape;679;g3f645ac5276_0_2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89" name="Google Shape;689;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3f645ac5276_0_2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1" name="Google Shape;701;g3f645ac5276_0_2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12" name="Google Shape;712;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24" name="Google Shape;724;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2" name="Google Shape;732;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9" name="Google Shape;739;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46" name="Google Shape;746;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6" name="Google Shape;19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3f645ac5276_0_2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4" name="Google Shape;754;g3f645ac5276_0_2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1" name="Google Shape;761;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3f645ac5276_0_2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0" name="Google Shape;770;g3f645ac5276_0_2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8" name="Google Shape;778;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g3f645ac5276_0_2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91" name="Google Shape;791;g3f645ac5276_0_2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07" name="Google Shape;807;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15" name="Google Shape;815;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2" name="Google Shape;822;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31" name="Google Shape;831;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g3f645ac5276_0_2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0" name="Google Shape;840;g3f645ac5276_0_2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06" name="Google Shape;20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7" name="Google Shape;847;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g3f645ac5276_0_2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7" name="Google Shape;857;g3f645ac5276_0_2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6" name="Google Shape;866;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g3f645ac5276_0_2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8" name="Google Shape;878;g3f645ac5276_0_2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888" name="Google Shape;888;p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9" name="Google Shape;889;p6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64</a:t>
            </a:fld>
            <a:endParaRPr sz="1200">
              <a:solidFill>
                <a:schemeClr val="dk1"/>
              </a:solidFill>
              <a:latin typeface="Arial"/>
              <a:ea typeface="Arial"/>
              <a:cs typeface="Arial"/>
              <a:sym typeface="Aria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g3f645ac5276_0_3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902" name="Google Shape;902;g3f645ac5276_0_3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3" name="Google Shape;903;g3f645ac5276_0_30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65</a:t>
            </a:fld>
            <a:endParaRPr sz="1200">
              <a:solidFill>
                <a:schemeClr val="dk1"/>
              </a:solidFill>
              <a:latin typeface="Arial"/>
              <a:ea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15" name="Google Shape;915;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22" name="Google Shape;922;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29" name="Google Shape;929;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38" name="Google Shape;938;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18" name="Google Shape;21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7" name="Google Shape;947;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g3f645ac5276_0_3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57" name="Google Shape;957;g3f645ac5276_0_3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67" name="Google Shape;967;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p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76" name="Google Shape;976;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86" name="Google Shape;986;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96" name="Google Shape;996;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3f645ac5276_0_3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7" name="Google Shape;1007;g3f645ac5276_0_3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18" name="Google Shape;1018;p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9" name="Google Shape;1019;p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77</a:t>
            </a:fld>
            <a:endParaRPr sz="1200">
              <a:solidFill>
                <a:schemeClr val="dk1"/>
              </a:solidFill>
              <a:latin typeface="Arial"/>
              <a:ea typeface="Arial"/>
              <a:cs typeface="Arial"/>
              <a:sym typeface="Aria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g3f645ac5276_0_3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32" name="Google Shape;1032;g3f645ac5276_0_3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3" name="Google Shape;1033;g3f645ac5276_0_3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78</a:t>
            </a:fld>
            <a:endParaRPr sz="1200">
              <a:solidFill>
                <a:schemeClr val="dk1"/>
              </a:solidFill>
              <a:latin typeface="Arial"/>
              <a:ea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g3f645ac5276_0_3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45" name="Google Shape;1045;g3f645ac5276_0_3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6" name="Google Shape;1046;g3f645ac5276_0_3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79</a:t>
            </a:fld>
            <a:endParaRPr sz="12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0" name="Google Shape;230;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g3f645ac5276_0_3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60" name="Google Shape;1060;g3f645ac5276_0_38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1" name="Google Shape;1061;g3f645ac5276_0_38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80</a:t>
            </a:fld>
            <a:endParaRPr sz="1200">
              <a:solidFill>
                <a:schemeClr val="dk1"/>
              </a:solidFill>
              <a:latin typeface="Arial"/>
              <a:ea typeface="Arial"/>
              <a:cs typeface="Arial"/>
              <a:sym typeface="Aria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3f645ac5276_0_4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73" name="Google Shape;1073;g3f645ac5276_0_40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4" name="Google Shape;1074;g3f645ac5276_0_40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81</a:t>
            </a:fld>
            <a:endParaRPr sz="1200">
              <a:solidFill>
                <a:schemeClr val="dk1"/>
              </a:solidFill>
              <a:latin typeface="Arial"/>
              <a:ea typeface="Arial"/>
              <a:cs typeface="Arial"/>
              <a:sym typeface="Aria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g3f645ac5276_0_4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87" name="Google Shape;1087;g3f645ac5276_0_4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8" name="Google Shape;1088;g3f645ac5276_0_4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82</a:t>
            </a:fld>
            <a:endParaRPr sz="1200">
              <a:solidFill>
                <a:schemeClr val="dk1"/>
              </a:solidFill>
              <a:latin typeface="Arial"/>
              <a:ea typeface="Arial"/>
              <a:cs typeface="Arial"/>
              <a:sym typeface="Aria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p8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0" name="Google Shape;1100;p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p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8" name="Google Shape;1108;p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p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6" name="Google Shape;1116;p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4"/>
        <p:cNvGrpSpPr/>
        <p:nvPr/>
      </p:nvGrpSpPr>
      <p:grpSpPr>
        <a:xfrm>
          <a:off x="0" y="0"/>
          <a:ext cx="0" cy="0"/>
          <a:chOff x="0" y="0"/>
          <a:chExt cx="0" cy="0"/>
        </a:xfrm>
      </p:grpSpPr>
      <p:sp>
        <p:nvSpPr>
          <p:cNvPr id="1125" name="Google Shape;1125;p8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6" name="Google Shape;1126;p8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p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6" name="Google Shape;1136;p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p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6" name="Google Shape;1146;p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g3f645ac5276_0_4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7" name="Google Shape;1157;g3f645ac5276_0_4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2" name="Google Shape;24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p9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8" name="Google Shape;1168;p9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g3f645ac5276_0_4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1" name="Google Shape;1181;g3f645ac5276_0_4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p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2" name="Google Shape;1192;p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g3f645ac5276_0_4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6" name="Google Shape;1206;g3f645ac5276_0_4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g3f645ac5276_0_4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9" name="Google Shape;1219;g3f645ac5276_0_4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g3f645ac5276_0_4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33" name="Google Shape;1233;g3f645ac5276_0_4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5"/>
        <p:cNvGrpSpPr/>
        <p:nvPr/>
      </p:nvGrpSpPr>
      <p:grpSpPr>
        <a:xfrm>
          <a:off x="0" y="0"/>
          <a:ext cx="0" cy="0"/>
          <a:chOff x="0" y="0"/>
          <a:chExt cx="0" cy="0"/>
        </a:xfrm>
      </p:grpSpPr>
      <p:sp>
        <p:nvSpPr>
          <p:cNvPr id="1246" name="Google Shape;1246;g3f645ac5276_0_5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47" name="Google Shape;1247;g3f645ac5276_0_5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g3f645ac5276_0_5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3" name="Google Shape;1263;g3f645ac5276_0_5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g3f645ac5276_0_5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9" name="Google Shape;1279;g3f645ac5276_0_5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3"/>
        <p:cNvGrpSpPr/>
        <p:nvPr/>
      </p:nvGrpSpPr>
      <p:grpSpPr>
        <a:xfrm>
          <a:off x="0" y="0"/>
          <a:ext cx="0" cy="0"/>
          <a:chOff x="0" y="0"/>
          <a:chExt cx="0" cy="0"/>
        </a:xfrm>
      </p:grpSpPr>
      <p:sp>
        <p:nvSpPr>
          <p:cNvPr id="1294" name="Google Shape;1294;g3f645ac5276_0_5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5" name="Google Shape;1295;g3f645ac5276_0_5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
        <p:cNvGrpSpPr/>
        <p:nvPr/>
      </p:nvGrpSpPr>
      <p:grpSpPr>
        <a:xfrm>
          <a:off x="0" y="0"/>
          <a:ext cx="0" cy="0"/>
          <a:chOff x="0" y="0"/>
          <a:chExt cx="0" cy="0"/>
        </a:xfrm>
      </p:grpSpPr>
      <p:sp>
        <p:nvSpPr>
          <p:cNvPr id="49" name="Google Shape;49;p129"/>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2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2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29"/>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9"/>
        <p:cNvGrpSpPr/>
        <p:nvPr/>
      </p:nvGrpSpPr>
      <p:grpSpPr>
        <a:xfrm>
          <a:off x="0" y="0"/>
          <a:ext cx="0" cy="0"/>
          <a:chOff x="0" y="0"/>
          <a:chExt cx="0" cy="0"/>
        </a:xfrm>
      </p:grpSpPr>
      <p:sp>
        <p:nvSpPr>
          <p:cNvPr id="140" name="Google Shape;140;p138"/>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138"/>
          <p:cNvSpPr txBox="1">
            <a:spLocks noGrp="1"/>
          </p:cNvSpPr>
          <p:nvPr>
            <p:ph type="body" idx="1"/>
          </p:nvPr>
        </p:nvSpPr>
        <p:spPr>
          <a:xfrm rot="5400000">
            <a:off x="2366169" y="-189706"/>
            <a:ext cx="4411662" cy="82296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2" name="Google Shape;142;p13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3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38"/>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5"/>
        <p:cNvGrpSpPr/>
        <p:nvPr/>
      </p:nvGrpSpPr>
      <p:grpSpPr>
        <a:xfrm>
          <a:off x="0" y="0"/>
          <a:ext cx="0" cy="0"/>
          <a:chOff x="0" y="0"/>
          <a:chExt cx="0" cy="0"/>
        </a:xfrm>
      </p:grpSpPr>
      <p:sp>
        <p:nvSpPr>
          <p:cNvPr id="146" name="Google Shape;146;p139"/>
          <p:cNvSpPr txBox="1">
            <a:spLocks noGrp="1"/>
          </p:cNvSpPr>
          <p:nvPr>
            <p:ph type="title"/>
          </p:nvPr>
        </p:nvSpPr>
        <p:spPr>
          <a:xfrm rot="5400000">
            <a:off x="4653757" y="2097882"/>
            <a:ext cx="6008687" cy="2057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139"/>
          <p:cNvSpPr txBox="1">
            <a:spLocks noGrp="1"/>
          </p:cNvSpPr>
          <p:nvPr>
            <p:ph type="body" idx="1"/>
          </p:nvPr>
        </p:nvSpPr>
        <p:spPr>
          <a:xfrm rot="5400000">
            <a:off x="462756" y="116681"/>
            <a:ext cx="6008687" cy="6019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8" name="Google Shape;148;p13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3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39"/>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3"/>
        <p:cNvGrpSpPr/>
        <p:nvPr/>
      </p:nvGrpSpPr>
      <p:grpSpPr>
        <a:xfrm>
          <a:off x="0" y="0"/>
          <a:ext cx="0" cy="0"/>
          <a:chOff x="0" y="0"/>
          <a:chExt cx="0" cy="0"/>
        </a:xfrm>
      </p:grpSpPr>
      <p:sp>
        <p:nvSpPr>
          <p:cNvPr id="54" name="Google Shape;54;p130"/>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30"/>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56" name="Google Shape;56;p13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3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30"/>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59"/>
        <p:cNvGrpSpPr/>
        <p:nvPr/>
      </p:nvGrpSpPr>
      <p:grpSpPr>
        <a:xfrm>
          <a:off x="0" y="0"/>
          <a:ext cx="0" cy="0"/>
          <a:chOff x="0" y="0"/>
          <a:chExt cx="0" cy="0"/>
        </a:xfrm>
      </p:grpSpPr>
      <p:cxnSp>
        <p:nvCxnSpPr>
          <p:cNvPr id="60" name="Google Shape;60;p131"/>
          <p:cNvCxnSpPr/>
          <p:nvPr/>
        </p:nvCxnSpPr>
        <p:spPr>
          <a:xfrm>
            <a:off x="7315200" y="1066800"/>
            <a:ext cx="0" cy="4495800"/>
          </a:xfrm>
          <a:prstGeom prst="straightConnector1">
            <a:avLst/>
          </a:prstGeom>
          <a:noFill/>
          <a:ln w="9525" cap="flat" cmpd="sng">
            <a:solidFill>
              <a:schemeClr val="dk1"/>
            </a:solidFill>
            <a:prstDash val="solid"/>
            <a:round/>
            <a:headEnd type="none" w="med" len="med"/>
            <a:tailEnd type="none" w="med" len="med"/>
          </a:ln>
        </p:spPr>
      </p:cxnSp>
      <p:grpSp>
        <p:nvGrpSpPr>
          <p:cNvPr id="61" name="Google Shape;61;p131"/>
          <p:cNvGrpSpPr/>
          <p:nvPr/>
        </p:nvGrpSpPr>
        <p:grpSpPr>
          <a:xfrm>
            <a:off x="7493000" y="2992438"/>
            <a:ext cx="1338263" cy="2189162"/>
            <a:chOff x="4704" y="1885"/>
            <a:chExt cx="843" cy="1379"/>
          </a:xfrm>
        </p:grpSpPr>
        <p:sp>
          <p:nvSpPr>
            <p:cNvPr id="62" name="Google Shape;62;p131"/>
            <p:cNvSpPr/>
            <p:nvPr/>
          </p:nvSpPr>
          <p:spPr>
            <a:xfrm>
              <a:off x="4704"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131"/>
            <p:cNvSpPr/>
            <p:nvPr/>
          </p:nvSpPr>
          <p:spPr>
            <a:xfrm>
              <a:off x="4883"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131"/>
            <p:cNvSpPr/>
            <p:nvPr/>
          </p:nvSpPr>
          <p:spPr>
            <a:xfrm>
              <a:off x="5062"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131"/>
            <p:cNvSpPr/>
            <p:nvPr/>
          </p:nvSpPr>
          <p:spPr>
            <a:xfrm>
              <a:off x="4704"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131"/>
            <p:cNvSpPr/>
            <p:nvPr/>
          </p:nvSpPr>
          <p:spPr>
            <a:xfrm>
              <a:off x="4883"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131"/>
            <p:cNvSpPr/>
            <p:nvPr/>
          </p:nvSpPr>
          <p:spPr>
            <a:xfrm>
              <a:off x="5062"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131"/>
            <p:cNvSpPr/>
            <p:nvPr/>
          </p:nvSpPr>
          <p:spPr>
            <a:xfrm>
              <a:off x="5241" y="2064"/>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131"/>
            <p:cNvSpPr/>
            <p:nvPr/>
          </p:nvSpPr>
          <p:spPr>
            <a:xfrm>
              <a:off x="4704"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131"/>
            <p:cNvSpPr/>
            <p:nvPr/>
          </p:nvSpPr>
          <p:spPr>
            <a:xfrm>
              <a:off x="4883"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131"/>
            <p:cNvSpPr/>
            <p:nvPr/>
          </p:nvSpPr>
          <p:spPr>
            <a:xfrm>
              <a:off x="5062"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131"/>
            <p:cNvSpPr/>
            <p:nvPr/>
          </p:nvSpPr>
          <p:spPr>
            <a:xfrm>
              <a:off x="5241"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131"/>
            <p:cNvSpPr/>
            <p:nvPr/>
          </p:nvSpPr>
          <p:spPr>
            <a:xfrm>
              <a:off x="5420" y="2243"/>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4;p131"/>
            <p:cNvSpPr/>
            <p:nvPr/>
          </p:nvSpPr>
          <p:spPr>
            <a:xfrm>
              <a:off x="4704" y="2421"/>
              <a:ext cx="127" cy="12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5;p131"/>
            <p:cNvSpPr/>
            <p:nvPr/>
          </p:nvSpPr>
          <p:spPr>
            <a:xfrm>
              <a:off x="4883"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6;p131"/>
            <p:cNvSpPr/>
            <p:nvPr/>
          </p:nvSpPr>
          <p:spPr>
            <a:xfrm>
              <a:off x="5062"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7;p131"/>
            <p:cNvSpPr/>
            <p:nvPr/>
          </p:nvSpPr>
          <p:spPr>
            <a:xfrm>
              <a:off x="5241" y="2421"/>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8;p131"/>
            <p:cNvSpPr/>
            <p:nvPr/>
          </p:nvSpPr>
          <p:spPr>
            <a:xfrm>
              <a:off x="4704"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9;p131"/>
            <p:cNvSpPr/>
            <p:nvPr/>
          </p:nvSpPr>
          <p:spPr>
            <a:xfrm>
              <a:off x="4883"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80;p131"/>
            <p:cNvSpPr/>
            <p:nvPr/>
          </p:nvSpPr>
          <p:spPr>
            <a:xfrm>
              <a:off x="5062"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131"/>
            <p:cNvSpPr/>
            <p:nvPr/>
          </p:nvSpPr>
          <p:spPr>
            <a:xfrm>
              <a:off x="5241"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131"/>
            <p:cNvSpPr/>
            <p:nvPr/>
          </p:nvSpPr>
          <p:spPr>
            <a:xfrm>
              <a:off x="5420" y="2600"/>
              <a:ext cx="127" cy="12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131"/>
            <p:cNvSpPr/>
            <p:nvPr/>
          </p:nvSpPr>
          <p:spPr>
            <a:xfrm>
              <a:off x="4704" y="2779"/>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131"/>
            <p:cNvSpPr/>
            <p:nvPr/>
          </p:nvSpPr>
          <p:spPr>
            <a:xfrm>
              <a:off x="4883"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131"/>
            <p:cNvSpPr/>
            <p:nvPr/>
          </p:nvSpPr>
          <p:spPr>
            <a:xfrm>
              <a:off x="5062"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131"/>
            <p:cNvSpPr/>
            <p:nvPr/>
          </p:nvSpPr>
          <p:spPr>
            <a:xfrm>
              <a:off x="5241" y="2779"/>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131"/>
            <p:cNvSpPr/>
            <p:nvPr/>
          </p:nvSpPr>
          <p:spPr>
            <a:xfrm>
              <a:off x="4704"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131"/>
            <p:cNvSpPr/>
            <p:nvPr/>
          </p:nvSpPr>
          <p:spPr>
            <a:xfrm>
              <a:off x="4883"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131"/>
            <p:cNvSpPr/>
            <p:nvPr/>
          </p:nvSpPr>
          <p:spPr>
            <a:xfrm>
              <a:off x="5062"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131"/>
            <p:cNvSpPr/>
            <p:nvPr/>
          </p:nvSpPr>
          <p:spPr>
            <a:xfrm>
              <a:off x="5241"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131"/>
            <p:cNvSpPr/>
            <p:nvPr/>
          </p:nvSpPr>
          <p:spPr>
            <a:xfrm>
              <a:off x="4883"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 name="Google Shape;92;p131"/>
            <p:cNvSpPr/>
            <p:nvPr/>
          </p:nvSpPr>
          <p:spPr>
            <a:xfrm>
              <a:off x="5241"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93" name="Google Shape;93;p131"/>
          <p:cNvCxnSpPr/>
          <p:nvPr/>
        </p:nvCxnSpPr>
        <p:spPr>
          <a:xfrm>
            <a:off x="304800" y="2819400"/>
            <a:ext cx="8229600" cy="0"/>
          </a:xfrm>
          <a:prstGeom prst="straightConnector1">
            <a:avLst/>
          </a:prstGeom>
          <a:noFill/>
          <a:ln w="9525" cap="flat" cmpd="sng">
            <a:solidFill>
              <a:schemeClr val="dk1"/>
            </a:solidFill>
            <a:prstDash val="solid"/>
            <a:round/>
            <a:headEnd type="none" w="med" len="med"/>
            <a:tailEnd type="none" w="med" len="med"/>
          </a:ln>
        </p:spPr>
      </p:cxnSp>
      <p:sp>
        <p:nvSpPr>
          <p:cNvPr id="94" name="Google Shape;94;p131"/>
          <p:cNvSpPr txBox="1">
            <a:spLocks noGrp="1"/>
          </p:cNvSpPr>
          <p:nvPr>
            <p:ph type="ctrTitle"/>
          </p:nvPr>
        </p:nvSpPr>
        <p:spPr>
          <a:xfrm>
            <a:off x="315913" y="466725"/>
            <a:ext cx="6781800" cy="21336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31"/>
          <p:cNvSpPr txBox="1">
            <a:spLocks noGrp="1"/>
          </p:cNvSpPr>
          <p:nvPr>
            <p:ph type="subTitle" idx="1"/>
          </p:nvPr>
        </p:nvSpPr>
        <p:spPr>
          <a:xfrm>
            <a:off x="849313" y="3049588"/>
            <a:ext cx="6248400" cy="2362200"/>
          </a:xfrm>
          <a:prstGeom prst="rect">
            <a:avLst/>
          </a:prstGeom>
          <a:noFill/>
          <a:ln>
            <a:noFill/>
          </a:ln>
        </p:spPr>
        <p:txBody>
          <a:bodyPr spcFirstLastPara="1" wrap="square" lIns="91425" tIns="45700" rIns="91425" bIns="45700" anchor="t" anchorCtr="0">
            <a:noAutofit/>
          </a:bodyPr>
          <a:lstStyle>
            <a:lvl1pPr lvl="0" algn="r">
              <a:spcBef>
                <a:spcPts val="640"/>
              </a:spcBef>
              <a:spcAft>
                <a:spcPts val="0"/>
              </a:spcAft>
              <a:buSzPts val="2240"/>
              <a:buFont typeface="Noto Sans Symbols"/>
              <a:buNone/>
              <a:defRPr sz="3200"/>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350"/>
              <a:buChar char="▪"/>
              <a:defRPr/>
            </a:lvl4pPr>
            <a:lvl5pPr lvl="4" algn="l">
              <a:spcBef>
                <a:spcPts val="360"/>
              </a:spcBef>
              <a:spcAft>
                <a:spcPts val="0"/>
              </a:spcAft>
              <a:buSzPts val="1440"/>
              <a:buChar char="▪"/>
              <a:defRPr/>
            </a:lvl5pPr>
            <a:lvl6pPr lvl="5" algn="l">
              <a:spcBef>
                <a:spcPts val="360"/>
              </a:spcBef>
              <a:spcAft>
                <a:spcPts val="0"/>
              </a:spcAft>
              <a:buSzPts val="1440"/>
              <a:buChar char="▪"/>
              <a:defRPr/>
            </a:lvl6pPr>
            <a:lvl7pPr lvl="6" algn="l">
              <a:spcBef>
                <a:spcPts val="360"/>
              </a:spcBef>
              <a:spcAft>
                <a:spcPts val="0"/>
              </a:spcAft>
              <a:buSzPts val="1440"/>
              <a:buChar char="▪"/>
              <a:defRPr/>
            </a:lvl7pPr>
            <a:lvl8pPr lvl="7" algn="l">
              <a:spcBef>
                <a:spcPts val="360"/>
              </a:spcBef>
              <a:spcAft>
                <a:spcPts val="0"/>
              </a:spcAft>
              <a:buSzPts val="1440"/>
              <a:buChar char="▪"/>
              <a:defRPr/>
            </a:lvl8pPr>
            <a:lvl9pPr lvl="8" algn="l">
              <a:spcBef>
                <a:spcPts val="360"/>
              </a:spcBef>
              <a:spcAft>
                <a:spcPts val="0"/>
              </a:spcAft>
              <a:buSzPts val="1440"/>
              <a:buChar char="▪"/>
              <a:defRPr/>
            </a:lvl9pPr>
          </a:lstStyle>
          <a:p>
            <a:endParaRPr/>
          </a:p>
        </p:txBody>
      </p:sp>
      <p:sp>
        <p:nvSpPr>
          <p:cNvPr id="96" name="Google Shape;96;p13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3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31"/>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9"/>
        <p:cNvGrpSpPr/>
        <p:nvPr/>
      </p:nvGrpSpPr>
      <p:grpSpPr>
        <a:xfrm>
          <a:off x="0" y="0"/>
          <a:ext cx="0" cy="0"/>
          <a:chOff x="0" y="0"/>
          <a:chExt cx="0" cy="0"/>
        </a:xfrm>
      </p:grpSpPr>
      <p:sp>
        <p:nvSpPr>
          <p:cNvPr id="100" name="Google Shape;100;p13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3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400"/>
              <a:buNone/>
              <a:defRPr sz="2000"/>
            </a:lvl1pPr>
            <a:lvl2pPr marL="914400" lvl="1" indent="-228600" algn="l">
              <a:spcBef>
                <a:spcPts val="360"/>
              </a:spcBef>
              <a:spcAft>
                <a:spcPts val="0"/>
              </a:spcAft>
              <a:buSzPts val="1260"/>
              <a:buNone/>
              <a:defRPr sz="1800"/>
            </a:lvl2pPr>
            <a:lvl3pPr marL="1371600" lvl="2" indent="-228600" algn="l">
              <a:spcBef>
                <a:spcPts val="320"/>
              </a:spcBef>
              <a:spcAft>
                <a:spcPts val="0"/>
              </a:spcAft>
              <a:buSzPts val="1120"/>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120"/>
              <a:buNone/>
              <a:defRPr sz="1400"/>
            </a:lvl5pPr>
            <a:lvl6pPr marL="2743200" lvl="5" indent="-228600" algn="l">
              <a:spcBef>
                <a:spcPts val="280"/>
              </a:spcBef>
              <a:spcAft>
                <a:spcPts val="0"/>
              </a:spcAft>
              <a:buSzPts val="1120"/>
              <a:buNone/>
              <a:defRPr sz="1400"/>
            </a:lvl6pPr>
            <a:lvl7pPr marL="3200400" lvl="6" indent="-228600" algn="l">
              <a:spcBef>
                <a:spcPts val="280"/>
              </a:spcBef>
              <a:spcAft>
                <a:spcPts val="0"/>
              </a:spcAft>
              <a:buSzPts val="1120"/>
              <a:buNone/>
              <a:defRPr sz="1400"/>
            </a:lvl7pPr>
            <a:lvl8pPr marL="3657600" lvl="7" indent="-228600" algn="l">
              <a:spcBef>
                <a:spcPts val="280"/>
              </a:spcBef>
              <a:spcAft>
                <a:spcPts val="0"/>
              </a:spcAft>
              <a:buSzPts val="1120"/>
              <a:buNone/>
              <a:defRPr sz="1400"/>
            </a:lvl8pPr>
            <a:lvl9pPr marL="4114800" lvl="8" indent="-228600" algn="l">
              <a:spcBef>
                <a:spcPts val="280"/>
              </a:spcBef>
              <a:spcAft>
                <a:spcPts val="0"/>
              </a:spcAft>
              <a:buSzPts val="1120"/>
              <a:buNone/>
              <a:defRPr sz="1400"/>
            </a:lvl9pPr>
          </a:lstStyle>
          <a:p>
            <a:endParaRPr/>
          </a:p>
        </p:txBody>
      </p:sp>
      <p:sp>
        <p:nvSpPr>
          <p:cNvPr id="102" name="Google Shape;102;p13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3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32"/>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5"/>
        <p:cNvGrpSpPr/>
        <p:nvPr/>
      </p:nvGrpSpPr>
      <p:grpSpPr>
        <a:xfrm>
          <a:off x="0" y="0"/>
          <a:ext cx="0" cy="0"/>
          <a:chOff x="0" y="0"/>
          <a:chExt cx="0" cy="0"/>
        </a:xfrm>
      </p:grpSpPr>
      <p:sp>
        <p:nvSpPr>
          <p:cNvPr id="106" name="Google Shape;106;p133"/>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33"/>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8" name="Google Shape;108;p133"/>
          <p:cNvSpPr txBox="1">
            <a:spLocks noGrp="1"/>
          </p:cNvSpPr>
          <p:nvPr>
            <p:ph type="body" idx="2"/>
          </p:nvPr>
        </p:nvSpPr>
        <p:spPr>
          <a:xfrm>
            <a:off x="4648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9" name="Google Shape;109;p13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3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33"/>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2"/>
        <p:cNvGrpSpPr/>
        <p:nvPr/>
      </p:nvGrpSpPr>
      <p:grpSpPr>
        <a:xfrm>
          <a:off x="0" y="0"/>
          <a:ext cx="0" cy="0"/>
          <a:chOff x="0" y="0"/>
          <a:chExt cx="0" cy="0"/>
        </a:xfrm>
      </p:grpSpPr>
      <p:sp>
        <p:nvSpPr>
          <p:cNvPr id="113" name="Google Shape;113;p1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3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5" name="Google Shape;115;p13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6" name="Google Shape;116;p13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7" name="Google Shape;117;p13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8" name="Google Shape;118;p13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3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34"/>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1"/>
        <p:cNvGrpSpPr/>
        <p:nvPr/>
      </p:nvGrpSpPr>
      <p:grpSpPr>
        <a:xfrm>
          <a:off x="0" y="0"/>
          <a:ext cx="0" cy="0"/>
          <a:chOff x="0" y="0"/>
          <a:chExt cx="0" cy="0"/>
        </a:xfrm>
      </p:grpSpPr>
      <p:sp>
        <p:nvSpPr>
          <p:cNvPr id="122" name="Google Shape;122;p13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3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35"/>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5"/>
        <p:cNvGrpSpPr/>
        <p:nvPr/>
      </p:nvGrpSpPr>
      <p:grpSpPr>
        <a:xfrm>
          <a:off x="0" y="0"/>
          <a:ext cx="0" cy="0"/>
          <a:chOff x="0" y="0"/>
          <a:chExt cx="0" cy="0"/>
        </a:xfrm>
      </p:grpSpPr>
      <p:sp>
        <p:nvSpPr>
          <p:cNvPr id="126" name="Google Shape;126;p13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3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spcBef>
                <a:spcPts val="640"/>
              </a:spcBef>
              <a:spcAft>
                <a:spcPts val="0"/>
              </a:spcAft>
              <a:buSzPts val="2240"/>
              <a:buChar char="●"/>
              <a:defRPr sz="3200"/>
            </a:lvl1pPr>
            <a:lvl2pPr marL="914400" lvl="1" indent="-353060" algn="l">
              <a:spcBef>
                <a:spcPts val="560"/>
              </a:spcBef>
              <a:spcAft>
                <a:spcPts val="0"/>
              </a:spcAft>
              <a:buSzPts val="1960"/>
              <a:buChar char="●"/>
              <a:defRPr sz="2800"/>
            </a:lvl2pPr>
            <a:lvl3pPr marL="1371600" lvl="2" indent="-335280" algn="l">
              <a:spcBef>
                <a:spcPts val="480"/>
              </a:spcBef>
              <a:spcAft>
                <a:spcPts val="0"/>
              </a:spcAft>
              <a:buSzPts val="1680"/>
              <a:buChar char="●"/>
              <a:defRPr sz="2400"/>
            </a:lvl3pPr>
            <a:lvl4pPr marL="1828800" lvl="3" indent="-323850" algn="l">
              <a:spcBef>
                <a:spcPts val="400"/>
              </a:spcBef>
              <a:spcAft>
                <a:spcPts val="0"/>
              </a:spcAft>
              <a:buSzPts val="1500"/>
              <a:buChar char="▪"/>
              <a:defRPr sz="2000"/>
            </a:lvl4pPr>
            <a:lvl5pPr marL="2286000" lvl="4" indent="-330200" algn="l">
              <a:spcBef>
                <a:spcPts val="400"/>
              </a:spcBef>
              <a:spcAft>
                <a:spcPts val="0"/>
              </a:spcAft>
              <a:buSzPts val="1600"/>
              <a:buChar char="▪"/>
              <a:defRPr sz="2000"/>
            </a:lvl5pPr>
            <a:lvl6pPr marL="2743200" lvl="5" indent="-330200" algn="l">
              <a:spcBef>
                <a:spcPts val="400"/>
              </a:spcBef>
              <a:spcAft>
                <a:spcPts val="0"/>
              </a:spcAft>
              <a:buSzPts val="1600"/>
              <a:buChar char="▪"/>
              <a:defRPr sz="2000"/>
            </a:lvl6pPr>
            <a:lvl7pPr marL="3200400" lvl="6" indent="-330200" algn="l">
              <a:spcBef>
                <a:spcPts val="400"/>
              </a:spcBef>
              <a:spcAft>
                <a:spcPts val="0"/>
              </a:spcAft>
              <a:buSzPts val="1600"/>
              <a:buChar char="▪"/>
              <a:defRPr sz="2000"/>
            </a:lvl7pPr>
            <a:lvl8pPr marL="3657600" lvl="7" indent="-330200" algn="l">
              <a:spcBef>
                <a:spcPts val="400"/>
              </a:spcBef>
              <a:spcAft>
                <a:spcPts val="0"/>
              </a:spcAft>
              <a:buSzPts val="1600"/>
              <a:buChar char="▪"/>
              <a:defRPr sz="2000"/>
            </a:lvl8pPr>
            <a:lvl9pPr marL="4114800" lvl="8" indent="-330200" algn="l">
              <a:spcBef>
                <a:spcPts val="400"/>
              </a:spcBef>
              <a:spcAft>
                <a:spcPts val="0"/>
              </a:spcAft>
              <a:buSzPts val="1600"/>
              <a:buChar char="▪"/>
              <a:defRPr sz="2000"/>
            </a:lvl9pPr>
          </a:lstStyle>
          <a:p>
            <a:endParaRPr/>
          </a:p>
        </p:txBody>
      </p:sp>
      <p:sp>
        <p:nvSpPr>
          <p:cNvPr id="128" name="Google Shape;128;p13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29" name="Google Shape;129;p13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3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136"/>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2"/>
        <p:cNvGrpSpPr/>
        <p:nvPr/>
      </p:nvGrpSpPr>
      <p:grpSpPr>
        <a:xfrm>
          <a:off x="0" y="0"/>
          <a:ext cx="0" cy="0"/>
          <a:chOff x="0" y="0"/>
          <a:chExt cx="0" cy="0"/>
        </a:xfrm>
      </p:grpSpPr>
      <p:sp>
        <p:nvSpPr>
          <p:cNvPr id="133" name="Google Shape;133;p13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37"/>
          <p:cNvSpPr>
            <a:spLocks noGrp="1"/>
          </p:cNvSpPr>
          <p:nvPr>
            <p:ph type="pic" idx="2"/>
          </p:nvPr>
        </p:nvSpPr>
        <p:spPr>
          <a:xfrm>
            <a:off x="1792288" y="612775"/>
            <a:ext cx="5486400" cy="4114800"/>
          </a:xfrm>
          <a:prstGeom prst="rect">
            <a:avLst/>
          </a:prstGeom>
          <a:noFill/>
          <a:ln>
            <a:noFill/>
          </a:ln>
        </p:spPr>
      </p:sp>
      <p:sp>
        <p:nvSpPr>
          <p:cNvPr id="135" name="Google Shape;135;p13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36" name="Google Shape;136;p13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3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37"/>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128"/>
          <p:cNvCxnSpPr/>
          <p:nvPr/>
        </p:nvCxnSpPr>
        <p:spPr>
          <a:xfrm>
            <a:off x="7962900" y="152400"/>
            <a:ext cx="0" cy="1524000"/>
          </a:xfrm>
          <a:prstGeom prst="straightConnector1">
            <a:avLst/>
          </a:prstGeom>
          <a:noFill/>
          <a:ln w="9525" cap="flat" cmpd="sng">
            <a:solidFill>
              <a:schemeClr val="dk1"/>
            </a:solidFill>
            <a:prstDash val="solid"/>
            <a:round/>
            <a:headEnd type="none" w="med" len="med"/>
            <a:tailEnd type="none" w="med" len="med"/>
          </a:ln>
        </p:spPr>
      </p:cxnSp>
      <p:sp>
        <p:nvSpPr>
          <p:cNvPr id="11" name="Google Shape;11;p128"/>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39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9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9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9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9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9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9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9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900" b="1" i="0" u="none" strike="noStrike" cap="none">
                <a:solidFill>
                  <a:schemeClr val="dk2"/>
                </a:solidFill>
                <a:latin typeface="Arial"/>
                <a:ea typeface="Arial"/>
                <a:cs typeface="Arial"/>
                <a:sym typeface="Arial"/>
              </a:defRPr>
            </a:lvl9pPr>
          </a:lstStyle>
          <a:p>
            <a:endParaRPr/>
          </a:p>
        </p:txBody>
      </p:sp>
      <p:sp>
        <p:nvSpPr>
          <p:cNvPr id="12" name="Google Shape;12;p128"/>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marR="0" lvl="0" indent="-361950" algn="l" rtl="0">
              <a:spcBef>
                <a:spcPts val="600"/>
              </a:spcBef>
              <a:spcAft>
                <a:spcPts val="0"/>
              </a:spcAft>
              <a:buClr>
                <a:schemeClr val="dk2"/>
              </a:buClr>
              <a:buSzPts val="2100"/>
              <a:buFont typeface="Noto Sans Symbols"/>
              <a:buChar char="●"/>
              <a:defRPr sz="3000" b="0" i="0" u="none" strike="noStrike" cap="none">
                <a:solidFill>
                  <a:schemeClr val="dk1"/>
                </a:solidFill>
                <a:latin typeface="Arial"/>
                <a:ea typeface="Arial"/>
                <a:cs typeface="Arial"/>
                <a:sym typeface="Arial"/>
              </a:defRPr>
            </a:lvl1pPr>
            <a:lvl2pPr marL="914400" marR="0" lvl="1" indent="-344170" algn="l" rtl="0">
              <a:spcBef>
                <a:spcPts val="520"/>
              </a:spcBef>
              <a:spcAft>
                <a:spcPts val="0"/>
              </a:spcAft>
              <a:buClr>
                <a:schemeClr val="accent2"/>
              </a:buClr>
              <a:buSzPts val="1820"/>
              <a:buFont typeface="Noto Sans Symbols"/>
              <a:buChar char="●"/>
              <a:defRPr sz="2600" b="0" i="0" u="none" strike="noStrike" cap="none">
                <a:solidFill>
                  <a:schemeClr val="dk1"/>
                </a:solidFill>
                <a:latin typeface="Arial"/>
                <a:ea typeface="Arial"/>
                <a:cs typeface="Arial"/>
                <a:sym typeface="Arial"/>
              </a:defRPr>
            </a:lvl2pPr>
            <a:lvl3pPr marL="1371600" marR="0" lvl="2" indent="-330835" algn="l" rtl="0">
              <a:spcBef>
                <a:spcPts val="460"/>
              </a:spcBef>
              <a:spcAft>
                <a:spcPts val="0"/>
              </a:spcAft>
              <a:buClr>
                <a:schemeClr val="accent1"/>
              </a:buClr>
              <a:buSzPts val="1610"/>
              <a:buFont typeface="Noto Sans Symbols"/>
              <a:buChar char="●"/>
              <a:defRPr sz="2300" b="0" i="0" u="none" strike="noStrike" cap="none">
                <a:solidFill>
                  <a:schemeClr val="dk1"/>
                </a:solidFill>
                <a:latin typeface="Arial"/>
                <a:ea typeface="Arial"/>
                <a:cs typeface="Arial"/>
                <a:sym typeface="Arial"/>
              </a:defRPr>
            </a:lvl3pPr>
            <a:lvl4pPr marL="1828800" marR="0" lvl="3" indent="-323850" algn="l" rtl="0">
              <a:spcBef>
                <a:spcPts val="400"/>
              </a:spcBef>
              <a:spcAft>
                <a:spcPts val="0"/>
              </a:spcAft>
              <a:buClr>
                <a:schemeClr val="dk2"/>
              </a:buClr>
              <a:buSzPts val="1500"/>
              <a:buFont typeface="Noto Sans Symbols"/>
              <a:buChar char="▪"/>
              <a:defRPr sz="2000" b="0" i="0" u="none" strike="noStrike" cap="none">
                <a:solidFill>
                  <a:schemeClr val="dk1"/>
                </a:solidFill>
                <a:latin typeface="Arial"/>
                <a:ea typeface="Arial"/>
                <a:cs typeface="Arial"/>
                <a:sym typeface="Arial"/>
              </a:defRPr>
            </a:lvl4pPr>
            <a:lvl5pPr marL="2286000" marR="0" lvl="4"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5pPr>
            <a:lvl6pPr marL="2743200" marR="0" lvl="5"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6pPr>
            <a:lvl7pPr marL="3200400" marR="0" lvl="6"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7pPr>
            <a:lvl8pPr marL="3657600" marR="0" lvl="7"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8pPr>
            <a:lvl9pPr marL="4114800" marR="0" lvl="8"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13" name="Google Shape;13;p12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2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128"/>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16" name="Google Shape;16;p128"/>
          <p:cNvGrpSpPr/>
          <p:nvPr/>
        </p:nvGrpSpPr>
        <p:grpSpPr>
          <a:xfrm>
            <a:off x="8153400" y="152400"/>
            <a:ext cx="792163" cy="1295400"/>
            <a:chOff x="5136" y="960"/>
            <a:chExt cx="528" cy="864"/>
          </a:xfrm>
        </p:grpSpPr>
        <p:sp>
          <p:nvSpPr>
            <p:cNvPr id="17" name="Google Shape;17;p128"/>
            <p:cNvSpPr/>
            <p:nvPr/>
          </p:nvSpPr>
          <p:spPr>
            <a:xfrm>
              <a:off x="5136" y="960"/>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8" name="Google Shape;18;p128"/>
            <p:cNvSpPr/>
            <p:nvPr/>
          </p:nvSpPr>
          <p:spPr>
            <a:xfrm>
              <a:off x="5248" y="960"/>
              <a:ext cx="79"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9" name="Google Shape;19;p128"/>
            <p:cNvSpPr/>
            <p:nvPr/>
          </p:nvSpPr>
          <p:spPr>
            <a:xfrm>
              <a:off x="5360" y="960"/>
              <a:ext cx="79"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0" name="Google Shape;20;p128"/>
            <p:cNvSpPr/>
            <p:nvPr/>
          </p:nvSpPr>
          <p:spPr>
            <a:xfrm>
              <a:off x="5136" y="1072"/>
              <a:ext cx="80" cy="7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1" name="Google Shape;21;p128"/>
            <p:cNvSpPr/>
            <p:nvPr/>
          </p:nvSpPr>
          <p:spPr>
            <a:xfrm>
              <a:off x="5248" y="1072"/>
              <a:ext cx="79" cy="7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2" name="Google Shape;22;p128"/>
            <p:cNvSpPr/>
            <p:nvPr/>
          </p:nvSpPr>
          <p:spPr>
            <a:xfrm>
              <a:off x="5360" y="1072"/>
              <a:ext cx="79" cy="7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3" name="Google Shape;23;p128"/>
            <p:cNvSpPr/>
            <p:nvPr/>
          </p:nvSpPr>
          <p:spPr>
            <a:xfrm>
              <a:off x="5472" y="1072"/>
              <a:ext cx="79"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4" name="Google Shape;24;p128"/>
            <p:cNvSpPr/>
            <p:nvPr/>
          </p:nvSpPr>
          <p:spPr>
            <a:xfrm>
              <a:off x="5136" y="1184"/>
              <a:ext cx="80" cy="7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5" name="Google Shape;25;p128"/>
            <p:cNvSpPr/>
            <p:nvPr/>
          </p:nvSpPr>
          <p:spPr>
            <a:xfrm>
              <a:off x="5248" y="1184"/>
              <a:ext cx="79" cy="7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6" name="Google Shape;26;p128"/>
            <p:cNvSpPr/>
            <p:nvPr/>
          </p:nvSpPr>
          <p:spPr>
            <a:xfrm>
              <a:off x="5360" y="1184"/>
              <a:ext cx="79"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7" name="Google Shape;27;p128"/>
            <p:cNvSpPr/>
            <p:nvPr/>
          </p:nvSpPr>
          <p:spPr>
            <a:xfrm>
              <a:off x="5472" y="1184"/>
              <a:ext cx="79"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8" name="Google Shape;28;p128"/>
            <p:cNvSpPr/>
            <p:nvPr/>
          </p:nvSpPr>
          <p:spPr>
            <a:xfrm>
              <a:off x="5584" y="1184"/>
              <a:ext cx="80"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9" name="Google Shape;29;p128"/>
            <p:cNvSpPr/>
            <p:nvPr/>
          </p:nvSpPr>
          <p:spPr>
            <a:xfrm>
              <a:off x="5136" y="1296"/>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0" name="Google Shape;30;p128"/>
            <p:cNvSpPr/>
            <p:nvPr/>
          </p:nvSpPr>
          <p:spPr>
            <a:xfrm>
              <a:off x="5248" y="1296"/>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1" name="Google Shape;31;p128"/>
            <p:cNvSpPr/>
            <p:nvPr/>
          </p:nvSpPr>
          <p:spPr>
            <a:xfrm>
              <a:off x="5360" y="1296"/>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2" name="Google Shape;32;p128"/>
            <p:cNvSpPr/>
            <p:nvPr/>
          </p:nvSpPr>
          <p:spPr>
            <a:xfrm>
              <a:off x="5472" y="1296"/>
              <a:ext cx="79"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3" name="Google Shape;33;p128"/>
            <p:cNvSpPr/>
            <p:nvPr/>
          </p:nvSpPr>
          <p:spPr>
            <a:xfrm>
              <a:off x="5136" y="1408"/>
              <a:ext cx="80"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4" name="Google Shape;34;p128"/>
            <p:cNvSpPr/>
            <p:nvPr/>
          </p:nvSpPr>
          <p:spPr>
            <a:xfrm>
              <a:off x="5248" y="1408"/>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5" name="Google Shape;35;p128"/>
            <p:cNvSpPr/>
            <p:nvPr/>
          </p:nvSpPr>
          <p:spPr>
            <a:xfrm>
              <a:off x="5360" y="1408"/>
              <a:ext cx="79"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6" name="Google Shape;36;p128"/>
            <p:cNvSpPr/>
            <p:nvPr/>
          </p:nvSpPr>
          <p:spPr>
            <a:xfrm>
              <a:off x="5472" y="1408"/>
              <a:ext cx="79"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7" name="Google Shape;37;p128"/>
            <p:cNvSpPr/>
            <p:nvPr/>
          </p:nvSpPr>
          <p:spPr>
            <a:xfrm>
              <a:off x="5584" y="1408"/>
              <a:ext cx="80"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8" name="Google Shape;38;p128"/>
            <p:cNvSpPr/>
            <p:nvPr/>
          </p:nvSpPr>
          <p:spPr>
            <a:xfrm>
              <a:off x="5136" y="1520"/>
              <a:ext cx="80"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 name="Google Shape;39;p128"/>
            <p:cNvSpPr/>
            <p:nvPr/>
          </p:nvSpPr>
          <p:spPr>
            <a:xfrm>
              <a:off x="5248" y="1520"/>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 name="Google Shape;40;p128"/>
            <p:cNvSpPr/>
            <p:nvPr/>
          </p:nvSpPr>
          <p:spPr>
            <a:xfrm>
              <a:off x="5360" y="1520"/>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1" name="Google Shape;41;p128"/>
            <p:cNvSpPr/>
            <p:nvPr/>
          </p:nvSpPr>
          <p:spPr>
            <a:xfrm>
              <a:off x="5472" y="1520"/>
              <a:ext cx="79"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2" name="Google Shape;42;p128"/>
            <p:cNvSpPr/>
            <p:nvPr/>
          </p:nvSpPr>
          <p:spPr>
            <a:xfrm>
              <a:off x="5136" y="1632"/>
              <a:ext cx="80"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3" name="Google Shape;43;p128"/>
            <p:cNvSpPr/>
            <p:nvPr/>
          </p:nvSpPr>
          <p:spPr>
            <a:xfrm>
              <a:off x="5248" y="1632"/>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4" name="Google Shape;44;p128"/>
            <p:cNvSpPr/>
            <p:nvPr/>
          </p:nvSpPr>
          <p:spPr>
            <a:xfrm>
              <a:off x="5360" y="1632"/>
              <a:ext cx="79"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5" name="Google Shape;45;p128"/>
            <p:cNvSpPr/>
            <p:nvPr/>
          </p:nvSpPr>
          <p:spPr>
            <a:xfrm>
              <a:off x="5472" y="1632"/>
              <a:ext cx="79"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6" name="Google Shape;46;p128"/>
            <p:cNvSpPr/>
            <p:nvPr/>
          </p:nvSpPr>
          <p:spPr>
            <a:xfrm>
              <a:off x="5248" y="1744"/>
              <a:ext cx="79"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7" name="Google Shape;47;p128"/>
            <p:cNvSpPr/>
            <p:nvPr/>
          </p:nvSpPr>
          <p:spPr>
            <a:xfrm>
              <a:off x="5472" y="1744"/>
              <a:ext cx="79"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graphicFrame>
        <p:nvGraphicFramePr>
          <p:cNvPr id="155" name="Google Shape;155;p1"/>
          <p:cNvGraphicFramePr/>
          <p:nvPr>
            <p:extLst>
              <p:ext uri="{D42A27DB-BD31-4B8C-83A1-F6EECF244321}">
                <p14:modId xmlns:p14="http://schemas.microsoft.com/office/powerpoint/2010/main" val="3023441535"/>
              </p:ext>
            </p:extLst>
          </p:nvPr>
        </p:nvGraphicFramePr>
        <p:xfrm>
          <a:off x="598583" y="1790547"/>
          <a:ext cx="7772400" cy="4597450"/>
        </p:xfrm>
        <a:graphic>
          <a:graphicData uri="http://schemas.openxmlformats.org/drawingml/2006/table">
            <a:tbl>
              <a:tblPr>
                <a:noFill/>
                <a:tableStyleId>{C85063E2-43D5-4DF9-B2B2-4A4BFB57B0D6}</a:tableStyleId>
              </a:tblPr>
              <a:tblGrid>
                <a:gridCol w="42672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tblGrid>
              <a:tr h="652475">
                <a:tc>
                  <a:txBody>
                    <a:bodyPr/>
                    <a:lstStyle/>
                    <a:p>
                      <a:pPr marL="0" marR="0" lvl="0" indent="0" algn="ctr" rtl="0">
                        <a:lnSpc>
                          <a:spcPct val="90000"/>
                        </a:lnSpc>
                        <a:spcBef>
                          <a:spcPts val="0"/>
                        </a:spcBef>
                        <a:spcAft>
                          <a:spcPts val="0"/>
                        </a:spcAft>
                        <a:buClr>
                          <a:schemeClr val="dk1"/>
                        </a:buClr>
                        <a:buSzPts val="1200"/>
                        <a:buFont typeface="Arial"/>
                        <a:buNone/>
                      </a:pPr>
                      <a:r>
                        <a:rPr lang="en-US" sz="1200" b="1" i="1" u="none" strike="noStrike" cap="none" dirty="0">
                          <a:solidFill>
                            <a:schemeClr val="dk1"/>
                          </a:solidFill>
                          <a:latin typeface="Arial"/>
                          <a:ea typeface="Arial"/>
                          <a:cs typeface="Arial"/>
                          <a:sym typeface="Arial"/>
                        </a:rPr>
                        <a:t>Name der Studie</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b="1" i="1" u="none" strike="noStrike" cap="none">
                          <a:solidFill>
                            <a:schemeClr val="dk1"/>
                          </a:solidFill>
                          <a:latin typeface="Arial"/>
                          <a:ea typeface="Arial"/>
                          <a:cs typeface="Arial"/>
                          <a:sym typeface="Arial"/>
                        </a:rPr>
                        <a:t>Wichtigster Beitrag</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extLst>
                  <a:ext uri="{0D108BD9-81ED-4DB2-BD59-A6C34878D82A}">
                    <a16:rowId xmlns:a16="http://schemas.microsoft.com/office/drawing/2014/main" val="10000"/>
                  </a:ext>
                </a:extLst>
              </a:tr>
              <a:tr h="658825">
                <a:tc>
                  <a:txBody>
                    <a:bodyPr/>
                    <a:lstStyle/>
                    <a:p>
                      <a:pPr marL="0" marR="0" lvl="0" indent="0" algn="ctr" rtl="0">
                        <a:lnSpc>
                          <a:spcPct val="90000"/>
                        </a:lnSpc>
                        <a:spcBef>
                          <a:spcPts val="0"/>
                        </a:spcBef>
                        <a:spcAft>
                          <a:spcPts val="0"/>
                        </a:spcAft>
                        <a:buClr>
                          <a:srgbClr val="FFCCFF"/>
                        </a:buClr>
                        <a:buSzPts val="1200"/>
                        <a:buFont typeface="Arial"/>
                        <a:buNone/>
                      </a:pPr>
                      <a:r>
                        <a:rPr lang="en-US" sz="1200" b="0" i="1" u="none" strike="noStrike" cap="none" dirty="0">
                          <a:solidFill>
                            <a:srgbClr val="FFCCFF"/>
                          </a:solidFill>
                          <a:latin typeface="Arial"/>
                          <a:ea typeface="Arial"/>
                          <a:cs typeface="Arial"/>
                          <a:sym typeface="Arial"/>
                        </a:rPr>
                        <a:t>Studie </a:t>
                      </a:r>
                      <a:r>
                        <a:rPr lang="en-US" sz="1200" b="0" i="1" u="none" strike="noStrike" cap="none" dirty="0" err="1">
                          <a:solidFill>
                            <a:srgbClr val="FFCCFF"/>
                          </a:solidFill>
                          <a:latin typeface="Arial"/>
                          <a:ea typeface="Arial"/>
                          <a:cs typeface="Arial"/>
                          <a:sym typeface="Arial"/>
                        </a:rPr>
                        <a:t>zur</a:t>
                      </a:r>
                      <a:r>
                        <a:rPr lang="en-US" sz="1200" b="0" i="1" u="none" strike="noStrike" cap="none" dirty="0">
                          <a:solidFill>
                            <a:srgbClr val="FFCCFF"/>
                          </a:solidFill>
                          <a:latin typeface="Arial"/>
                          <a:ea typeface="Arial"/>
                          <a:cs typeface="Arial"/>
                          <a:sym typeface="Arial"/>
                        </a:rPr>
                        <a:t> </a:t>
                      </a:r>
                      <a:r>
                        <a:rPr lang="en-US" sz="1200" b="0" i="1" u="none" strike="noStrike" cap="none" dirty="0" err="1">
                          <a:solidFill>
                            <a:srgbClr val="FFCCFF"/>
                          </a:solidFill>
                          <a:latin typeface="Arial"/>
                          <a:ea typeface="Arial"/>
                          <a:cs typeface="Arial"/>
                          <a:sym typeface="Arial"/>
                        </a:rPr>
                        <a:t>Behandlung</a:t>
                      </a:r>
                      <a:r>
                        <a:rPr lang="en-US" sz="1200" b="0" i="1" u="none" strike="noStrike" cap="none" dirty="0">
                          <a:solidFill>
                            <a:srgbClr val="FFCCFF"/>
                          </a:solidFill>
                          <a:latin typeface="Arial"/>
                          <a:ea typeface="Arial"/>
                          <a:cs typeface="Arial"/>
                          <a:sym typeface="Arial"/>
                        </a:rPr>
                        <a:t> von </a:t>
                      </a:r>
                      <a:r>
                        <a:rPr lang="en-US" sz="1200" b="0" i="1" u="none" strike="noStrike" cap="none" dirty="0" err="1">
                          <a:solidFill>
                            <a:srgbClr val="FFCCFF"/>
                          </a:solidFill>
                          <a:latin typeface="Arial"/>
                          <a:ea typeface="Arial"/>
                          <a:cs typeface="Arial"/>
                          <a:sym typeface="Arial"/>
                        </a:rPr>
                        <a:t>okulärer</a:t>
                      </a:r>
                      <a:r>
                        <a:rPr lang="en-US" sz="1200" b="0" i="1" u="none" strike="noStrike" cap="none" dirty="0">
                          <a:solidFill>
                            <a:srgbClr val="FFCCFF"/>
                          </a:solidFill>
                          <a:latin typeface="Arial"/>
                          <a:ea typeface="Arial"/>
                          <a:cs typeface="Arial"/>
                          <a:sym typeface="Arial"/>
                        </a:rPr>
                        <a:t> Hypertension </a:t>
                      </a:r>
                      <a:r>
                        <a:rPr lang="en-US" sz="1200" b="0" i="0" u="none" strike="noStrike" cap="none" dirty="0">
                          <a:solidFill>
                            <a:srgbClr val="FFCCFF"/>
                          </a:solidFill>
                          <a:latin typeface="Arial"/>
                          <a:ea typeface="Arial"/>
                          <a:cs typeface="Arial"/>
                          <a:sym typeface="Arial"/>
                        </a:rPr>
                        <a:t>(OHTS)</a:t>
                      </a:r>
                      <a:endParaRPr dirty="0"/>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a:solidFill>
                            <a:schemeClr val="dk1"/>
                          </a:solidFill>
                        </a:rPr>
                        <a:t>Untersuchte die Wirksamkeit einer präventiven Glaukomtherapie </a:t>
                      </a:r>
                      <a:r>
                        <a:rPr lang="en-US" sz="1200" b="1">
                          <a:solidFill>
                            <a:schemeClr val="dk1"/>
                          </a:solidFill>
                        </a:rPr>
                        <a:t>vor</a:t>
                      </a:r>
                      <a:r>
                        <a:rPr lang="en-US" sz="1200">
                          <a:solidFill>
                            <a:schemeClr val="dk1"/>
                          </a:solidFill>
                        </a:rPr>
                        <a:t> Manifestation der Erkrankung</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1"/>
                  </a:ext>
                </a:extLst>
              </a:tr>
              <a:tr h="658825">
                <a:tc>
                  <a:txBody>
                    <a:bodyPr/>
                    <a:lstStyle/>
                    <a:p>
                      <a:pPr marL="0" marR="0" lvl="0" indent="0" algn="ctr" rtl="0">
                        <a:lnSpc>
                          <a:spcPct val="90000"/>
                        </a:lnSpc>
                        <a:spcBef>
                          <a:spcPts val="0"/>
                        </a:spcBef>
                        <a:spcAft>
                          <a:spcPts val="0"/>
                        </a:spcAft>
                        <a:buClr>
                          <a:srgbClr val="FFCCFF"/>
                        </a:buClr>
                        <a:buSzPts val="1200"/>
                        <a:buFont typeface="Arial"/>
                        <a:buNone/>
                      </a:pPr>
                      <a:r>
                        <a:rPr lang="en-US" sz="1200" b="0" i="1" u="none" strike="noStrike" cap="none">
                          <a:solidFill>
                            <a:srgbClr val="FFCCFF"/>
                          </a:solidFill>
                          <a:latin typeface="Arial"/>
                          <a:ea typeface="Arial"/>
                          <a:cs typeface="Arial"/>
                          <a:sym typeface="Arial"/>
                        </a:rPr>
                        <a:t>Studie zum frühmanifesten Glaukom </a:t>
                      </a:r>
                      <a:r>
                        <a:rPr lang="en-US" sz="1200" b="0" i="0" u="none" strike="noStrike" cap="none">
                          <a:solidFill>
                            <a:srgbClr val="FFCCFF"/>
                          </a:solidFill>
                          <a:latin typeface="Arial"/>
                          <a:ea typeface="Arial"/>
                          <a:cs typeface="Arial"/>
                          <a:sym typeface="Arial"/>
                        </a:rPr>
                        <a:t>(EMGT)</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a:solidFill>
                            <a:schemeClr val="dk1"/>
                          </a:solidFill>
                        </a:rPr>
                        <a:t>Untersuchte die Wirksamkeit der Behandlung eines </a:t>
                      </a:r>
                      <a:r>
                        <a:rPr lang="en-US" sz="1200" b="1">
                          <a:solidFill>
                            <a:schemeClr val="dk1"/>
                          </a:solidFill>
                        </a:rPr>
                        <a:t>bereits manifesten</a:t>
                      </a:r>
                      <a:r>
                        <a:rPr lang="en-US" sz="1200">
                          <a:solidFill>
                            <a:schemeClr val="dk1"/>
                          </a:solidFill>
                        </a:rPr>
                        <a:t> Glaukoms</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2"/>
                  </a:ext>
                </a:extLst>
              </a:tr>
              <a:tr h="657225">
                <a:tc>
                  <a:txBody>
                    <a:bodyPr/>
                    <a:lstStyle/>
                    <a:p>
                      <a:pPr marL="0" marR="0" lvl="0" indent="0" algn="ctr" rtl="0">
                        <a:lnSpc>
                          <a:spcPct val="90000"/>
                        </a:lnSpc>
                        <a:spcBef>
                          <a:spcPts val="0"/>
                        </a:spcBef>
                        <a:spcAft>
                          <a:spcPts val="0"/>
                        </a:spcAft>
                        <a:buClr>
                          <a:srgbClr val="FFCCFF"/>
                        </a:buClr>
                        <a:buSzPts val="1200"/>
                        <a:buFont typeface="Arial"/>
                        <a:buNone/>
                      </a:pPr>
                      <a:r>
                        <a:rPr lang="en-US" sz="1200" b="0" i="1" u="none" strike="noStrike" cap="none">
                          <a:solidFill>
                            <a:srgbClr val="FFCCFF"/>
                          </a:solidFill>
                          <a:latin typeface="Arial"/>
                          <a:ea typeface="Arial"/>
                          <a:cs typeface="Arial"/>
                          <a:sym typeface="Arial"/>
                        </a:rPr>
                        <a:t>Studie zur kooperativen Erstbehandlung des Glaukoms </a:t>
                      </a:r>
                      <a:r>
                        <a:rPr lang="en-US" sz="1200" b="0" i="0" u="none" strike="noStrike" cap="none">
                          <a:solidFill>
                            <a:srgbClr val="FFCCFF"/>
                          </a:solidFill>
                          <a:latin typeface="Arial"/>
                          <a:ea typeface="Arial"/>
                          <a:cs typeface="Arial"/>
                          <a:sym typeface="Arial"/>
                        </a:rPr>
                        <a:t>(CIGTS)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b="0" i="0" u="none" strike="noStrike" cap="none">
                          <a:solidFill>
                            <a:schemeClr val="dk1"/>
                          </a:solidFill>
                          <a:latin typeface="Arial"/>
                          <a:ea typeface="Arial"/>
                          <a:cs typeface="Arial"/>
                          <a:sym typeface="Arial"/>
                        </a:rPr>
                        <a:t>Vergleich von chirurgischen Eingriffen mit medikamentöser Therapie als Erstlinienbehandlung bei Glaukom</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3"/>
                  </a:ext>
                </a:extLst>
              </a:tr>
              <a:tr h="654050">
                <a:tc>
                  <a:txBody>
                    <a:bodyPr/>
                    <a:lstStyle/>
                    <a:p>
                      <a:pPr marL="0" marR="0" lvl="0" indent="0" algn="ctr" rtl="0">
                        <a:lnSpc>
                          <a:spcPct val="90000"/>
                        </a:lnSpc>
                        <a:spcBef>
                          <a:spcPts val="0"/>
                        </a:spcBef>
                        <a:spcAft>
                          <a:spcPts val="0"/>
                        </a:spcAft>
                        <a:buClr>
                          <a:srgbClr val="FFCCFF"/>
                        </a:buClr>
                        <a:buSzPts val="1200"/>
                        <a:buFont typeface="Arial"/>
                        <a:buNone/>
                      </a:pPr>
                      <a:r>
                        <a:rPr lang="en-US" sz="1200" b="0" i="1" u="none" strike="noStrike" cap="none">
                          <a:solidFill>
                            <a:srgbClr val="FFCCFF"/>
                          </a:solidFill>
                          <a:latin typeface="Arial"/>
                          <a:ea typeface="Arial"/>
                          <a:cs typeface="Arial"/>
                          <a:sym typeface="Arial"/>
                        </a:rPr>
                        <a:t>Glaucoma Laser Trial </a:t>
                      </a:r>
                      <a:r>
                        <a:rPr lang="en-US" sz="1200" b="0" i="0" u="none" strike="noStrike" cap="none">
                          <a:solidFill>
                            <a:srgbClr val="FFCCFF"/>
                          </a:solidFill>
                          <a:latin typeface="Arial"/>
                          <a:ea typeface="Arial"/>
                          <a:cs typeface="Arial"/>
                          <a:sym typeface="Arial"/>
                        </a:rPr>
                        <a:t>(GLT)</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a:solidFill>
                            <a:schemeClr val="dk1"/>
                          </a:solidFill>
                        </a:rPr>
                        <a:t>Vergleich der Wirksamkeit einer primären Laserbehandlung mit der einer medikamentösen Erstlinientherapie bei Glaukom</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4"/>
                  </a:ext>
                </a:extLst>
              </a:tr>
              <a:tr h="657225">
                <a:tc>
                  <a:txBody>
                    <a:bodyPr/>
                    <a:lstStyle/>
                    <a:p>
                      <a:pPr marL="0" marR="0" lvl="0" indent="0" algn="ctr" rtl="0">
                        <a:lnSpc>
                          <a:spcPct val="90000"/>
                        </a:lnSpc>
                        <a:spcBef>
                          <a:spcPts val="0"/>
                        </a:spcBef>
                        <a:spcAft>
                          <a:spcPts val="0"/>
                        </a:spcAft>
                        <a:buClr>
                          <a:srgbClr val="FFCCFF"/>
                        </a:buClr>
                        <a:buSzPts val="1200"/>
                        <a:buFont typeface="Arial"/>
                        <a:buNone/>
                      </a:pPr>
                      <a:r>
                        <a:rPr lang="en-US" sz="1200" b="0" i="1" u="none" strike="noStrike" cap="none">
                          <a:solidFill>
                            <a:srgbClr val="FFCCFF"/>
                          </a:solidFill>
                          <a:latin typeface="Arial"/>
                          <a:ea typeface="Arial"/>
                          <a:cs typeface="Arial"/>
                          <a:sym typeface="Arial"/>
                        </a:rPr>
                        <a:t>Advanced Glaucoma Intervention Study </a:t>
                      </a:r>
                      <a:r>
                        <a:rPr lang="en-US" sz="1200" b="0" i="0" u="none" strike="noStrike" cap="none">
                          <a:solidFill>
                            <a:srgbClr val="FFCCFF"/>
                          </a:solidFill>
                          <a:latin typeface="Arial"/>
                          <a:ea typeface="Arial"/>
                          <a:cs typeface="Arial"/>
                          <a:sym typeface="Arial"/>
                        </a:rPr>
                        <a:t>(AGIS)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b="0" i="0" u="none" strike="noStrike" cap="none">
                          <a:solidFill>
                            <a:schemeClr val="dk1"/>
                          </a:solidFill>
                          <a:latin typeface="Arial"/>
                          <a:ea typeface="Arial"/>
                          <a:cs typeface="Arial"/>
                          <a:sym typeface="Arial"/>
                        </a:rPr>
                        <a:t>Vergleich von </a:t>
                      </a:r>
                      <a:r>
                        <a:rPr lang="en-US" sz="1200">
                          <a:solidFill>
                            <a:schemeClr val="dk1"/>
                          </a:solidFill>
                        </a:rPr>
                        <a:t>Lasertherapie</a:t>
                      </a:r>
                      <a:r>
                        <a:rPr lang="en-US" sz="1200" b="0" i="0" u="none" strike="noStrike" cap="none">
                          <a:solidFill>
                            <a:schemeClr val="dk1"/>
                          </a:solidFill>
                          <a:latin typeface="Arial"/>
                          <a:ea typeface="Arial"/>
                          <a:cs typeface="Arial"/>
                          <a:sym typeface="Arial"/>
                        </a:rPr>
                        <a:t> und chirurgischem Eingriff bei fortgeschrittenem Glaukom</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5"/>
                  </a:ext>
                </a:extLst>
              </a:tr>
              <a:tr h="658825">
                <a:tc>
                  <a:txBody>
                    <a:bodyPr/>
                    <a:lstStyle/>
                    <a:p>
                      <a:pPr marL="0" marR="0" lvl="0" indent="0" algn="ctr" rtl="0">
                        <a:lnSpc>
                          <a:spcPct val="90000"/>
                        </a:lnSpc>
                        <a:spcBef>
                          <a:spcPts val="0"/>
                        </a:spcBef>
                        <a:spcAft>
                          <a:spcPts val="0"/>
                        </a:spcAft>
                        <a:buClr>
                          <a:srgbClr val="FFCCFF"/>
                        </a:buClr>
                        <a:buSzPts val="1200"/>
                        <a:buFont typeface="Arial"/>
                        <a:buNone/>
                      </a:pPr>
                      <a:r>
                        <a:rPr lang="en-US" sz="1200" b="0" i="1" u="none" strike="noStrike" cap="none">
                          <a:solidFill>
                            <a:srgbClr val="FFCCFF"/>
                          </a:solidFill>
                          <a:latin typeface="Arial"/>
                          <a:ea typeface="Arial"/>
                          <a:cs typeface="Arial"/>
                          <a:sym typeface="Arial"/>
                        </a:rPr>
                        <a:t>Kollaborative Studie zum Normaldruckglaukom </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FF"/>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b="0" i="0" u="none" strike="noStrike" cap="none" dirty="0" err="1">
                          <a:solidFill>
                            <a:schemeClr val="dk1"/>
                          </a:solidFill>
                          <a:latin typeface="Arial"/>
                          <a:ea typeface="Arial"/>
                          <a:cs typeface="Arial"/>
                          <a:sym typeface="Arial"/>
                        </a:rPr>
                        <a:t>Untersuchte</a:t>
                      </a:r>
                      <a:r>
                        <a:rPr lang="en-US" sz="1200" b="0" i="0" u="none" strike="noStrike" cap="none" dirty="0">
                          <a:solidFill>
                            <a:schemeClr val="dk1"/>
                          </a:solidFill>
                          <a:latin typeface="Arial"/>
                          <a:ea typeface="Arial"/>
                          <a:cs typeface="Arial"/>
                          <a:sym typeface="Arial"/>
                        </a:rPr>
                        <a:t> die Rolle des </a:t>
                      </a:r>
                      <a:r>
                        <a:rPr lang="en-US" sz="1200" b="0" i="0" u="none" strike="noStrike" cap="none" dirty="0" err="1">
                          <a:solidFill>
                            <a:schemeClr val="dk1"/>
                          </a:solidFill>
                          <a:latin typeface="Arial"/>
                          <a:ea typeface="Arial"/>
                          <a:cs typeface="Arial"/>
                          <a:sym typeface="Arial"/>
                        </a:rPr>
                        <a:t>Augeninnendrucks</a:t>
                      </a:r>
                      <a:r>
                        <a:rPr lang="en-US" sz="1200" b="0" i="0" u="none" strike="noStrike" cap="none" dirty="0">
                          <a:solidFill>
                            <a:schemeClr val="dk1"/>
                          </a:solidFill>
                          <a:latin typeface="Arial"/>
                          <a:ea typeface="Arial"/>
                          <a:cs typeface="Arial"/>
                          <a:sym typeface="Arial"/>
                        </a:rPr>
                        <a:t> (IOD) </a:t>
                      </a:r>
                      <a:r>
                        <a:rPr lang="en-US" sz="1200" b="0" i="0" u="none" strike="noStrike" cap="none" dirty="0" err="1">
                          <a:solidFill>
                            <a:schemeClr val="dk1"/>
                          </a:solidFill>
                          <a:latin typeface="Arial"/>
                          <a:ea typeface="Arial"/>
                          <a:cs typeface="Arial"/>
                          <a:sym typeface="Arial"/>
                        </a:rPr>
                        <a:t>beim</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Normaldruckglaukom</a:t>
                      </a:r>
                      <a:endParaRPr dirty="0"/>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6"/>
                  </a:ext>
                </a:extLst>
              </a:tr>
            </a:tbl>
          </a:graphicData>
        </a:graphic>
      </p:graphicFrame>
      <p:sp>
        <p:nvSpPr>
          <p:cNvPr id="156" name="Google Shape;156;p1"/>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a:p>
        </p:txBody>
      </p:sp>
      <p:sp>
        <p:nvSpPr>
          <p:cNvPr id="157" name="Google Shape;157;p1"/>
          <p:cNvSpPr txBox="1"/>
          <p:nvPr/>
        </p:nvSpPr>
        <p:spPr>
          <a:xfrm>
            <a:off x="3048000" y="1331913"/>
            <a:ext cx="3600450" cy="366712"/>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FFC000"/>
              </a:buClr>
              <a:buSzPts val="1200"/>
              <a:buFont typeface="Noto Sans Symbols"/>
              <a:buNone/>
            </a:pPr>
            <a:r>
              <a:rPr lang="en-US" sz="1200" b="1" i="1" u="none" strike="noStrike" cap="none">
                <a:solidFill>
                  <a:srgbClr val="FFC000"/>
                </a:solidFill>
                <a:latin typeface="Arial"/>
                <a:ea typeface="Arial"/>
                <a:cs typeface="Arial"/>
                <a:sym typeface="Arial"/>
              </a:rPr>
              <a:t>Klassische klinische Studien: Die „Big 6“</a:t>
            </a:r>
            <a:endParaRPr/>
          </a:p>
        </p:txBody>
      </p:sp>
      <p:sp>
        <p:nvSpPr>
          <p:cNvPr id="158" name="Google Shape;158;p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a:t>
            </a:fld>
            <a:endParaRPr sz="1000" b="0" i="0" u="none" strike="noStrike" cap="none">
              <a:solidFill>
                <a:schemeClr val="dk1"/>
              </a:solidFill>
              <a:latin typeface="Arial"/>
              <a:ea typeface="Arial"/>
              <a:cs typeface="Arial"/>
              <a:sym typeface="Arial"/>
            </a:endParaRPr>
          </a:p>
        </p:txBody>
      </p:sp>
      <p:sp>
        <p:nvSpPr>
          <p:cNvPr id="159" name="Google Shape;159;p1"/>
          <p:cNvSpPr txBox="1"/>
          <p:nvPr/>
        </p:nvSpPr>
        <p:spPr>
          <a:xfrm>
            <a:off x="2551113" y="2590800"/>
            <a:ext cx="482824" cy="67710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1" i="1" u="none" strike="noStrike" cap="none">
                <a:solidFill>
                  <a:srgbClr val="0000FF"/>
                </a:solidFill>
                <a:latin typeface="Arial"/>
                <a:ea typeface="Arial"/>
                <a:cs typeface="Arial"/>
                <a:sym typeface="Arial"/>
              </a:rPr>
              <a:t>?</a:t>
            </a:r>
            <a:endParaRPr/>
          </a:p>
        </p:txBody>
      </p:sp>
      <p:sp>
        <p:nvSpPr>
          <p:cNvPr id="160" name="Google Shape;160;p1"/>
          <p:cNvSpPr txBox="1"/>
          <p:nvPr/>
        </p:nvSpPr>
        <p:spPr>
          <a:xfrm>
            <a:off x="2590800" y="3254375"/>
            <a:ext cx="482824" cy="67710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1" i="1" u="none" strike="noStrike" cap="none">
                <a:solidFill>
                  <a:srgbClr val="0000FF"/>
                </a:solidFill>
                <a:latin typeface="Arial"/>
                <a:ea typeface="Arial"/>
                <a:cs typeface="Arial"/>
                <a:sym typeface="Arial"/>
              </a:rPr>
              <a:t>?</a:t>
            </a:r>
            <a:endParaRPr/>
          </a:p>
        </p:txBody>
      </p:sp>
      <p:sp>
        <p:nvSpPr>
          <p:cNvPr id="161" name="Google Shape;161;p1"/>
          <p:cNvSpPr txBox="1"/>
          <p:nvPr/>
        </p:nvSpPr>
        <p:spPr>
          <a:xfrm>
            <a:off x="2590800" y="3886200"/>
            <a:ext cx="482824" cy="67710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1" i="1" u="none" strike="noStrike" cap="none">
                <a:solidFill>
                  <a:srgbClr val="0000FF"/>
                </a:solidFill>
                <a:latin typeface="Arial"/>
                <a:ea typeface="Arial"/>
                <a:cs typeface="Arial"/>
                <a:sym typeface="Arial"/>
              </a:rPr>
              <a:t>?</a:t>
            </a:r>
            <a:endParaRPr/>
          </a:p>
        </p:txBody>
      </p:sp>
      <p:sp>
        <p:nvSpPr>
          <p:cNvPr id="162" name="Google Shape;162;p1"/>
          <p:cNvSpPr txBox="1"/>
          <p:nvPr/>
        </p:nvSpPr>
        <p:spPr>
          <a:xfrm>
            <a:off x="2630488" y="4549775"/>
            <a:ext cx="482824" cy="67710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1" i="1" u="none" strike="noStrike" cap="none">
                <a:solidFill>
                  <a:srgbClr val="0000FF"/>
                </a:solidFill>
                <a:latin typeface="Arial"/>
                <a:ea typeface="Arial"/>
                <a:cs typeface="Arial"/>
                <a:sym typeface="Arial"/>
              </a:rPr>
              <a:t>?</a:t>
            </a:r>
            <a:endParaRPr/>
          </a:p>
        </p:txBody>
      </p:sp>
      <p:sp>
        <p:nvSpPr>
          <p:cNvPr id="163" name="Google Shape;163;p1"/>
          <p:cNvSpPr txBox="1"/>
          <p:nvPr/>
        </p:nvSpPr>
        <p:spPr>
          <a:xfrm>
            <a:off x="2590800" y="5181600"/>
            <a:ext cx="482824" cy="67710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1" i="1" u="none" strike="noStrike" cap="none">
                <a:solidFill>
                  <a:srgbClr val="0000FF"/>
                </a:solidFill>
                <a:latin typeface="Arial"/>
                <a:ea typeface="Arial"/>
                <a:cs typeface="Arial"/>
                <a:sym typeface="Arial"/>
              </a:rPr>
              <a:t>?</a:t>
            </a:r>
            <a:endParaRPr/>
          </a:p>
        </p:txBody>
      </p:sp>
      <p:sp>
        <p:nvSpPr>
          <p:cNvPr id="164" name="Google Shape;164;p1"/>
          <p:cNvSpPr txBox="1"/>
          <p:nvPr/>
        </p:nvSpPr>
        <p:spPr>
          <a:xfrm>
            <a:off x="2630488" y="5845175"/>
            <a:ext cx="482824" cy="67710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1" i="1" u="none" strike="noStrike" cap="none">
                <a:solidFill>
                  <a:srgbClr val="0000FF"/>
                </a:solidFill>
                <a:latin typeface="Arial"/>
                <a:ea typeface="Arial"/>
                <a:cs typeface="Arial"/>
                <a:sym typeface="Arial"/>
              </a:rPr>
              <a: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66" name="Google Shape;266;p10"/>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zur</a:t>
            </a:r>
            <a:r>
              <a:rPr lang="en-US" sz="1200" b="1" dirty="0"/>
              <a:t> </a:t>
            </a:r>
            <a:r>
              <a:rPr lang="en-US" sz="1200" b="1" dirty="0" err="1"/>
              <a:t>Behandlung</a:t>
            </a:r>
            <a:r>
              <a:rPr lang="en-US" sz="1200" b="1" dirty="0"/>
              <a:t> von </a:t>
            </a:r>
            <a:r>
              <a:rPr lang="en-US" sz="1200" b="1" dirty="0" err="1"/>
              <a:t>okulärer</a:t>
            </a:r>
            <a:r>
              <a:rPr lang="en-US" sz="1200" b="1" dirty="0"/>
              <a:t> Hypertension</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Wirksamkeit</a:t>
            </a:r>
            <a:r>
              <a:rPr lang="en-US" sz="1200" dirty="0"/>
              <a:t> der </a:t>
            </a:r>
            <a:r>
              <a:rPr lang="en-US" sz="1200" dirty="0" err="1"/>
              <a:t>medikamentösen</a:t>
            </a:r>
            <a:r>
              <a:rPr lang="en-US" sz="1200" dirty="0"/>
              <a:t> </a:t>
            </a:r>
            <a:r>
              <a:rPr lang="en-US" sz="1200" dirty="0" err="1"/>
              <a:t>Behandlung</a:t>
            </a:r>
            <a:r>
              <a:rPr lang="en-US" sz="1200" dirty="0"/>
              <a:t> </a:t>
            </a:r>
            <a:r>
              <a:rPr lang="en-US" sz="1200" dirty="0" err="1"/>
              <a:t>zur</a:t>
            </a:r>
            <a:r>
              <a:rPr lang="en-US" sz="1200" dirty="0"/>
              <a:t> </a:t>
            </a:r>
            <a:r>
              <a:rPr lang="en-US" sz="1200" dirty="0" err="1"/>
              <a:t>Vorbeugung</a:t>
            </a:r>
            <a:r>
              <a:rPr lang="en-US" sz="1200" dirty="0"/>
              <a:t> </a:t>
            </a:r>
            <a:r>
              <a:rPr lang="en-US" sz="1200" dirty="0" err="1"/>
              <a:t>bzw</a:t>
            </a:r>
            <a:r>
              <a:rPr lang="en-US" sz="1200" dirty="0"/>
              <a:t>. </a:t>
            </a:r>
            <a:r>
              <a:rPr lang="en-US" sz="1200" dirty="0" err="1"/>
              <a:t>Verzögerung</a:t>
            </a:r>
            <a:r>
              <a:rPr lang="en-US" sz="1200" dirty="0"/>
              <a:t> des </a:t>
            </a:r>
            <a:r>
              <a:rPr lang="en-US" sz="1200" dirty="0" err="1"/>
              <a:t>Auftretens</a:t>
            </a:r>
            <a:r>
              <a:rPr lang="en-US" sz="1200" dirty="0"/>
              <a:t> </a:t>
            </a:r>
            <a:r>
              <a:rPr lang="en-US" sz="1200" dirty="0" err="1"/>
              <a:t>eines</a:t>
            </a:r>
            <a:r>
              <a:rPr lang="en-US" sz="1200" dirty="0"/>
              <a:t> POWG </a:t>
            </a:r>
            <a:r>
              <a:rPr lang="en-US" sz="1200" dirty="0" err="1"/>
              <a:t>bei</a:t>
            </a:r>
            <a:r>
              <a:rPr lang="en-US" sz="1200" dirty="0"/>
              <a:t> OHT</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~1600 </a:t>
            </a:r>
            <a:r>
              <a:rPr lang="en-US" sz="1200" dirty="0" err="1"/>
              <a:t>Patienten</a:t>
            </a:r>
            <a:r>
              <a:rPr lang="en-US" sz="1200" dirty="0"/>
              <a:t> </a:t>
            </a:r>
            <a:r>
              <a:rPr lang="en-US" sz="1200" dirty="0" err="1"/>
              <a:t>mit</a:t>
            </a:r>
            <a:r>
              <a:rPr lang="en-US" sz="1200" dirty="0"/>
              <a:t> </a:t>
            </a:r>
            <a:r>
              <a:rPr lang="en-US" sz="1200" dirty="0" err="1"/>
              <a:t>Augeninnendruck</a:t>
            </a:r>
            <a:r>
              <a:rPr lang="en-US" sz="1200" dirty="0"/>
              <a:t> </a:t>
            </a:r>
            <a:r>
              <a:rPr lang="en-US" sz="1200" dirty="0">
                <a:solidFill>
                  <a:srgbClr val="0000FF"/>
                </a:solidFill>
              </a:rPr>
              <a:t>von 24–32 mmHg</a:t>
            </a:r>
            <a:r>
              <a:rPr lang="en-US" sz="1200" dirty="0"/>
              <a:t>, </a:t>
            </a:r>
            <a:r>
              <a:rPr lang="en-US" sz="1200" dirty="0" err="1"/>
              <a:t>normalem</a:t>
            </a:r>
            <a:r>
              <a:rPr lang="en-US" sz="1200" dirty="0"/>
              <a:t> </a:t>
            </a:r>
            <a:r>
              <a:rPr lang="en-US" sz="1200" dirty="0">
                <a:solidFill>
                  <a:srgbClr val="0000FF"/>
                </a:solidFill>
              </a:rPr>
              <a:t>GF </a:t>
            </a:r>
            <a:r>
              <a:rPr lang="en-US" sz="1200" dirty="0"/>
              <a:t>und </a:t>
            </a:r>
            <a:r>
              <a:rPr lang="en-US" sz="1200" dirty="0" err="1">
                <a:solidFill>
                  <a:srgbClr val="0000FF"/>
                </a:solidFill>
              </a:rPr>
              <a:t>normalem</a:t>
            </a:r>
            <a:r>
              <a:rPr lang="en-US" sz="1200" dirty="0">
                <a:solidFill>
                  <a:srgbClr val="0000FF"/>
                </a:solidFill>
              </a:rPr>
              <a:t> </a:t>
            </a:r>
            <a:r>
              <a:rPr lang="en-US" sz="1200" dirty="0" err="1">
                <a:solidFill>
                  <a:srgbClr val="0000FF"/>
                </a:solidFill>
              </a:rPr>
              <a:t>Papillenbefund</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wird</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93688" algn="l" rtl="0">
              <a:lnSpc>
                <a:spcPct val="95000"/>
              </a:lnSpc>
              <a:spcBef>
                <a:spcPts val="240"/>
              </a:spcBef>
              <a:spcAft>
                <a:spcPts val="0"/>
              </a:spcAft>
              <a:buSzPts val="840"/>
              <a:buChar char="●"/>
            </a:pPr>
            <a:r>
              <a:rPr lang="en-US" sz="1200" dirty="0" err="1"/>
              <a:t>Behandlungsziel</a:t>
            </a:r>
            <a:r>
              <a:rPr lang="en-US" sz="1200" dirty="0"/>
              <a:t>: </a:t>
            </a:r>
            <a:r>
              <a:rPr lang="en-US" sz="1200" dirty="0" err="1"/>
              <a:t>Senkung</a:t>
            </a:r>
            <a:r>
              <a:rPr lang="en-US" sz="1200" dirty="0"/>
              <a:t> des </a:t>
            </a:r>
            <a:r>
              <a:rPr lang="en-US" sz="1200" dirty="0" err="1"/>
              <a:t>Augeninnendrucks</a:t>
            </a:r>
            <a:r>
              <a:rPr lang="en-US" sz="1200" dirty="0"/>
              <a:t> </a:t>
            </a:r>
            <a:r>
              <a:rPr lang="en-US" sz="1200" dirty="0">
                <a:solidFill>
                  <a:srgbClr val="0000FF"/>
                </a:solidFill>
              </a:rPr>
              <a:t>um 20% </a:t>
            </a:r>
            <a:r>
              <a:rPr lang="en-US" sz="1200" i="1" dirty="0"/>
              <a:t>und </a:t>
            </a:r>
            <a:r>
              <a:rPr lang="en-US" sz="1200" dirty="0" err="1"/>
              <a:t>Augeninnendruck</a:t>
            </a:r>
            <a:r>
              <a:rPr lang="en-US" sz="1200" dirty="0"/>
              <a:t> </a:t>
            </a:r>
            <a:r>
              <a:rPr lang="en-US" sz="1200" dirty="0">
                <a:solidFill>
                  <a:srgbClr val="0000FF"/>
                </a:solidFill>
              </a:rPr>
              <a:t>&lt; 24 mmHg.</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t>Nach 5 Jahren </a:t>
            </a:r>
            <a:r>
              <a:rPr lang="en-US" sz="1200" dirty="0" err="1"/>
              <a:t>entwickelten</a:t>
            </a:r>
            <a:r>
              <a:rPr lang="en-US" sz="1200" dirty="0">
                <a:solidFill>
                  <a:srgbClr val="0000FF"/>
                </a:solidFill>
              </a:rPr>
              <a:t> 9,5% </a:t>
            </a:r>
            <a:r>
              <a:rPr lang="en-US" sz="1200" dirty="0"/>
              <a:t>der </a:t>
            </a:r>
            <a:r>
              <a:rPr lang="en-US" sz="1200" dirty="0" err="1"/>
              <a:t>unbehandelten</a:t>
            </a:r>
            <a:r>
              <a:rPr lang="en-US" sz="1200" dirty="0"/>
              <a:t> Augen </a:t>
            </a:r>
            <a:r>
              <a:rPr lang="en-US" sz="1200" dirty="0" err="1"/>
              <a:t>ein</a:t>
            </a:r>
            <a:r>
              <a:rPr lang="en-US" sz="1200" dirty="0"/>
              <a:t> POWG, </a:t>
            </a:r>
            <a:r>
              <a:rPr lang="en-US" sz="1200" dirty="0" err="1"/>
              <a:t>verglichen</a:t>
            </a:r>
            <a:r>
              <a:rPr lang="en-US" sz="1200" dirty="0"/>
              <a:t> </a:t>
            </a:r>
            <a:r>
              <a:rPr lang="en-US" sz="1200" dirty="0" err="1"/>
              <a:t>mit</a:t>
            </a:r>
            <a:r>
              <a:rPr lang="en-US" sz="1200" dirty="0">
                <a:solidFill>
                  <a:srgbClr val="0000FF"/>
                </a:solidFill>
              </a:rPr>
              <a:t> 4,4% </a:t>
            </a:r>
            <a:r>
              <a:rPr lang="en-US" sz="1200" dirty="0"/>
              <a:t>der </a:t>
            </a:r>
            <a:r>
              <a:rPr lang="en-US" sz="1200" dirty="0" err="1"/>
              <a:t>behandelten</a:t>
            </a:r>
            <a:r>
              <a:rPr lang="en-US" sz="1200" dirty="0"/>
              <a:t> Augen.</a:t>
            </a:r>
            <a:endParaRPr dirty="0">
              <a:solidFill>
                <a:schemeClr val="lt1"/>
              </a:solidFill>
            </a:endParaRPr>
          </a:p>
        </p:txBody>
      </p:sp>
      <p:sp>
        <p:nvSpPr>
          <p:cNvPr id="267" name="Google Shape;267;p10"/>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268" name="Google Shape;268;p10"/>
          <p:cNvSpPr/>
          <p:nvPr/>
        </p:nvSpPr>
        <p:spPr>
          <a:xfrm>
            <a:off x="1143000" y="5562600"/>
            <a:ext cx="609600" cy="990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269" name="Google Shape;269;p1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10</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312"/>
        <p:cNvGrpSpPr/>
        <p:nvPr/>
      </p:nvGrpSpPr>
      <p:grpSpPr>
        <a:xfrm>
          <a:off x="0" y="0"/>
          <a:ext cx="0" cy="0"/>
          <a:chOff x="0" y="0"/>
          <a:chExt cx="0" cy="0"/>
        </a:xfrm>
      </p:grpSpPr>
      <p:sp>
        <p:nvSpPr>
          <p:cNvPr id="1313" name="Google Shape;1313;g3f645ac5276_0_572"/>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314" name="Google Shape;1314;g3f645ac5276_0_572"/>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315" name="Google Shape;1315;g3f645ac5276_0_572"/>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16" name="Google Shape;1316;g3f645ac5276_0_572"/>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17" name="Google Shape;1317;g3f645ac5276_0_572"/>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18" name="Google Shape;1318;g3f645ac5276_0_572"/>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19" name="Google Shape;1319;g3f645ac5276_0_572"/>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320" name="Google Shape;1320;g3f645ac5276_0_572"/>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321" name="Google Shape;1321;g3f645ac5276_0_57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100</a:t>
            </a:fld>
            <a:endParaRPr sz="1000">
              <a:solidFill>
                <a:schemeClr val="dk1"/>
              </a:solidFill>
              <a:latin typeface="Arial"/>
              <a:ea typeface="Arial"/>
              <a:cs typeface="Arial"/>
              <a:sym typeface="Arial"/>
            </a:endParaRPr>
          </a:p>
        </p:txBody>
      </p:sp>
      <p:sp>
        <p:nvSpPr>
          <p:cNvPr id="1322" name="Google Shape;1322;g3f645ac5276_0_572"/>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323" name="Google Shape;1323;g3f645ac5276_0_572"/>
          <p:cNvSpPr/>
          <p:nvPr/>
        </p:nvSpPr>
        <p:spPr>
          <a:xfrm>
            <a:off x="304800" y="2421247"/>
            <a:ext cx="1371600" cy="829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24" name="Google Shape;1324;g3f645ac5276_0_572"/>
          <p:cNvSpPr txBox="1"/>
          <p:nvPr/>
        </p:nvSpPr>
        <p:spPr>
          <a:xfrm>
            <a:off x="1869441" y="2153215"/>
            <a:ext cx="5859900" cy="1934400"/>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Aus welchen Materialien bestehen Glaukomdrainageimplantate (Tube-Shunts)?</a:t>
            </a:r>
            <a:endParaRPr sz="1400" i="1">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a:solidFill>
                  <a:srgbClr val="0000FF"/>
                </a:solidFill>
                <a:latin typeface="Arial"/>
                <a:ea typeface="Arial"/>
                <a:cs typeface="Arial"/>
                <a:sym typeface="Arial"/>
              </a:rPr>
              <a:t>Die meisten bestehen aus Silikon (einige wenige Modelle aus Polypropylen).</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0000F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0000FF"/>
                </a:solidFill>
                <a:latin typeface="Arial"/>
                <a:ea typeface="Arial"/>
                <a:cs typeface="Arial"/>
                <a:sym typeface="Arial"/>
              </a:rPr>
              <a:t>Sind sie auf CT-Aufnahmen/Röntgenbildern zu erkennen?</a:t>
            </a:r>
            <a:endParaRPr>
              <a:solidFill>
                <a:srgbClr val="0000FF"/>
              </a:solidFill>
            </a:endParaRPr>
          </a:p>
          <a:p>
            <a:pPr marL="0" marR="0" lvl="0" indent="0" algn="l" rtl="0">
              <a:spcBef>
                <a:spcPts val="0"/>
              </a:spcBef>
              <a:spcAft>
                <a:spcPts val="0"/>
              </a:spcAft>
              <a:buClr>
                <a:srgbClr val="92D050"/>
              </a:buClr>
              <a:buSzPts val="1200"/>
              <a:buFont typeface="Noto Sans Symbols"/>
              <a:buNone/>
            </a:pPr>
            <a:r>
              <a:rPr lang="en-US" sz="1200">
                <a:solidFill>
                  <a:srgbClr val="0000FF"/>
                </a:solidFill>
                <a:latin typeface="Arial"/>
                <a:ea typeface="Arial"/>
                <a:cs typeface="Arial"/>
                <a:sym typeface="Arial"/>
              </a:rPr>
              <a:t>Das kommt darauf an. Silikon ist strahlendurchlässig; einige </a:t>
            </a:r>
            <a:r>
              <a:rPr lang="en-US" sz="1200">
                <a:solidFill>
                  <a:srgbClr val="0000FF"/>
                </a:solidFill>
              </a:rPr>
              <a:t>Implantate</a:t>
            </a:r>
            <a:r>
              <a:rPr lang="en-US" sz="1200">
                <a:solidFill>
                  <a:srgbClr val="0000FF"/>
                </a:solidFill>
                <a:latin typeface="Arial"/>
                <a:ea typeface="Arial"/>
                <a:cs typeface="Arial"/>
                <a:sym typeface="Arial"/>
              </a:rPr>
              <a:t> bestehen jedoch aus bariumimprägniertem Silikon, um sie röntgendicht und somit sichtbar zu machen.</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0000FF"/>
                </a:solidFill>
                <a:latin typeface="Arial"/>
                <a:ea typeface="Arial"/>
                <a:cs typeface="Arial"/>
                <a:sym typeface="Arial"/>
              </a:rPr>
              <a:t>Sind </a:t>
            </a:r>
            <a:r>
              <a:rPr lang="en-US" sz="1200" i="1">
                <a:solidFill>
                  <a:srgbClr val="0000FF"/>
                </a:solidFill>
              </a:rPr>
              <a:t>Tube-Shunts </a:t>
            </a:r>
            <a:r>
              <a:rPr lang="en-US" sz="1200" i="1">
                <a:solidFill>
                  <a:srgbClr val="0000FF"/>
                </a:solidFill>
                <a:latin typeface="Arial"/>
                <a:ea typeface="Arial"/>
                <a:cs typeface="Arial"/>
                <a:sym typeface="Arial"/>
              </a:rPr>
              <a:t>MRT-verträglich, d.h. sind sie </a:t>
            </a:r>
            <a:r>
              <a:rPr lang="en-US" sz="1200" i="1">
                <a:solidFill>
                  <a:srgbClr val="0000FF"/>
                </a:solidFill>
              </a:rPr>
              <a:t>frei von</a:t>
            </a:r>
            <a:r>
              <a:rPr lang="en-US" sz="1200" i="1">
                <a:solidFill>
                  <a:srgbClr val="0000FF"/>
                </a:solidFill>
                <a:latin typeface="Arial"/>
                <a:ea typeface="Arial"/>
                <a:cs typeface="Arial"/>
                <a:sym typeface="Arial"/>
              </a:rPr>
              <a:t> </a:t>
            </a:r>
            <a:r>
              <a:rPr lang="en-US" sz="1200" i="1">
                <a:solidFill>
                  <a:srgbClr val="0000FF"/>
                </a:solidFill>
              </a:rPr>
              <a:t>Eisen</a:t>
            </a:r>
            <a:r>
              <a:rPr lang="en-US" sz="1200" i="1">
                <a:solidFill>
                  <a:srgbClr val="0000FF"/>
                </a:solidFill>
                <a:latin typeface="Arial"/>
                <a:ea typeface="Arial"/>
                <a:cs typeface="Arial"/>
                <a:sym typeface="Arial"/>
              </a:rPr>
              <a:t>?</a:t>
            </a:r>
            <a:endParaRPr>
              <a:solidFill>
                <a:srgbClr val="0000FF"/>
              </a:solidFill>
            </a:endParaRPr>
          </a:p>
          <a:p>
            <a:pPr marL="0" marR="0" lvl="0" indent="0" algn="l" rtl="0">
              <a:spcBef>
                <a:spcPts val="0"/>
              </a:spcBef>
              <a:spcAft>
                <a:spcPts val="0"/>
              </a:spcAft>
              <a:buClr>
                <a:srgbClr val="92D050"/>
              </a:buClr>
              <a:buSzPts val="1200"/>
              <a:buFont typeface="Noto Sans Symbols"/>
              <a:buNone/>
            </a:pPr>
            <a:r>
              <a:rPr lang="en-US" sz="1200">
                <a:solidFill>
                  <a:srgbClr val="92D050"/>
                </a:solidFill>
                <a:latin typeface="Arial"/>
                <a:ea typeface="Arial"/>
                <a:cs typeface="Arial"/>
                <a:sym typeface="Arial"/>
              </a:rPr>
              <a:t>Ja</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g3f645ac5276_0_587"/>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330" name="Google Shape;1330;g3f645ac5276_0_587"/>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331" name="Google Shape;1331;g3f645ac5276_0_587"/>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32" name="Google Shape;1332;g3f645ac5276_0_587"/>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33" name="Google Shape;1333;g3f645ac5276_0_587"/>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34" name="Google Shape;1334;g3f645ac5276_0_587"/>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35" name="Google Shape;1335;g3f645ac5276_0_587"/>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336" name="Google Shape;1336;g3f645ac5276_0_587"/>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337" name="Google Shape;1337;g3f645ac5276_0_58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101</a:t>
            </a:fld>
            <a:endParaRPr sz="1000">
              <a:solidFill>
                <a:schemeClr val="dk1"/>
              </a:solidFill>
              <a:latin typeface="Arial"/>
              <a:ea typeface="Arial"/>
              <a:cs typeface="Arial"/>
              <a:sym typeface="Arial"/>
            </a:endParaRPr>
          </a:p>
        </p:txBody>
      </p:sp>
      <p:sp>
        <p:nvSpPr>
          <p:cNvPr id="1338" name="Google Shape;1338;g3f645ac5276_0_587"/>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339" name="Google Shape;1339;g3f645ac5276_0_587"/>
          <p:cNvSpPr/>
          <p:nvPr/>
        </p:nvSpPr>
        <p:spPr>
          <a:xfrm>
            <a:off x="304800" y="2421247"/>
            <a:ext cx="1371600" cy="829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40" name="Google Shape;1340;g3f645ac5276_0_587"/>
          <p:cNvSpPr txBox="1"/>
          <p:nvPr/>
        </p:nvSpPr>
        <p:spPr>
          <a:xfrm>
            <a:off x="1869441" y="2153215"/>
            <a:ext cx="5859900" cy="1934400"/>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Aus welchen Materialien bestehen Glaukomdrainageimplantate (Tube-Shunts)?</a:t>
            </a:r>
            <a:endParaRPr sz="1400" i="1">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a:solidFill>
                  <a:srgbClr val="0000FF"/>
                </a:solidFill>
                <a:latin typeface="Arial"/>
                <a:ea typeface="Arial"/>
                <a:cs typeface="Arial"/>
                <a:sym typeface="Arial"/>
              </a:rPr>
              <a:t>Die meisten bestehen aus Silikon (einige wenige Modelle aus Polypropylen).</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0000F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0000FF"/>
                </a:solidFill>
                <a:latin typeface="Arial"/>
                <a:ea typeface="Arial"/>
                <a:cs typeface="Arial"/>
                <a:sym typeface="Arial"/>
              </a:rPr>
              <a:t>Sind sie auf CT-Aufnahmen/Röntgenbildern zu erkennen?</a:t>
            </a:r>
            <a:endParaRPr>
              <a:solidFill>
                <a:srgbClr val="0000FF"/>
              </a:solidFill>
            </a:endParaRPr>
          </a:p>
          <a:p>
            <a:pPr marL="0" marR="0" lvl="0" indent="0" algn="l" rtl="0">
              <a:spcBef>
                <a:spcPts val="0"/>
              </a:spcBef>
              <a:spcAft>
                <a:spcPts val="0"/>
              </a:spcAft>
              <a:buClr>
                <a:srgbClr val="92D050"/>
              </a:buClr>
              <a:buSzPts val="1200"/>
              <a:buFont typeface="Noto Sans Symbols"/>
              <a:buNone/>
            </a:pPr>
            <a:r>
              <a:rPr lang="en-US" sz="1200">
                <a:solidFill>
                  <a:srgbClr val="0000FF"/>
                </a:solidFill>
                <a:latin typeface="Arial"/>
                <a:ea typeface="Arial"/>
                <a:cs typeface="Arial"/>
                <a:sym typeface="Arial"/>
              </a:rPr>
              <a:t>Das kommt darauf an. Silikon ist strahlendurchlässig; einige </a:t>
            </a:r>
            <a:r>
              <a:rPr lang="en-US" sz="1200">
                <a:solidFill>
                  <a:srgbClr val="0000FF"/>
                </a:solidFill>
              </a:rPr>
              <a:t>Implantate</a:t>
            </a:r>
            <a:r>
              <a:rPr lang="en-US" sz="1200">
                <a:solidFill>
                  <a:srgbClr val="0000FF"/>
                </a:solidFill>
                <a:latin typeface="Arial"/>
                <a:ea typeface="Arial"/>
                <a:cs typeface="Arial"/>
                <a:sym typeface="Arial"/>
              </a:rPr>
              <a:t> bestehen jedoch aus bariumimprägniertem Silikon, um sie röntgendicht und somit sichtbar zu machen.</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0000FF"/>
                </a:solidFill>
                <a:latin typeface="Arial"/>
                <a:ea typeface="Arial"/>
                <a:cs typeface="Arial"/>
                <a:sym typeface="Arial"/>
              </a:rPr>
              <a:t>Sind </a:t>
            </a:r>
            <a:r>
              <a:rPr lang="en-US" sz="1200" i="1">
                <a:solidFill>
                  <a:srgbClr val="0000FF"/>
                </a:solidFill>
              </a:rPr>
              <a:t>Tube-Shunts </a:t>
            </a:r>
            <a:r>
              <a:rPr lang="en-US" sz="1200" i="1">
                <a:solidFill>
                  <a:srgbClr val="0000FF"/>
                </a:solidFill>
                <a:latin typeface="Arial"/>
                <a:ea typeface="Arial"/>
                <a:cs typeface="Arial"/>
                <a:sym typeface="Arial"/>
              </a:rPr>
              <a:t>MRT-verträglich, d.h. sind sie </a:t>
            </a:r>
            <a:r>
              <a:rPr lang="en-US" sz="1200" i="1">
                <a:solidFill>
                  <a:srgbClr val="0000FF"/>
                </a:solidFill>
              </a:rPr>
              <a:t>frei von</a:t>
            </a:r>
            <a:r>
              <a:rPr lang="en-US" sz="1200" i="1">
                <a:solidFill>
                  <a:srgbClr val="0000FF"/>
                </a:solidFill>
                <a:latin typeface="Arial"/>
                <a:ea typeface="Arial"/>
                <a:cs typeface="Arial"/>
                <a:sym typeface="Arial"/>
              </a:rPr>
              <a:t> </a:t>
            </a:r>
            <a:r>
              <a:rPr lang="en-US" sz="1200" i="1">
                <a:solidFill>
                  <a:srgbClr val="0000FF"/>
                </a:solidFill>
              </a:rPr>
              <a:t>Eisen</a:t>
            </a:r>
            <a:r>
              <a:rPr lang="en-US" sz="1200" i="1">
                <a:solidFill>
                  <a:srgbClr val="0000FF"/>
                </a:solidFill>
                <a:latin typeface="Arial"/>
                <a:ea typeface="Arial"/>
                <a:cs typeface="Arial"/>
                <a:sym typeface="Arial"/>
              </a:rPr>
              <a:t>?</a:t>
            </a:r>
            <a:endParaRPr>
              <a:solidFill>
                <a:srgbClr val="0000FF"/>
              </a:solidFill>
            </a:endParaRPr>
          </a:p>
          <a:p>
            <a:pPr marL="0" marR="0" lvl="0" indent="0" algn="l" rtl="0">
              <a:spcBef>
                <a:spcPts val="0"/>
              </a:spcBef>
              <a:spcAft>
                <a:spcPts val="0"/>
              </a:spcAft>
              <a:buClr>
                <a:srgbClr val="92D050"/>
              </a:buClr>
              <a:buSzPts val="1200"/>
              <a:buFont typeface="Noto Sans Symbols"/>
              <a:buNone/>
            </a:pPr>
            <a:r>
              <a:rPr lang="en-US" sz="1200">
                <a:solidFill>
                  <a:srgbClr val="0000FF"/>
                </a:solidFill>
                <a:latin typeface="Arial"/>
                <a:ea typeface="Arial"/>
                <a:cs typeface="Arial"/>
                <a:sym typeface="Arial"/>
              </a:rPr>
              <a:t>Ja</a:t>
            </a:r>
            <a:endParaRPr>
              <a:solidFill>
                <a:srgbClr val="0000FF"/>
              </a:solidFil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344"/>
        <p:cNvGrpSpPr/>
        <p:nvPr/>
      </p:nvGrpSpPr>
      <p:grpSpPr>
        <a:xfrm>
          <a:off x="0" y="0"/>
          <a:ext cx="0" cy="0"/>
          <a:chOff x="0" y="0"/>
          <a:chExt cx="0" cy="0"/>
        </a:xfrm>
      </p:grpSpPr>
      <p:sp>
        <p:nvSpPr>
          <p:cNvPr id="1345" name="Google Shape;1345;g3f645ac5276_0_602"/>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346" name="Google Shape;1346;g3f645ac5276_0_602"/>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347" name="Google Shape;1347;g3f645ac5276_0_602"/>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48" name="Google Shape;1348;g3f645ac5276_0_602"/>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49" name="Google Shape;1349;g3f645ac5276_0_602"/>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50" name="Google Shape;1350;g3f645ac5276_0_602"/>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51" name="Google Shape;1351;g3f645ac5276_0_602"/>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352" name="Google Shape;1352;g3f645ac5276_0_602"/>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353" name="Google Shape;1353;g3f645ac5276_0_60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102</a:t>
            </a:fld>
            <a:endParaRPr sz="1000">
              <a:solidFill>
                <a:schemeClr val="dk1"/>
              </a:solidFill>
              <a:latin typeface="Arial"/>
              <a:ea typeface="Arial"/>
              <a:cs typeface="Arial"/>
              <a:sym typeface="Arial"/>
            </a:endParaRPr>
          </a:p>
        </p:txBody>
      </p:sp>
      <p:sp>
        <p:nvSpPr>
          <p:cNvPr id="1354" name="Google Shape;1354;g3f645ac5276_0_602"/>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A5A5A5"/>
                </a:solidFill>
              </a:rPr>
              <a:t>Welche</a:t>
            </a:r>
            <a:r>
              <a:rPr lang="en-US" sz="1200" i="1" dirty="0">
                <a:solidFill>
                  <a:srgbClr val="A5A5A5"/>
                </a:solidFill>
              </a:rPr>
              <a:t> </a:t>
            </a:r>
            <a:r>
              <a:rPr lang="en-US" sz="1200" i="1" dirty="0" err="1">
                <a:solidFill>
                  <a:srgbClr val="A5A5A5"/>
                </a:solidFill>
              </a:rPr>
              <a:t>drei</a:t>
            </a:r>
            <a:r>
              <a:rPr lang="en-US" sz="1200" i="1" dirty="0">
                <a:solidFill>
                  <a:srgbClr val="A5A5A5"/>
                </a:solidFill>
              </a:rPr>
              <a:t> </a:t>
            </a:r>
            <a:r>
              <a:rPr lang="en-US" sz="1200" i="1" dirty="0" err="1">
                <a:solidFill>
                  <a:srgbClr val="A5A5A5"/>
                </a:solidFill>
              </a:rPr>
              <a:t>Glaukomdrainageimplantate</a:t>
            </a:r>
            <a:r>
              <a:rPr lang="en-US" sz="1200" i="1" dirty="0">
                <a:solidFill>
                  <a:srgbClr val="A5A5A5"/>
                </a:solidFill>
              </a:rPr>
              <a:t> (Tube-Shunts) </a:t>
            </a:r>
            <a:r>
              <a:rPr lang="en-US" sz="1200" i="1" dirty="0" err="1">
                <a:solidFill>
                  <a:srgbClr val="A5A5A5"/>
                </a:solidFill>
              </a:rPr>
              <a:t>werden</a:t>
            </a:r>
            <a:r>
              <a:rPr lang="en-US" sz="1200" i="1" dirty="0">
                <a:solidFill>
                  <a:srgbClr val="A5A5A5"/>
                </a:solidFill>
              </a:rPr>
              <a:t> in den USA am </a:t>
            </a:r>
            <a:r>
              <a:rPr lang="en-US" sz="1200" i="1" dirty="0" err="1">
                <a:solidFill>
                  <a:srgbClr val="A5A5A5"/>
                </a:solidFill>
              </a:rPr>
              <a:t>häufigsten</a:t>
            </a:r>
            <a:r>
              <a:rPr lang="en-US" sz="1200" i="1" dirty="0">
                <a:solidFill>
                  <a:srgbClr val="A5A5A5"/>
                </a:solidFill>
              </a:rPr>
              <a:t> </a:t>
            </a:r>
            <a:r>
              <a:rPr lang="en-US" sz="1200" i="1" dirty="0" err="1">
                <a:solidFill>
                  <a:srgbClr val="A5A5A5"/>
                </a:solidFill>
              </a:rPr>
              <a:t>verwendet</a:t>
            </a:r>
            <a:r>
              <a:rPr lang="en-US" sz="1200" i="1" dirty="0">
                <a:solidFill>
                  <a:srgbClr val="A5A5A5"/>
                </a:solidFill>
              </a:rPr>
              <a:t>, und welches </a:t>
            </a:r>
            <a:r>
              <a:rPr lang="en-US" sz="1200" i="1" dirty="0" err="1">
                <a:solidFill>
                  <a:srgbClr val="A5A5A5"/>
                </a:solidFill>
              </a:rPr>
              <a:t>davon</a:t>
            </a:r>
            <a:r>
              <a:rPr lang="en-US" sz="1200" i="1" dirty="0">
                <a:solidFill>
                  <a:srgbClr val="A5A5A5"/>
                </a:solidFill>
              </a:rPr>
              <a:t> </a:t>
            </a:r>
            <a:r>
              <a:rPr lang="en-US" sz="1200" i="1" dirty="0" err="1">
                <a:solidFill>
                  <a:srgbClr val="A5A5A5"/>
                </a:solidFill>
              </a:rPr>
              <a:t>wurde</a:t>
            </a:r>
            <a:r>
              <a:rPr lang="en-US" sz="1200" i="1" dirty="0">
                <a:solidFill>
                  <a:srgbClr val="A5A5A5"/>
                </a:solidFill>
              </a:rPr>
              <a:t> in der TVT-Studie </a:t>
            </a:r>
            <a:r>
              <a:rPr lang="en-US" sz="1200" i="1" dirty="0" err="1">
                <a:solidFill>
                  <a:srgbClr val="A5A5A5"/>
                </a:solidFill>
              </a:rPr>
              <a:t>eingesetzt</a:t>
            </a:r>
            <a:r>
              <a:rPr lang="en-US" sz="1200" i="1" dirty="0">
                <a:solidFill>
                  <a:srgbClr val="A5A5A5"/>
                </a:solidFill>
              </a:rPr>
              <a:t>?</a:t>
            </a:r>
            <a:endParaRPr sz="1400" i="1" dirty="0">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dirty="0" err="1">
                <a:solidFill>
                  <a:srgbClr val="A5A5A5"/>
                </a:solidFill>
              </a:rPr>
              <a:t>Baerveldt</a:t>
            </a:r>
            <a:r>
              <a:rPr lang="en-US" sz="1200" dirty="0">
                <a:solidFill>
                  <a:srgbClr val="A5A5A5"/>
                </a:solidFill>
                <a:latin typeface="Arial"/>
                <a:ea typeface="Arial"/>
                <a:cs typeface="Arial"/>
                <a:sym typeface="Arial"/>
              </a:rPr>
              <a:t> – in der TVT-Studie </a:t>
            </a:r>
            <a:r>
              <a:rPr lang="en-US" sz="1200" dirty="0" err="1">
                <a:solidFill>
                  <a:srgbClr val="A5A5A5"/>
                </a:solidFill>
                <a:latin typeface="Arial"/>
                <a:ea typeface="Arial"/>
                <a:cs typeface="Arial"/>
                <a:sym typeface="Arial"/>
              </a:rPr>
              <a:t>verwendet</a:t>
            </a:r>
            <a:endParaRPr dirty="0">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dirty="0">
                <a:solidFill>
                  <a:srgbClr val="A5A5A5"/>
                </a:solidFill>
              </a:rPr>
              <a:t>Ahmed</a:t>
            </a:r>
            <a:endParaRPr b="1" dirty="0">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dirty="0">
                <a:solidFill>
                  <a:srgbClr val="A5A5A5"/>
                </a:solidFill>
              </a:rPr>
              <a:t>Molteno</a:t>
            </a:r>
            <a:endParaRPr sz="1400" b="1" dirty="0">
              <a:solidFill>
                <a:srgbClr val="A5A5A5"/>
              </a:solidFill>
            </a:endParaRPr>
          </a:p>
          <a:p>
            <a:pPr marL="0" marR="0" lvl="0" indent="0" algn="l" rtl="0">
              <a:spcBef>
                <a:spcPts val="0"/>
              </a:spcBef>
              <a:spcAft>
                <a:spcPts val="0"/>
              </a:spcAft>
              <a:buClr>
                <a:schemeClr val="dk1"/>
              </a:buClr>
              <a:buSzPts val="1400"/>
              <a:buFont typeface="Noto Sans Symbols"/>
              <a:buNone/>
            </a:pPr>
            <a:endParaRPr sz="1400" dirty="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dirty="0" err="1">
                <a:solidFill>
                  <a:srgbClr val="FFCCFF"/>
                </a:solidFill>
                <a:latin typeface="Arial"/>
                <a:ea typeface="Arial"/>
                <a:cs typeface="Arial"/>
                <a:sym typeface="Arial"/>
              </a:rPr>
              <a:t>Ist</a:t>
            </a:r>
            <a:r>
              <a:rPr lang="en-US" sz="1200" i="1" dirty="0">
                <a:solidFill>
                  <a:srgbClr val="FFCCFF"/>
                </a:solidFill>
                <a:latin typeface="Arial"/>
                <a:ea typeface="Arial"/>
                <a:cs typeface="Arial"/>
                <a:sym typeface="Arial"/>
              </a:rPr>
              <a:t> der </a:t>
            </a:r>
            <a:r>
              <a:rPr lang="en-US" sz="1200" i="1" dirty="0" err="1">
                <a:solidFill>
                  <a:srgbClr val="FFCCFF"/>
                </a:solidFill>
                <a:latin typeface="Arial"/>
                <a:ea typeface="Arial"/>
                <a:cs typeface="Arial"/>
                <a:sym typeface="Arial"/>
              </a:rPr>
              <a:t>Baerveldt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ein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Gerät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mit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oder</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ohne</a:t>
            </a:r>
            <a:r>
              <a:rPr lang="en-US" sz="1200" i="1" dirty="0">
                <a:solidFill>
                  <a:srgbClr val="FFCCFF"/>
                </a:solidFill>
                <a:latin typeface="Arial"/>
                <a:ea typeface="Arial"/>
                <a:cs typeface="Arial"/>
                <a:sym typeface="Arial"/>
              </a:rPr>
              <a:t> Ventil?</a:t>
            </a:r>
            <a:endParaRPr dirty="0"/>
          </a:p>
          <a:p>
            <a:pPr marL="0" marR="0" lvl="0" indent="0" algn="l" rtl="0">
              <a:spcBef>
                <a:spcPts val="0"/>
              </a:spcBef>
              <a:spcAft>
                <a:spcPts val="0"/>
              </a:spcAft>
              <a:buClr>
                <a:srgbClr val="FFCCFF"/>
              </a:buClr>
              <a:buSzPts val="1200"/>
              <a:buFont typeface="Noto Sans Symbols"/>
              <a:buNone/>
            </a:pPr>
            <a:r>
              <a:rPr lang="en-US" sz="1200" dirty="0" err="1">
                <a:solidFill>
                  <a:srgbClr val="FFCCFF"/>
                </a:solidFill>
                <a:latin typeface="Arial"/>
                <a:ea typeface="Arial"/>
                <a:cs typeface="Arial"/>
                <a:sym typeface="Arial"/>
              </a:rPr>
              <a:t>Ohne</a:t>
            </a:r>
            <a:r>
              <a:rPr lang="en-US" sz="1200" dirty="0">
                <a:solidFill>
                  <a:srgbClr val="FFCCFF"/>
                </a:solidFill>
                <a:latin typeface="Arial"/>
                <a:ea typeface="Arial"/>
                <a:cs typeface="Arial"/>
                <a:sym typeface="Arial"/>
              </a:rPr>
              <a:t> Ventil</a:t>
            </a:r>
            <a:endParaRPr sz="1400" dirty="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dirty="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dirty="0">
                <a:solidFill>
                  <a:srgbClr val="FFCCFF"/>
                </a:solidFill>
                <a:latin typeface="Arial"/>
                <a:ea typeface="Arial"/>
                <a:cs typeface="Arial"/>
                <a:sym typeface="Arial"/>
              </a:rPr>
              <a:t>Welcher intraoperative </a:t>
            </a:r>
            <a:r>
              <a:rPr lang="en-US" sz="1200" i="1" dirty="0" err="1">
                <a:solidFill>
                  <a:srgbClr val="FFCCFF"/>
                </a:solidFill>
                <a:latin typeface="Arial"/>
                <a:ea typeface="Arial"/>
                <a:cs typeface="Arial"/>
                <a:sym typeface="Arial"/>
              </a:rPr>
              <a:t>Eingriff</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wird</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üblicherweise</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durchgeführt</a:t>
            </a:r>
            <a:r>
              <a:rPr lang="en-US" sz="1200" i="1" dirty="0">
                <a:solidFill>
                  <a:srgbClr val="FFCCFF"/>
                </a:solidFill>
                <a:latin typeface="Arial"/>
                <a:ea typeface="Arial"/>
                <a:cs typeface="Arial"/>
                <a:sym typeface="Arial"/>
              </a:rPr>
              <a:t> – und war </a:t>
            </a:r>
            <a:r>
              <a:rPr lang="en-US" sz="1200" i="1" dirty="0" err="1">
                <a:solidFill>
                  <a:srgbClr val="FFCCFF"/>
                </a:solidFill>
                <a:latin typeface="Arial"/>
                <a:ea typeface="Arial"/>
                <a:cs typeface="Arial"/>
                <a:sym typeface="Arial"/>
              </a:rPr>
              <a:t>gemäß</a:t>
            </a:r>
            <a:r>
              <a:rPr lang="en-US" sz="1200" i="1" dirty="0">
                <a:solidFill>
                  <a:srgbClr val="FFCCFF"/>
                </a:solidFill>
                <a:latin typeface="Arial"/>
                <a:ea typeface="Arial"/>
                <a:cs typeface="Arial"/>
                <a:sym typeface="Arial"/>
              </a:rPr>
              <a:t> dem TVT-</a:t>
            </a:r>
            <a:r>
              <a:rPr lang="en-US" sz="1200" i="1" dirty="0" err="1">
                <a:solidFill>
                  <a:srgbClr val="FFCCFF"/>
                </a:solidFill>
                <a:latin typeface="Arial"/>
                <a:ea typeface="Arial"/>
                <a:cs typeface="Arial"/>
                <a:sym typeface="Arial"/>
              </a:rPr>
              <a:t>Protokoll</a:t>
            </a:r>
            <a:r>
              <a:rPr lang="en-US" sz="1200" i="1"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erforderlich</a:t>
            </a:r>
            <a:r>
              <a:rPr lang="en-US" sz="1200" dirty="0">
                <a:solidFill>
                  <a:srgbClr val="FFCCFF"/>
                </a:solidFill>
                <a:latin typeface="Arial"/>
                <a:ea typeface="Arial"/>
                <a:cs typeface="Arial"/>
                <a:sym typeface="Arial"/>
              </a:rPr>
              <a:t> </a:t>
            </a:r>
            <a:r>
              <a:rPr lang="en-US" sz="1200" i="1" dirty="0">
                <a:solidFill>
                  <a:srgbClr val="FFCCFF"/>
                </a:solidFill>
                <a:latin typeface="Arial"/>
                <a:ea typeface="Arial"/>
                <a:cs typeface="Arial"/>
                <a:sym typeface="Arial"/>
              </a:rPr>
              <a:t>–,</a:t>
            </a:r>
            <a:endParaRPr dirty="0"/>
          </a:p>
          <a:p>
            <a:pPr marL="0" marR="0" lvl="0" indent="0" algn="l" rtl="0">
              <a:spcBef>
                <a:spcPts val="0"/>
              </a:spcBef>
              <a:spcAft>
                <a:spcPts val="0"/>
              </a:spcAft>
              <a:buClr>
                <a:srgbClr val="FFCCFF"/>
              </a:buClr>
              <a:buSzPts val="1200"/>
              <a:buFont typeface="Noto Sans Symbols"/>
              <a:buNone/>
            </a:pPr>
            <a:r>
              <a:rPr lang="en-US" sz="1200" i="1" dirty="0">
                <a:solidFill>
                  <a:srgbClr val="FFCCFF"/>
                </a:solidFill>
                <a:latin typeface="Arial"/>
                <a:ea typeface="Arial"/>
                <a:cs typeface="Arial"/>
                <a:sym typeface="Arial"/>
              </a:rPr>
              <a:t>um das Risiko </a:t>
            </a:r>
            <a:r>
              <a:rPr lang="en-US" sz="1200" i="1" dirty="0" err="1">
                <a:solidFill>
                  <a:srgbClr val="FFCCFF"/>
                </a:solidFill>
                <a:latin typeface="Arial"/>
                <a:ea typeface="Arial"/>
                <a:cs typeface="Arial"/>
                <a:sym typeface="Arial"/>
              </a:rPr>
              <a:t>einer</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Überfiltration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zu</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verringern</a:t>
            </a:r>
            <a:r>
              <a:rPr lang="en-US" sz="1200" i="1" dirty="0">
                <a:solidFill>
                  <a:srgbClr val="FFCCFF"/>
                </a:solidFill>
                <a:latin typeface="Arial"/>
                <a:ea typeface="Arial"/>
                <a:cs typeface="Arial"/>
                <a:sym typeface="Arial"/>
              </a:rPr>
              <a:t>?</a:t>
            </a:r>
            <a:endParaRPr dirty="0"/>
          </a:p>
          <a:p>
            <a:pPr marL="0" marR="0" lvl="0" indent="0" algn="l" rtl="0">
              <a:spcBef>
                <a:spcPts val="0"/>
              </a:spcBef>
              <a:spcAft>
                <a:spcPts val="0"/>
              </a:spcAft>
              <a:buClr>
                <a:srgbClr val="FFCCFF"/>
              </a:buClr>
              <a:buSzPts val="1200"/>
              <a:buFont typeface="Noto Sans Symbols"/>
              <a:buNone/>
            </a:pPr>
            <a:r>
              <a:rPr lang="en-US" sz="1200" dirty="0">
                <a:solidFill>
                  <a:srgbClr val="FFCCFF"/>
                </a:solidFill>
                <a:latin typeface="Arial"/>
                <a:ea typeface="Arial"/>
                <a:cs typeface="Arial"/>
                <a:sym typeface="Arial"/>
              </a:rPr>
              <a:t>Der </a:t>
            </a:r>
            <a:r>
              <a:rPr lang="en-US" sz="1200" dirty="0" err="1">
                <a:solidFill>
                  <a:srgbClr val="FFCCFF"/>
                </a:solidFill>
                <a:latin typeface="Arial"/>
                <a:ea typeface="Arial"/>
                <a:cs typeface="Arial"/>
                <a:sym typeface="Arial"/>
              </a:rPr>
              <a:t>Drainageschlauch</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wurde</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mit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einer</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Naht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abgebunden</a:t>
            </a:r>
            <a:r>
              <a:rPr lang="en-US" sz="1200" dirty="0">
                <a:solidFill>
                  <a:srgbClr val="FFCCFF"/>
                </a:solidFill>
                <a:latin typeface="Arial"/>
                <a:ea typeface="Arial"/>
                <a:cs typeface="Arial"/>
                <a:sym typeface="Arial"/>
              </a:rPr>
              <a:t>, um </a:t>
            </a:r>
            <a:r>
              <a:rPr lang="en-US" sz="1200" dirty="0" err="1">
                <a:solidFill>
                  <a:srgbClr val="FFCCFF"/>
                </a:solidFill>
                <a:latin typeface="Arial"/>
                <a:ea typeface="Arial"/>
                <a:cs typeface="Arial"/>
                <a:sym typeface="Arial"/>
              </a:rPr>
              <a:t>später</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durchtrennt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zu</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werden</a:t>
            </a:r>
            <a:r>
              <a:rPr lang="en-US" sz="1200" dirty="0">
                <a:solidFill>
                  <a:srgbClr val="FFCCFF"/>
                </a:solidFill>
                <a:latin typeface="Arial"/>
                <a:ea typeface="Arial"/>
                <a:cs typeface="Arial"/>
                <a:sym typeface="Arial"/>
              </a:rPr>
              <a:t>.</a:t>
            </a:r>
            <a:endParaRPr dirty="0"/>
          </a:p>
          <a:p>
            <a:pPr marL="0" marR="0" lvl="0" indent="0" algn="l" rtl="0">
              <a:spcBef>
                <a:spcPts val="0"/>
              </a:spcBef>
              <a:spcAft>
                <a:spcPts val="0"/>
              </a:spcAft>
              <a:buClr>
                <a:schemeClr val="dk1"/>
              </a:buClr>
              <a:buSzPts val="1400"/>
              <a:buFont typeface="Noto Sans Symbols"/>
              <a:buNone/>
            </a:pPr>
            <a:endParaRPr sz="1400" dirty="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dirty="0">
                <a:solidFill>
                  <a:srgbClr val="FFCCFF"/>
                </a:solidFill>
                <a:latin typeface="Arial"/>
                <a:ea typeface="Arial"/>
                <a:cs typeface="Arial"/>
                <a:sym typeface="Arial"/>
              </a:rPr>
              <a:t>Nach </a:t>
            </a:r>
            <a:r>
              <a:rPr lang="en-US" sz="1200" i="1" dirty="0" err="1">
                <a:solidFill>
                  <a:srgbClr val="FFCCFF"/>
                </a:solidFill>
                <a:latin typeface="Arial"/>
                <a:ea typeface="Arial"/>
                <a:cs typeface="Arial"/>
                <a:sym typeface="Arial"/>
              </a:rPr>
              <a:t>welchem</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biologischen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Ereignis</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würde</a:t>
            </a:r>
            <a:r>
              <a:rPr lang="en-US" sz="1200" i="1" dirty="0">
                <a:solidFill>
                  <a:srgbClr val="FFCCFF"/>
                </a:solidFill>
                <a:latin typeface="Arial"/>
                <a:ea typeface="Arial"/>
                <a:cs typeface="Arial"/>
                <a:sym typeface="Arial"/>
              </a:rPr>
              <a:t> die </a:t>
            </a:r>
            <a:r>
              <a:rPr lang="en-US" sz="1200" i="1" dirty="0" err="1">
                <a:solidFill>
                  <a:srgbClr val="FFCCFF"/>
                </a:solidFill>
                <a:latin typeface="Arial"/>
                <a:ea typeface="Arial"/>
                <a:cs typeface="Arial"/>
                <a:sym typeface="Arial"/>
              </a:rPr>
              <a:t>Naht</a:t>
            </a:r>
            <a:r>
              <a:rPr lang="en-US" sz="1200" i="1" dirty="0">
                <a:solidFill>
                  <a:srgbClr val="FFCCFF"/>
                </a:solidFill>
                <a:latin typeface="Arial"/>
                <a:ea typeface="Arial"/>
                <a:cs typeface="Arial"/>
                <a:sym typeface="Arial"/>
              </a:rPr>
              <a:t> des </a:t>
            </a:r>
            <a:r>
              <a:rPr lang="en-US" sz="1200" i="1" dirty="0" err="1">
                <a:solidFill>
                  <a:srgbClr val="FFCCFF"/>
                </a:solidFill>
                <a:latin typeface="Arial"/>
                <a:ea typeface="Arial"/>
                <a:cs typeface="Arial"/>
                <a:sym typeface="Arial"/>
              </a:rPr>
              <a:t>Drainageschlauchs</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aufgelöst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werden</a:t>
            </a:r>
            <a:r>
              <a:rPr lang="en-US" sz="1200" i="1" dirty="0">
                <a:solidFill>
                  <a:srgbClr val="FFCCFF"/>
                </a:solidFill>
                <a:latin typeface="Arial"/>
                <a:ea typeface="Arial"/>
                <a:cs typeface="Arial"/>
                <a:sym typeface="Arial"/>
              </a:rPr>
              <a:t>?</a:t>
            </a:r>
            <a:endParaRPr dirty="0"/>
          </a:p>
          <a:p>
            <a:pPr marL="0" marR="0" lvl="0" indent="0" algn="l" rtl="0">
              <a:spcBef>
                <a:spcPts val="0"/>
              </a:spcBef>
              <a:spcAft>
                <a:spcPts val="0"/>
              </a:spcAft>
              <a:buClr>
                <a:srgbClr val="FFCCFF"/>
              </a:buClr>
              <a:buSzPts val="1200"/>
              <a:buFont typeface="Noto Sans Symbols"/>
              <a:buNone/>
            </a:pPr>
            <a:r>
              <a:rPr lang="en-US" sz="1200" dirty="0" err="1">
                <a:solidFill>
                  <a:srgbClr val="FFCCFF"/>
                </a:solidFill>
                <a:latin typeface="Arial"/>
                <a:ea typeface="Arial"/>
                <a:cs typeface="Arial"/>
                <a:sym typeface="Arial"/>
              </a:rPr>
              <a:t>Nachdem</a:t>
            </a:r>
            <a:r>
              <a:rPr lang="en-US" sz="1200" dirty="0">
                <a:solidFill>
                  <a:srgbClr val="FFCCFF"/>
                </a:solidFill>
                <a:latin typeface="Arial"/>
                <a:ea typeface="Arial"/>
                <a:cs typeface="Arial"/>
                <a:sym typeface="Arial"/>
              </a:rPr>
              <a:t> die Tenon-</a:t>
            </a:r>
            <a:r>
              <a:rPr lang="en-US" sz="1200" dirty="0" err="1">
                <a:solidFill>
                  <a:srgbClr val="FFCCFF"/>
                </a:solidFill>
                <a:latin typeface="Arial"/>
                <a:ea typeface="Arial"/>
                <a:cs typeface="Arial"/>
                <a:sym typeface="Arial"/>
              </a:rPr>
              <a:t>Kapsel</a:t>
            </a:r>
            <a:r>
              <a:rPr lang="en-US" sz="1200" dirty="0">
                <a:solidFill>
                  <a:srgbClr val="FFCCFF"/>
                </a:solidFill>
                <a:latin typeface="Arial"/>
                <a:ea typeface="Arial"/>
                <a:cs typeface="Arial"/>
                <a:sym typeface="Arial"/>
              </a:rPr>
              <a:t> und die </a:t>
            </a:r>
            <a:r>
              <a:rPr lang="en-US" sz="1200" dirty="0" err="1">
                <a:solidFill>
                  <a:srgbClr val="FFCCFF"/>
                </a:solidFill>
                <a:latin typeface="Arial"/>
                <a:ea typeface="Arial"/>
                <a:cs typeface="Arial"/>
                <a:sym typeface="Arial"/>
              </a:rPr>
              <a:t>über</a:t>
            </a:r>
            <a:r>
              <a:rPr lang="en-US" sz="1200" dirty="0">
                <a:solidFill>
                  <a:srgbClr val="FFCCFF"/>
                </a:solidFill>
                <a:latin typeface="Arial"/>
                <a:ea typeface="Arial"/>
                <a:cs typeface="Arial"/>
                <a:sym typeface="Arial"/>
              </a:rPr>
              <a:t> dem </a:t>
            </a:r>
            <a:r>
              <a:rPr lang="en-US" sz="1200" dirty="0" err="1">
                <a:solidFill>
                  <a:srgbClr val="FFCCFF"/>
                </a:solidFill>
                <a:latin typeface="Arial"/>
                <a:ea typeface="Arial"/>
                <a:cs typeface="Arial"/>
                <a:sym typeface="Arial"/>
              </a:rPr>
              <a:t>Drainagesystem</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liegende</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Bindehaut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ausreichend</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vernarbt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waren</a:t>
            </a:r>
            <a:endParaRPr dirty="0"/>
          </a:p>
          <a:p>
            <a:pPr marL="0" marR="0" lvl="0" indent="0" algn="l" rtl="0">
              <a:spcBef>
                <a:spcPts val="0"/>
              </a:spcBef>
              <a:spcAft>
                <a:spcPts val="0"/>
              </a:spcAft>
              <a:buClr>
                <a:srgbClr val="FFCCFF"/>
              </a:buClr>
              <a:buSzPts val="1200"/>
              <a:buFont typeface="Noto Sans Symbols"/>
              <a:buNone/>
            </a:pPr>
            <a:r>
              <a:rPr lang="en-US" sz="1200" dirty="0">
                <a:solidFill>
                  <a:srgbClr val="FFCCFF"/>
                </a:solidFill>
                <a:latin typeface="Arial"/>
                <a:ea typeface="Arial"/>
                <a:cs typeface="Arial"/>
                <a:sym typeface="Arial"/>
              </a:rPr>
              <a:t>, um </a:t>
            </a:r>
            <a:r>
              <a:rPr lang="en-US" sz="1200" dirty="0" err="1">
                <a:solidFill>
                  <a:srgbClr val="FFCCFF"/>
                </a:solidFill>
                <a:latin typeface="Arial"/>
                <a:ea typeface="Arial"/>
                <a:cs typeface="Arial"/>
                <a:sym typeface="Arial"/>
              </a:rPr>
              <a:t>einen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gewissen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aber</a:t>
            </a:r>
            <a:r>
              <a:rPr lang="en-US" sz="1200" dirty="0">
                <a:solidFill>
                  <a:srgbClr val="FFCCFF"/>
                </a:solidFill>
                <a:latin typeface="Arial"/>
                <a:ea typeface="Arial"/>
                <a:cs typeface="Arial"/>
                <a:sym typeface="Arial"/>
              </a:rPr>
              <a:t> nicht </a:t>
            </a:r>
            <a:r>
              <a:rPr lang="en-US" sz="1200" dirty="0" err="1">
                <a:solidFill>
                  <a:srgbClr val="FFCCFF"/>
                </a:solidFill>
                <a:latin typeface="Arial"/>
                <a:ea typeface="Arial"/>
                <a:cs typeface="Arial"/>
                <a:sym typeface="Arial"/>
              </a:rPr>
              <a:t>zu</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großen</a:t>
            </a:r>
            <a:r>
              <a:rPr lang="en-US" sz="1200" dirty="0">
                <a:solidFill>
                  <a:srgbClr val="FFCCFF"/>
                </a:solidFill>
                <a:latin typeface="Arial"/>
                <a:ea typeface="Arial"/>
                <a:cs typeface="Arial"/>
                <a:sym typeface="Arial"/>
              </a:rPr>
              <a:t>!) Widerstand </a:t>
            </a:r>
            <a:r>
              <a:rPr lang="en-US" sz="1200" dirty="0" err="1">
                <a:solidFill>
                  <a:srgbClr val="FFCCFF"/>
                </a:solidFill>
                <a:latin typeface="Arial"/>
                <a:ea typeface="Arial"/>
                <a:cs typeface="Arial"/>
                <a:sym typeface="Arial"/>
              </a:rPr>
              <a:t>gegen</a:t>
            </a:r>
            <a:r>
              <a:rPr lang="en-US" sz="1200" dirty="0">
                <a:solidFill>
                  <a:srgbClr val="FFCCFF"/>
                </a:solidFill>
                <a:latin typeface="Arial"/>
                <a:ea typeface="Arial"/>
                <a:cs typeface="Arial"/>
                <a:sym typeface="Arial"/>
              </a:rPr>
              <a:t> die </a:t>
            </a:r>
            <a:r>
              <a:rPr lang="en-US" sz="1200" dirty="0" err="1">
                <a:solidFill>
                  <a:srgbClr val="FFCCFF"/>
                </a:solidFill>
                <a:latin typeface="Arial"/>
                <a:ea typeface="Arial"/>
                <a:cs typeface="Arial"/>
                <a:sym typeface="Arial"/>
              </a:rPr>
              <a:t>Kammerwasserfiltration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zu</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bieten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dieser</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Vernarbungsprozess</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wird</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als</a:t>
            </a:r>
            <a:r>
              <a:rPr lang="en-US" sz="1200"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Kapselbildung</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bezeichnet</a:t>
            </a:r>
            <a:endParaRPr dirty="0"/>
          </a:p>
        </p:txBody>
      </p:sp>
      <p:sp>
        <p:nvSpPr>
          <p:cNvPr id="1355" name="Google Shape;1355;g3f645ac5276_0_602"/>
          <p:cNvSpPr/>
          <p:nvPr/>
        </p:nvSpPr>
        <p:spPr>
          <a:xfrm>
            <a:off x="304800" y="2421247"/>
            <a:ext cx="1371600" cy="829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56" name="Google Shape;1356;g3f645ac5276_0_602"/>
          <p:cNvSpPr txBox="1"/>
          <p:nvPr/>
        </p:nvSpPr>
        <p:spPr>
          <a:xfrm>
            <a:off x="1869441" y="2153215"/>
            <a:ext cx="5859900" cy="1934400"/>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7F7F7F"/>
                </a:solidFill>
              </a:rPr>
              <a:t>Aus welchen Materialien bestehen Glaukomdrainageimplantate (Tube-Shunts)?</a:t>
            </a:r>
            <a:endParaRPr sz="1400" i="1">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Die meisten bestehen aus Silikon (einige wenige Modelle aus Polypropylen).</a:t>
            </a:r>
            <a:endParaRPr>
              <a:solidFill>
                <a:srgbClr val="7F7F7F"/>
              </a:solidFill>
            </a:endParaRPr>
          </a:p>
          <a:p>
            <a:pPr marL="0" marR="0" lvl="0" indent="0" algn="l" rtl="0">
              <a:spcBef>
                <a:spcPts val="0"/>
              </a:spcBef>
              <a:spcAft>
                <a:spcPts val="0"/>
              </a:spcAft>
              <a:buClr>
                <a:schemeClr val="dk1"/>
              </a:buClr>
              <a:buSzPts val="1400"/>
              <a:buFont typeface="Noto Sans Symbols"/>
              <a:buNone/>
            </a:pPr>
            <a:endParaRPr sz="1400">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7F7F7F"/>
                </a:solidFill>
                <a:latin typeface="Arial"/>
                <a:ea typeface="Arial"/>
                <a:cs typeface="Arial"/>
                <a:sym typeface="Arial"/>
              </a:rPr>
              <a:t>Sind sie auf CT-Aufnahmen/Röntgenbildern zu erkennen?</a:t>
            </a:r>
            <a:endParaRPr>
              <a:solidFill>
                <a:srgbClr val="7F7F7F"/>
              </a:solidFil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Das kommt darauf an. Silikon ist strahlendurchlässig; einige </a:t>
            </a:r>
            <a:r>
              <a:rPr lang="en-US" sz="1200">
                <a:solidFill>
                  <a:srgbClr val="7F7F7F"/>
                </a:solidFill>
              </a:rPr>
              <a:t>Implantate</a:t>
            </a:r>
            <a:r>
              <a:rPr lang="en-US" sz="1200">
                <a:solidFill>
                  <a:srgbClr val="7F7F7F"/>
                </a:solidFill>
                <a:latin typeface="Arial"/>
                <a:ea typeface="Arial"/>
                <a:cs typeface="Arial"/>
                <a:sym typeface="Arial"/>
              </a:rPr>
              <a:t> bestehen jedoch aus bariumimprägniertem Silikon, um sie röntgendicht und somit sichtbar zu machen.</a:t>
            </a:r>
            <a:endParaRPr>
              <a:solidFill>
                <a:srgbClr val="7F7F7F"/>
              </a:solidFill>
            </a:endParaRPr>
          </a:p>
          <a:p>
            <a:pPr marL="0" marR="0" lvl="0" indent="0" algn="l" rtl="0">
              <a:spcBef>
                <a:spcPts val="0"/>
              </a:spcBef>
              <a:spcAft>
                <a:spcPts val="0"/>
              </a:spcAft>
              <a:buClr>
                <a:schemeClr val="dk1"/>
              </a:buClr>
              <a:buSzPts val="1400"/>
              <a:buFont typeface="Noto Sans Symbols"/>
              <a:buNone/>
            </a:pPr>
            <a:endParaRPr sz="1400">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7F7F7F"/>
                </a:solidFill>
                <a:latin typeface="Arial"/>
                <a:ea typeface="Arial"/>
                <a:cs typeface="Arial"/>
                <a:sym typeface="Arial"/>
              </a:rPr>
              <a:t>Sind </a:t>
            </a:r>
            <a:r>
              <a:rPr lang="en-US" sz="1200" i="1">
                <a:solidFill>
                  <a:srgbClr val="7F7F7F"/>
                </a:solidFill>
              </a:rPr>
              <a:t>Tube-Shunts</a:t>
            </a:r>
            <a:r>
              <a:rPr lang="en-US" sz="1200" i="1">
                <a:solidFill>
                  <a:srgbClr val="0000FF"/>
                </a:solidFill>
              </a:rPr>
              <a:t> </a:t>
            </a:r>
            <a:r>
              <a:rPr lang="en-US" sz="1200" b="1" i="1">
                <a:solidFill>
                  <a:srgbClr val="0000FF"/>
                </a:solidFill>
              </a:rPr>
              <a:t>MRT-verträglich, d.h. sind sie frei von Eisen</a:t>
            </a:r>
            <a:r>
              <a:rPr lang="en-US" sz="1200" b="1" i="1">
                <a:solidFill>
                  <a:srgbClr val="7F7F7F"/>
                </a:solidFill>
              </a:rPr>
              <a:t>?</a:t>
            </a:r>
            <a:endParaRPr b="1">
              <a:solidFill>
                <a:srgbClr val="7F7F7F"/>
              </a:solidFil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Ja</a:t>
            </a:r>
            <a:endParaRPr>
              <a:solidFill>
                <a:srgbClr val="7F7F7F"/>
              </a:solidFill>
            </a:endParaRPr>
          </a:p>
        </p:txBody>
      </p:sp>
      <p:sp>
        <p:nvSpPr>
          <p:cNvPr id="1357" name="Google Shape;1357;g3f645ac5276_0_602"/>
          <p:cNvSpPr/>
          <p:nvPr/>
        </p:nvSpPr>
        <p:spPr>
          <a:xfrm>
            <a:off x="2997150" y="3505050"/>
            <a:ext cx="3302100" cy="635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58" name="Google Shape;1358;g3f645ac5276_0_602"/>
          <p:cNvSpPr txBox="1"/>
          <p:nvPr/>
        </p:nvSpPr>
        <p:spPr>
          <a:xfrm>
            <a:off x="1142975" y="4412755"/>
            <a:ext cx="7312800" cy="949200"/>
          </a:xfrm>
          <a:prstGeom prst="rect">
            <a:avLst/>
          </a:prstGeom>
          <a:solidFill>
            <a:srgbClr val="7030A0"/>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lt1"/>
              </a:buClr>
              <a:buSzPts val="1200"/>
              <a:buFont typeface="Noto Sans Symbols"/>
              <a:buNone/>
            </a:pPr>
            <a:r>
              <a:rPr lang="en-US" sz="1200" i="1">
                <a:solidFill>
                  <a:schemeClr val="lt1"/>
                </a:solidFill>
              </a:rPr>
              <a:t>Es gibt eine weitere Klasse glaukomchirurgischer Implantate (d.h. keine Tube-Shunts), von denen einige aus eisenhaltigem Material bestehen. Um welche Implantatklasse handelt es sich?</a:t>
            </a:r>
            <a:endParaRPr sz="1400" i="1">
              <a:solidFill>
                <a:srgbClr val="7030A0"/>
              </a:solidFill>
              <a:latin typeface="Arial"/>
              <a:ea typeface="Arial"/>
              <a:cs typeface="Arial"/>
              <a:sym typeface="Arial"/>
            </a:endParaRPr>
          </a:p>
          <a:p>
            <a:pPr marL="0" marR="0" lvl="0" indent="0" algn="l" rtl="0">
              <a:spcBef>
                <a:spcPts val="0"/>
              </a:spcBef>
              <a:spcAft>
                <a:spcPts val="0"/>
              </a:spcAft>
              <a:buClr>
                <a:srgbClr val="7030A0"/>
              </a:buClr>
              <a:buSzPts val="1200"/>
              <a:buFont typeface="Noto Sans Symbols"/>
              <a:buNone/>
            </a:pPr>
            <a:r>
              <a:rPr lang="en-US" sz="1200">
                <a:solidFill>
                  <a:srgbClr val="7030A0"/>
                </a:solidFill>
                <a:latin typeface="Arial"/>
                <a:ea typeface="Arial"/>
                <a:cs typeface="Arial"/>
                <a:sym typeface="Arial"/>
              </a:rPr>
              <a:t>Es handelt sich um eine Klasse von Implantaten, die bei bestimmten Formen der „minimalinvasiven Glaukomchirurgie“ (MIGS) eingesetzt werden; so besteht beispielsweise das EX-PRESS-Glaukom-Filtrationsimplantat aus Edelstahl</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1363" name="Google Shape;1363;g3f645ac5276_0_620"/>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364" name="Google Shape;1364;g3f645ac5276_0_620"/>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365" name="Google Shape;1365;g3f645ac5276_0_620"/>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66" name="Google Shape;1366;g3f645ac5276_0_620"/>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67" name="Google Shape;1367;g3f645ac5276_0_620"/>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68" name="Google Shape;1368;g3f645ac5276_0_620"/>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69" name="Google Shape;1369;g3f645ac5276_0_620"/>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370" name="Google Shape;1370;g3f645ac5276_0_620"/>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371" name="Google Shape;1371;g3f645ac5276_0_62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103</a:t>
            </a:fld>
            <a:endParaRPr sz="1000">
              <a:solidFill>
                <a:schemeClr val="dk1"/>
              </a:solidFill>
              <a:latin typeface="Arial"/>
              <a:ea typeface="Arial"/>
              <a:cs typeface="Arial"/>
              <a:sym typeface="Arial"/>
            </a:endParaRPr>
          </a:p>
        </p:txBody>
      </p:sp>
      <p:sp>
        <p:nvSpPr>
          <p:cNvPr id="1372" name="Google Shape;1372;g3f645ac5276_0_620"/>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A5A5A5"/>
                </a:solidFill>
              </a:rPr>
              <a:t>Welche</a:t>
            </a:r>
            <a:r>
              <a:rPr lang="en-US" sz="1200" i="1" dirty="0">
                <a:solidFill>
                  <a:srgbClr val="A5A5A5"/>
                </a:solidFill>
              </a:rPr>
              <a:t> </a:t>
            </a:r>
            <a:r>
              <a:rPr lang="en-US" sz="1200" i="1" dirty="0" err="1">
                <a:solidFill>
                  <a:srgbClr val="A5A5A5"/>
                </a:solidFill>
              </a:rPr>
              <a:t>drei</a:t>
            </a:r>
            <a:r>
              <a:rPr lang="en-US" sz="1200" i="1" dirty="0">
                <a:solidFill>
                  <a:srgbClr val="A5A5A5"/>
                </a:solidFill>
              </a:rPr>
              <a:t> </a:t>
            </a:r>
            <a:r>
              <a:rPr lang="en-US" sz="1200" i="1" dirty="0" err="1">
                <a:solidFill>
                  <a:srgbClr val="A5A5A5"/>
                </a:solidFill>
              </a:rPr>
              <a:t>Glaukomdrainageimplantate</a:t>
            </a:r>
            <a:r>
              <a:rPr lang="en-US" sz="1200" i="1" dirty="0">
                <a:solidFill>
                  <a:srgbClr val="A5A5A5"/>
                </a:solidFill>
              </a:rPr>
              <a:t> (Tube-Shunts) </a:t>
            </a:r>
            <a:r>
              <a:rPr lang="en-US" sz="1200" i="1" dirty="0" err="1">
                <a:solidFill>
                  <a:srgbClr val="A5A5A5"/>
                </a:solidFill>
              </a:rPr>
              <a:t>werden</a:t>
            </a:r>
            <a:r>
              <a:rPr lang="en-US" sz="1200" i="1" dirty="0">
                <a:solidFill>
                  <a:srgbClr val="A5A5A5"/>
                </a:solidFill>
              </a:rPr>
              <a:t> in den USA am </a:t>
            </a:r>
            <a:r>
              <a:rPr lang="en-US" sz="1200" i="1" dirty="0" err="1">
                <a:solidFill>
                  <a:srgbClr val="A5A5A5"/>
                </a:solidFill>
              </a:rPr>
              <a:t>häufigsten</a:t>
            </a:r>
            <a:r>
              <a:rPr lang="en-US" sz="1200" i="1" dirty="0">
                <a:solidFill>
                  <a:srgbClr val="A5A5A5"/>
                </a:solidFill>
              </a:rPr>
              <a:t> </a:t>
            </a:r>
            <a:r>
              <a:rPr lang="en-US" sz="1200" i="1" dirty="0" err="1">
                <a:solidFill>
                  <a:srgbClr val="A5A5A5"/>
                </a:solidFill>
              </a:rPr>
              <a:t>verwendet</a:t>
            </a:r>
            <a:r>
              <a:rPr lang="en-US" sz="1200" i="1" dirty="0">
                <a:solidFill>
                  <a:srgbClr val="A5A5A5"/>
                </a:solidFill>
              </a:rPr>
              <a:t>, und welches </a:t>
            </a:r>
            <a:r>
              <a:rPr lang="en-US" sz="1200" i="1" dirty="0" err="1">
                <a:solidFill>
                  <a:srgbClr val="A5A5A5"/>
                </a:solidFill>
              </a:rPr>
              <a:t>davon</a:t>
            </a:r>
            <a:r>
              <a:rPr lang="en-US" sz="1200" i="1" dirty="0">
                <a:solidFill>
                  <a:srgbClr val="A5A5A5"/>
                </a:solidFill>
              </a:rPr>
              <a:t> </a:t>
            </a:r>
            <a:r>
              <a:rPr lang="en-US" sz="1200" i="1" dirty="0" err="1">
                <a:solidFill>
                  <a:srgbClr val="A5A5A5"/>
                </a:solidFill>
              </a:rPr>
              <a:t>wurde</a:t>
            </a:r>
            <a:r>
              <a:rPr lang="en-US" sz="1200" i="1" dirty="0">
                <a:solidFill>
                  <a:srgbClr val="A5A5A5"/>
                </a:solidFill>
              </a:rPr>
              <a:t> in der TVT-Studie </a:t>
            </a:r>
            <a:r>
              <a:rPr lang="en-US" sz="1200" i="1" dirty="0" err="1">
                <a:solidFill>
                  <a:srgbClr val="A5A5A5"/>
                </a:solidFill>
              </a:rPr>
              <a:t>eingesetzt</a:t>
            </a:r>
            <a:r>
              <a:rPr lang="en-US" sz="1200" i="1" dirty="0">
                <a:solidFill>
                  <a:srgbClr val="A5A5A5"/>
                </a:solidFill>
              </a:rPr>
              <a:t>?</a:t>
            </a:r>
            <a:endParaRPr sz="1400" i="1" dirty="0">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dirty="0" err="1">
                <a:solidFill>
                  <a:srgbClr val="A5A5A5"/>
                </a:solidFill>
              </a:rPr>
              <a:t>Baerveldt</a:t>
            </a:r>
            <a:r>
              <a:rPr lang="en-US" sz="1200" dirty="0">
                <a:solidFill>
                  <a:srgbClr val="A5A5A5"/>
                </a:solidFill>
                <a:latin typeface="Arial"/>
                <a:ea typeface="Arial"/>
                <a:cs typeface="Arial"/>
                <a:sym typeface="Arial"/>
              </a:rPr>
              <a:t> – in der TVT-Studie </a:t>
            </a:r>
            <a:r>
              <a:rPr lang="en-US" sz="1200" dirty="0" err="1">
                <a:solidFill>
                  <a:srgbClr val="A5A5A5"/>
                </a:solidFill>
                <a:latin typeface="Arial"/>
                <a:ea typeface="Arial"/>
                <a:cs typeface="Arial"/>
                <a:sym typeface="Arial"/>
              </a:rPr>
              <a:t>verwendet</a:t>
            </a:r>
            <a:endParaRPr dirty="0">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dirty="0">
                <a:solidFill>
                  <a:srgbClr val="A5A5A5"/>
                </a:solidFill>
              </a:rPr>
              <a:t>Ahmed</a:t>
            </a:r>
            <a:endParaRPr b="1" dirty="0">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dirty="0">
                <a:solidFill>
                  <a:srgbClr val="A5A5A5"/>
                </a:solidFill>
              </a:rPr>
              <a:t>Molteno</a:t>
            </a:r>
            <a:endParaRPr sz="1400" b="1" dirty="0">
              <a:solidFill>
                <a:srgbClr val="A5A5A5"/>
              </a:solidFill>
            </a:endParaRPr>
          </a:p>
          <a:p>
            <a:pPr marL="0" marR="0" lvl="0" indent="0" algn="l" rtl="0">
              <a:spcBef>
                <a:spcPts val="0"/>
              </a:spcBef>
              <a:spcAft>
                <a:spcPts val="0"/>
              </a:spcAft>
              <a:buClr>
                <a:schemeClr val="dk1"/>
              </a:buClr>
              <a:buSzPts val="1400"/>
              <a:buFont typeface="Noto Sans Symbols"/>
              <a:buNone/>
            </a:pPr>
            <a:endParaRPr sz="1400" dirty="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dirty="0" err="1">
                <a:solidFill>
                  <a:srgbClr val="FFCCFF"/>
                </a:solidFill>
                <a:latin typeface="Arial"/>
                <a:ea typeface="Arial"/>
                <a:cs typeface="Arial"/>
                <a:sym typeface="Arial"/>
              </a:rPr>
              <a:t>Ist</a:t>
            </a:r>
            <a:r>
              <a:rPr lang="en-US" sz="1200" i="1" dirty="0">
                <a:solidFill>
                  <a:srgbClr val="FFCCFF"/>
                </a:solidFill>
                <a:latin typeface="Arial"/>
                <a:ea typeface="Arial"/>
                <a:cs typeface="Arial"/>
                <a:sym typeface="Arial"/>
              </a:rPr>
              <a:t> der </a:t>
            </a:r>
            <a:r>
              <a:rPr lang="en-US" sz="1200" i="1" dirty="0" err="1">
                <a:solidFill>
                  <a:srgbClr val="FFCCFF"/>
                </a:solidFill>
                <a:latin typeface="Arial"/>
                <a:ea typeface="Arial"/>
                <a:cs typeface="Arial"/>
                <a:sym typeface="Arial"/>
              </a:rPr>
              <a:t>Baerveldt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ein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Gerät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mit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oder</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ohne</a:t>
            </a:r>
            <a:r>
              <a:rPr lang="en-US" sz="1200" i="1" dirty="0">
                <a:solidFill>
                  <a:srgbClr val="FFCCFF"/>
                </a:solidFill>
                <a:latin typeface="Arial"/>
                <a:ea typeface="Arial"/>
                <a:cs typeface="Arial"/>
                <a:sym typeface="Arial"/>
              </a:rPr>
              <a:t> Ventil?</a:t>
            </a:r>
            <a:endParaRPr dirty="0"/>
          </a:p>
          <a:p>
            <a:pPr marL="0" marR="0" lvl="0" indent="0" algn="l" rtl="0">
              <a:spcBef>
                <a:spcPts val="0"/>
              </a:spcBef>
              <a:spcAft>
                <a:spcPts val="0"/>
              </a:spcAft>
              <a:buClr>
                <a:srgbClr val="FFCCFF"/>
              </a:buClr>
              <a:buSzPts val="1200"/>
              <a:buFont typeface="Noto Sans Symbols"/>
              <a:buNone/>
            </a:pPr>
            <a:r>
              <a:rPr lang="en-US" sz="1200" dirty="0" err="1">
                <a:solidFill>
                  <a:srgbClr val="FFCCFF"/>
                </a:solidFill>
                <a:latin typeface="Arial"/>
                <a:ea typeface="Arial"/>
                <a:cs typeface="Arial"/>
                <a:sym typeface="Arial"/>
              </a:rPr>
              <a:t>Ohne</a:t>
            </a:r>
            <a:r>
              <a:rPr lang="en-US" sz="1200" dirty="0">
                <a:solidFill>
                  <a:srgbClr val="FFCCFF"/>
                </a:solidFill>
                <a:latin typeface="Arial"/>
                <a:ea typeface="Arial"/>
                <a:cs typeface="Arial"/>
                <a:sym typeface="Arial"/>
              </a:rPr>
              <a:t> Ventil</a:t>
            </a:r>
            <a:endParaRPr sz="1400" dirty="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dirty="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dirty="0">
                <a:solidFill>
                  <a:srgbClr val="FFCCFF"/>
                </a:solidFill>
                <a:latin typeface="Arial"/>
                <a:ea typeface="Arial"/>
                <a:cs typeface="Arial"/>
                <a:sym typeface="Arial"/>
              </a:rPr>
              <a:t>Welcher intraoperative </a:t>
            </a:r>
            <a:r>
              <a:rPr lang="en-US" sz="1200" i="1" dirty="0" err="1">
                <a:solidFill>
                  <a:srgbClr val="FFCCFF"/>
                </a:solidFill>
                <a:latin typeface="Arial"/>
                <a:ea typeface="Arial"/>
                <a:cs typeface="Arial"/>
                <a:sym typeface="Arial"/>
              </a:rPr>
              <a:t>Eingriff</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wird</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üblicherweise</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durchgeführt</a:t>
            </a:r>
            <a:r>
              <a:rPr lang="en-US" sz="1200" i="1" dirty="0">
                <a:solidFill>
                  <a:srgbClr val="FFCCFF"/>
                </a:solidFill>
                <a:latin typeface="Arial"/>
                <a:ea typeface="Arial"/>
                <a:cs typeface="Arial"/>
                <a:sym typeface="Arial"/>
              </a:rPr>
              <a:t> – und war </a:t>
            </a:r>
            <a:r>
              <a:rPr lang="en-US" sz="1200" i="1" dirty="0" err="1">
                <a:solidFill>
                  <a:srgbClr val="FFCCFF"/>
                </a:solidFill>
                <a:latin typeface="Arial"/>
                <a:ea typeface="Arial"/>
                <a:cs typeface="Arial"/>
                <a:sym typeface="Arial"/>
              </a:rPr>
              <a:t>gemäß</a:t>
            </a:r>
            <a:r>
              <a:rPr lang="en-US" sz="1200" i="1" dirty="0">
                <a:solidFill>
                  <a:srgbClr val="FFCCFF"/>
                </a:solidFill>
                <a:latin typeface="Arial"/>
                <a:ea typeface="Arial"/>
                <a:cs typeface="Arial"/>
                <a:sym typeface="Arial"/>
              </a:rPr>
              <a:t> dem TVT-</a:t>
            </a:r>
            <a:r>
              <a:rPr lang="en-US" sz="1200" i="1" dirty="0" err="1">
                <a:solidFill>
                  <a:srgbClr val="FFCCFF"/>
                </a:solidFill>
                <a:latin typeface="Arial"/>
                <a:ea typeface="Arial"/>
                <a:cs typeface="Arial"/>
                <a:sym typeface="Arial"/>
              </a:rPr>
              <a:t>Protokoll</a:t>
            </a:r>
            <a:r>
              <a:rPr lang="en-US" sz="1200" i="1"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erforderlich</a:t>
            </a:r>
            <a:r>
              <a:rPr lang="en-US" sz="1200" dirty="0">
                <a:solidFill>
                  <a:srgbClr val="FFCCFF"/>
                </a:solidFill>
                <a:latin typeface="Arial"/>
                <a:ea typeface="Arial"/>
                <a:cs typeface="Arial"/>
                <a:sym typeface="Arial"/>
              </a:rPr>
              <a:t> </a:t>
            </a:r>
            <a:r>
              <a:rPr lang="en-US" sz="1200" i="1" dirty="0">
                <a:solidFill>
                  <a:srgbClr val="FFCCFF"/>
                </a:solidFill>
                <a:latin typeface="Arial"/>
                <a:ea typeface="Arial"/>
                <a:cs typeface="Arial"/>
                <a:sym typeface="Arial"/>
              </a:rPr>
              <a:t>–,</a:t>
            </a:r>
            <a:endParaRPr dirty="0"/>
          </a:p>
          <a:p>
            <a:pPr marL="0" marR="0" lvl="0" indent="0" algn="l" rtl="0">
              <a:spcBef>
                <a:spcPts val="0"/>
              </a:spcBef>
              <a:spcAft>
                <a:spcPts val="0"/>
              </a:spcAft>
              <a:buClr>
                <a:srgbClr val="FFCCFF"/>
              </a:buClr>
              <a:buSzPts val="1200"/>
              <a:buFont typeface="Noto Sans Symbols"/>
              <a:buNone/>
            </a:pPr>
            <a:r>
              <a:rPr lang="en-US" sz="1200" i="1" dirty="0">
                <a:solidFill>
                  <a:srgbClr val="FFCCFF"/>
                </a:solidFill>
                <a:latin typeface="Arial"/>
                <a:ea typeface="Arial"/>
                <a:cs typeface="Arial"/>
                <a:sym typeface="Arial"/>
              </a:rPr>
              <a:t>um das Risiko </a:t>
            </a:r>
            <a:r>
              <a:rPr lang="en-US" sz="1200" i="1" dirty="0" err="1">
                <a:solidFill>
                  <a:srgbClr val="FFCCFF"/>
                </a:solidFill>
                <a:latin typeface="Arial"/>
                <a:ea typeface="Arial"/>
                <a:cs typeface="Arial"/>
                <a:sym typeface="Arial"/>
              </a:rPr>
              <a:t>einer</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Überfiltration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zu</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verringern</a:t>
            </a:r>
            <a:r>
              <a:rPr lang="en-US" sz="1200" i="1" dirty="0">
                <a:solidFill>
                  <a:srgbClr val="FFCCFF"/>
                </a:solidFill>
                <a:latin typeface="Arial"/>
                <a:ea typeface="Arial"/>
                <a:cs typeface="Arial"/>
                <a:sym typeface="Arial"/>
              </a:rPr>
              <a:t>?</a:t>
            </a:r>
            <a:endParaRPr dirty="0"/>
          </a:p>
          <a:p>
            <a:pPr marL="0" marR="0" lvl="0" indent="0" algn="l" rtl="0">
              <a:spcBef>
                <a:spcPts val="0"/>
              </a:spcBef>
              <a:spcAft>
                <a:spcPts val="0"/>
              </a:spcAft>
              <a:buClr>
                <a:srgbClr val="FFCCFF"/>
              </a:buClr>
              <a:buSzPts val="1200"/>
              <a:buFont typeface="Noto Sans Symbols"/>
              <a:buNone/>
            </a:pPr>
            <a:r>
              <a:rPr lang="en-US" sz="1200" dirty="0">
                <a:solidFill>
                  <a:srgbClr val="FFCCFF"/>
                </a:solidFill>
                <a:latin typeface="Arial"/>
                <a:ea typeface="Arial"/>
                <a:cs typeface="Arial"/>
                <a:sym typeface="Arial"/>
              </a:rPr>
              <a:t>Der </a:t>
            </a:r>
            <a:r>
              <a:rPr lang="en-US" sz="1200" dirty="0" err="1">
                <a:solidFill>
                  <a:srgbClr val="FFCCFF"/>
                </a:solidFill>
                <a:latin typeface="Arial"/>
                <a:ea typeface="Arial"/>
                <a:cs typeface="Arial"/>
                <a:sym typeface="Arial"/>
              </a:rPr>
              <a:t>Drainageschlauch</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wurde</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mit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einer</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Naht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abgebunden</a:t>
            </a:r>
            <a:r>
              <a:rPr lang="en-US" sz="1200" dirty="0">
                <a:solidFill>
                  <a:srgbClr val="FFCCFF"/>
                </a:solidFill>
                <a:latin typeface="Arial"/>
                <a:ea typeface="Arial"/>
                <a:cs typeface="Arial"/>
                <a:sym typeface="Arial"/>
              </a:rPr>
              <a:t>, um </a:t>
            </a:r>
            <a:r>
              <a:rPr lang="en-US" sz="1200" dirty="0" err="1">
                <a:solidFill>
                  <a:srgbClr val="FFCCFF"/>
                </a:solidFill>
                <a:latin typeface="Arial"/>
                <a:ea typeface="Arial"/>
                <a:cs typeface="Arial"/>
                <a:sym typeface="Arial"/>
              </a:rPr>
              <a:t>später</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durchtrennt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zu</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werden</a:t>
            </a:r>
            <a:r>
              <a:rPr lang="en-US" sz="1200" dirty="0">
                <a:solidFill>
                  <a:srgbClr val="FFCCFF"/>
                </a:solidFill>
                <a:latin typeface="Arial"/>
                <a:ea typeface="Arial"/>
                <a:cs typeface="Arial"/>
                <a:sym typeface="Arial"/>
              </a:rPr>
              <a:t>.</a:t>
            </a:r>
            <a:endParaRPr dirty="0"/>
          </a:p>
          <a:p>
            <a:pPr marL="0" marR="0" lvl="0" indent="0" algn="l" rtl="0">
              <a:spcBef>
                <a:spcPts val="0"/>
              </a:spcBef>
              <a:spcAft>
                <a:spcPts val="0"/>
              </a:spcAft>
              <a:buClr>
                <a:schemeClr val="dk1"/>
              </a:buClr>
              <a:buSzPts val="1400"/>
              <a:buFont typeface="Noto Sans Symbols"/>
              <a:buNone/>
            </a:pPr>
            <a:endParaRPr sz="1400" dirty="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dirty="0">
                <a:solidFill>
                  <a:srgbClr val="FFCCFF"/>
                </a:solidFill>
                <a:latin typeface="Arial"/>
                <a:ea typeface="Arial"/>
                <a:cs typeface="Arial"/>
                <a:sym typeface="Arial"/>
              </a:rPr>
              <a:t>Nach </a:t>
            </a:r>
            <a:r>
              <a:rPr lang="en-US" sz="1200" i="1" dirty="0" err="1">
                <a:solidFill>
                  <a:srgbClr val="FFCCFF"/>
                </a:solidFill>
                <a:latin typeface="Arial"/>
                <a:ea typeface="Arial"/>
                <a:cs typeface="Arial"/>
                <a:sym typeface="Arial"/>
              </a:rPr>
              <a:t>welchem</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biologischen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Ereignis</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würde</a:t>
            </a:r>
            <a:r>
              <a:rPr lang="en-US" sz="1200" i="1" dirty="0">
                <a:solidFill>
                  <a:srgbClr val="FFCCFF"/>
                </a:solidFill>
                <a:latin typeface="Arial"/>
                <a:ea typeface="Arial"/>
                <a:cs typeface="Arial"/>
                <a:sym typeface="Arial"/>
              </a:rPr>
              <a:t> die </a:t>
            </a:r>
            <a:r>
              <a:rPr lang="en-US" sz="1200" i="1" dirty="0" err="1">
                <a:solidFill>
                  <a:srgbClr val="FFCCFF"/>
                </a:solidFill>
                <a:latin typeface="Arial"/>
                <a:ea typeface="Arial"/>
                <a:cs typeface="Arial"/>
                <a:sym typeface="Arial"/>
              </a:rPr>
              <a:t>Naht</a:t>
            </a:r>
            <a:r>
              <a:rPr lang="en-US" sz="1200" i="1" dirty="0">
                <a:solidFill>
                  <a:srgbClr val="FFCCFF"/>
                </a:solidFill>
                <a:latin typeface="Arial"/>
                <a:ea typeface="Arial"/>
                <a:cs typeface="Arial"/>
                <a:sym typeface="Arial"/>
              </a:rPr>
              <a:t> des </a:t>
            </a:r>
            <a:r>
              <a:rPr lang="en-US" sz="1200" i="1" dirty="0" err="1">
                <a:solidFill>
                  <a:srgbClr val="FFCCFF"/>
                </a:solidFill>
                <a:latin typeface="Arial"/>
                <a:ea typeface="Arial"/>
                <a:cs typeface="Arial"/>
                <a:sym typeface="Arial"/>
              </a:rPr>
              <a:t>Drainageschlauchs</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aufgelöst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werden</a:t>
            </a:r>
            <a:r>
              <a:rPr lang="en-US" sz="1200" i="1" dirty="0">
                <a:solidFill>
                  <a:srgbClr val="FFCCFF"/>
                </a:solidFill>
                <a:latin typeface="Arial"/>
                <a:ea typeface="Arial"/>
                <a:cs typeface="Arial"/>
                <a:sym typeface="Arial"/>
              </a:rPr>
              <a:t>?</a:t>
            </a:r>
            <a:endParaRPr dirty="0"/>
          </a:p>
          <a:p>
            <a:pPr marL="0" marR="0" lvl="0" indent="0" algn="l" rtl="0">
              <a:spcBef>
                <a:spcPts val="0"/>
              </a:spcBef>
              <a:spcAft>
                <a:spcPts val="0"/>
              </a:spcAft>
              <a:buClr>
                <a:srgbClr val="FFCCFF"/>
              </a:buClr>
              <a:buSzPts val="1200"/>
              <a:buFont typeface="Noto Sans Symbols"/>
              <a:buNone/>
            </a:pPr>
            <a:r>
              <a:rPr lang="en-US" sz="1200" dirty="0" err="1">
                <a:solidFill>
                  <a:srgbClr val="FFCCFF"/>
                </a:solidFill>
                <a:latin typeface="Arial"/>
                <a:ea typeface="Arial"/>
                <a:cs typeface="Arial"/>
                <a:sym typeface="Arial"/>
              </a:rPr>
              <a:t>Nachdem</a:t>
            </a:r>
            <a:r>
              <a:rPr lang="en-US" sz="1200" dirty="0">
                <a:solidFill>
                  <a:srgbClr val="FFCCFF"/>
                </a:solidFill>
                <a:latin typeface="Arial"/>
                <a:ea typeface="Arial"/>
                <a:cs typeface="Arial"/>
                <a:sym typeface="Arial"/>
              </a:rPr>
              <a:t> die Tenon-</a:t>
            </a:r>
            <a:r>
              <a:rPr lang="en-US" sz="1200" dirty="0" err="1">
                <a:solidFill>
                  <a:srgbClr val="FFCCFF"/>
                </a:solidFill>
                <a:latin typeface="Arial"/>
                <a:ea typeface="Arial"/>
                <a:cs typeface="Arial"/>
                <a:sym typeface="Arial"/>
              </a:rPr>
              <a:t>Kapsel</a:t>
            </a:r>
            <a:r>
              <a:rPr lang="en-US" sz="1200" dirty="0">
                <a:solidFill>
                  <a:srgbClr val="FFCCFF"/>
                </a:solidFill>
                <a:latin typeface="Arial"/>
                <a:ea typeface="Arial"/>
                <a:cs typeface="Arial"/>
                <a:sym typeface="Arial"/>
              </a:rPr>
              <a:t> und die </a:t>
            </a:r>
            <a:r>
              <a:rPr lang="en-US" sz="1200" dirty="0" err="1">
                <a:solidFill>
                  <a:srgbClr val="FFCCFF"/>
                </a:solidFill>
                <a:latin typeface="Arial"/>
                <a:ea typeface="Arial"/>
                <a:cs typeface="Arial"/>
                <a:sym typeface="Arial"/>
              </a:rPr>
              <a:t>über</a:t>
            </a:r>
            <a:r>
              <a:rPr lang="en-US" sz="1200" dirty="0">
                <a:solidFill>
                  <a:srgbClr val="FFCCFF"/>
                </a:solidFill>
                <a:latin typeface="Arial"/>
                <a:ea typeface="Arial"/>
                <a:cs typeface="Arial"/>
                <a:sym typeface="Arial"/>
              </a:rPr>
              <a:t> dem </a:t>
            </a:r>
            <a:r>
              <a:rPr lang="en-US" sz="1200" dirty="0" err="1">
                <a:solidFill>
                  <a:srgbClr val="FFCCFF"/>
                </a:solidFill>
                <a:latin typeface="Arial"/>
                <a:ea typeface="Arial"/>
                <a:cs typeface="Arial"/>
                <a:sym typeface="Arial"/>
              </a:rPr>
              <a:t>Drainagesystem</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liegende</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Bindehaut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ausreichend</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vernarbt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waren</a:t>
            </a:r>
            <a:endParaRPr dirty="0"/>
          </a:p>
          <a:p>
            <a:pPr marL="0" marR="0" lvl="0" indent="0" algn="l" rtl="0">
              <a:spcBef>
                <a:spcPts val="0"/>
              </a:spcBef>
              <a:spcAft>
                <a:spcPts val="0"/>
              </a:spcAft>
              <a:buClr>
                <a:srgbClr val="FFCCFF"/>
              </a:buClr>
              <a:buSzPts val="1200"/>
              <a:buFont typeface="Noto Sans Symbols"/>
              <a:buNone/>
            </a:pPr>
            <a:r>
              <a:rPr lang="en-US" sz="1200" dirty="0">
                <a:solidFill>
                  <a:srgbClr val="FFCCFF"/>
                </a:solidFill>
                <a:latin typeface="Arial"/>
                <a:ea typeface="Arial"/>
                <a:cs typeface="Arial"/>
                <a:sym typeface="Arial"/>
              </a:rPr>
              <a:t>, um </a:t>
            </a:r>
            <a:r>
              <a:rPr lang="en-US" sz="1200" dirty="0" err="1">
                <a:solidFill>
                  <a:srgbClr val="FFCCFF"/>
                </a:solidFill>
                <a:latin typeface="Arial"/>
                <a:ea typeface="Arial"/>
                <a:cs typeface="Arial"/>
                <a:sym typeface="Arial"/>
              </a:rPr>
              <a:t>einen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gewissen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aber</a:t>
            </a:r>
            <a:r>
              <a:rPr lang="en-US" sz="1200" dirty="0">
                <a:solidFill>
                  <a:srgbClr val="FFCCFF"/>
                </a:solidFill>
                <a:latin typeface="Arial"/>
                <a:ea typeface="Arial"/>
                <a:cs typeface="Arial"/>
                <a:sym typeface="Arial"/>
              </a:rPr>
              <a:t> nicht </a:t>
            </a:r>
            <a:r>
              <a:rPr lang="en-US" sz="1200" dirty="0" err="1">
                <a:solidFill>
                  <a:srgbClr val="FFCCFF"/>
                </a:solidFill>
                <a:latin typeface="Arial"/>
                <a:ea typeface="Arial"/>
                <a:cs typeface="Arial"/>
                <a:sym typeface="Arial"/>
              </a:rPr>
              <a:t>zu</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großen</a:t>
            </a:r>
            <a:r>
              <a:rPr lang="en-US" sz="1200" dirty="0">
                <a:solidFill>
                  <a:srgbClr val="FFCCFF"/>
                </a:solidFill>
                <a:latin typeface="Arial"/>
                <a:ea typeface="Arial"/>
                <a:cs typeface="Arial"/>
                <a:sym typeface="Arial"/>
              </a:rPr>
              <a:t>!) Widerstand </a:t>
            </a:r>
            <a:r>
              <a:rPr lang="en-US" sz="1200" dirty="0" err="1">
                <a:solidFill>
                  <a:srgbClr val="FFCCFF"/>
                </a:solidFill>
                <a:latin typeface="Arial"/>
                <a:ea typeface="Arial"/>
                <a:cs typeface="Arial"/>
                <a:sym typeface="Arial"/>
              </a:rPr>
              <a:t>gegen</a:t>
            </a:r>
            <a:r>
              <a:rPr lang="en-US" sz="1200" dirty="0">
                <a:solidFill>
                  <a:srgbClr val="FFCCFF"/>
                </a:solidFill>
                <a:latin typeface="Arial"/>
                <a:ea typeface="Arial"/>
                <a:cs typeface="Arial"/>
                <a:sym typeface="Arial"/>
              </a:rPr>
              <a:t> die </a:t>
            </a:r>
            <a:r>
              <a:rPr lang="en-US" sz="1200" dirty="0" err="1">
                <a:solidFill>
                  <a:srgbClr val="FFCCFF"/>
                </a:solidFill>
                <a:latin typeface="Arial"/>
                <a:ea typeface="Arial"/>
                <a:cs typeface="Arial"/>
                <a:sym typeface="Arial"/>
              </a:rPr>
              <a:t>Kammerwasserfiltration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zu</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bieten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dieser</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Vernarbungsprozess</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wird</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als</a:t>
            </a:r>
            <a:r>
              <a:rPr lang="en-US" sz="1200"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Kapselbildung</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bezeichnet</a:t>
            </a:r>
            <a:endParaRPr dirty="0"/>
          </a:p>
        </p:txBody>
      </p:sp>
      <p:sp>
        <p:nvSpPr>
          <p:cNvPr id="1373" name="Google Shape;1373;g3f645ac5276_0_620"/>
          <p:cNvSpPr/>
          <p:nvPr/>
        </p:nvSpPr>
        <p:spPr>
          <a:xfrm>
            <a:off x="304800" y="2421247"/>
            <a:ext cx="1371600" cy="829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74" name="Google Shape;1374;g3f645ac5276_0_620"/>
          <p:cNvSpPr txBox="1"/>
          <p:nvPr/>
        </p:nvSpPr>
        <p:spPr>
          <a:xfrm>
            <a:off x="1869441" y="2153215"/>
            <a:ext cx="5859900" cy="1934400"/>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7F7F7F"/>
                </a:solidFill>
              </a:rPr>
              <a:t>Aus welchen Materialien bestehen Glaukomdrainageimplantate (Tube-Shunts)?</a:t>
            </a:r>
            <a:endParaRPr sz="1400" i="1">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Die meisten bestehen aus Silikon (einige wenige Modelle aus Polypropylen).</a:t>
            </a:r>
            <a:endParaRPr>
              <a:solidFill>
                <a:srgbClr val="7F7F7F"/>
              </a:solidFill>
            </a:endParaRPr>
          </a:p>
          <a:p>
            <a:pPr marL="0" marR="0" lvl="0" indent="0" algn="l" rtl="0">
              <a:spcBef>
                <a:spcPts val="0"/>
              </a:spcBef>
              <a:spcAft>
                <a:spcPts val="0"/>
              </a:spcAft>
              <a:buClr>
                <a:schemeClr val="dk1"/>
              </a:buClr>
              <a:buSzPts val="1400"/>
              <a:buFont typeface="Noto Sans Symbols"/>
              <a:buNone/>
            </a:pPr>
            <a:endParaRPr sz="1400">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7F7F7F"/>
                </a:solidFill>
                <a:latin typeface="Arial"/>
                <a:ea typeface="Arial"/>
                <a:cs typeface="Arial"/>
                <a:sym typeface="Arial"/>
              </a:rPr>
              <a:t>Sind sie auf CT-Aufnahmen/Röntgenbildern zu erkennen?</a:t>
            </a:r>
            <a:endParaRPr>
              <a:solidFill>
                <a:srgbClr val="7F7F7F"/>
              </a:solidFil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Das kommt darauf an. Silikon ist strahlendurchlässig; einige </a:t>
            </a:r>
            <a:r>
              <a:rPr lang="en-US" sz="1200">
                <a:solidFill>
                  <a:srgbClr val="7F7F7F"/>
                </a:solidFill>
              </a:rPr>
              <a:t>Implantate</a:t>
            </a:r>
            <a:r>
              <a:rPr lang="en-US" sz="1200">
                <a:solidFill>
                  <a:srgbClr val="7F7F7F"/>
                </a:solidFill>
                <a:latin typeface="Arial"/>
                <a:ea typeface="Arial"/>
                <a:cs typeface="Arial"/>
                <a:sym typeface="Arial"/>
              </a:rPr>
              <a:t> bestehen jedoch aus bariumimprägniertem Silikon, um sie röntgendicht und somit sichtbar zu machen.</a:t>
            </a:r>
            <a:endParaRPr>
              <a:solidFill>
                <a:srgbClr val="7F7F7F"/>
              </a:solidFill>
            </a:endParaRPr>
          </a:p>
          <a:p>
            <a:pPr marL="0" marR="0" lvl="0" indent="0" algn="l" rtl="0">
              <a:spcBef>
                <a:spcPts val="0"/>
              </a:spcBef>
              <a:spcAft>
                <a:spcPts val="0"/>
              </a:spcAft>
              <a:buClr>
                <a:schemeClr val="dk1"/>
              </a:buClr>
              <a:buSzPts val="1400"/>
              <a:buFont typeface="Noto Sans Symbols"/>
              <a:buNone/>
            </a:pPr>
            <a:endParaRPr sz="1400">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7F7F7F"/>
                </a:solidFill>
                <a:latin typeface="Arial"/>
                <a:ea typeface="Arial"/>
                <a:cs typeface="Arial"/>
                <a:sym typeface="Arial"/>
              </a:rPr>
              <a:t>Sind </a:t>
            </a:r>
            <a:r>
              <a:rPr lang="en-US" sz="1200" i="1">
                <a:solidFill>
                  <a:srgbClr val="7F7F7F"/>
                </a:solidFill>
              </a:rPr>
              <a:t>Tube-Shunts</a:t>
            </a:r>
            <a:r>
              <a:rPr lang="en-US" sz="1200" i="1">
                <a:solidFill>
                  <a:srgbClr val="0000FF"/>
                </a:solidFill>
              </a:rPr>
              <a:t> </a:t>
            </a:r>
            <a:r>
              <a:rPr lang="en-US" sz="1200" b="1" i="1">
                <a:solidFill>
                  <a:srgbClr val="0000FF"/>
                </a:solidFill>
              </a:rPr>
              <a:t>MRT-verträglich, d.h. sind sie frei von Eisen</a:t>
            </a:r>
            <a:r>
              <a:rPr lang="en-US" sz="1200" b="1" i="1">
                <a:solidFill>
                  <a:srgbClr val="7F7F7F"/>
                </a:solidFill>
              </a:rPr>
              <a:t>?</a:t>
            </a:r>
            <a:endParaRPr b="1">
              <a:solidFill>
                <a:srgbClr val="7F7F7F"/>
              </a:solidFil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Ja</a:t>
            </a:r>
            <a:endParaRPr>
              <a:solidFill>
                <a:srgbClr val="7F7F7F"/>
              </a:solidFill>
            </a:endParaRPr>
          </a:p>
        </p:txBody>
      </p:sp>
      <p:sp>
        <p:nvSpPr>
          <p:cNvPr id="1375" name="Google Shape;1375;g3f645ac5276_0_620"/>
          <p:cNvSpPr/>
          <p:nvPr/>
        </p:nvSpPr>
        <p:spPr>
          <a:xfrm>
            <a:off x="3014732" y="3486525"/>
            <a:ext cx="3302100" cy="635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76" name="Google Shape;1376;g3f645ac5276_0_620"/>
          <p:cNvSpPr txBox="1"/>
          <p:nvPr/>
        </p:nvSpPr>
        <p:spPr>
          <a:xfrm>
            <a:off x="1142975" y="4412755"/>
            <a:ext cx="7312800" cy="949200"/>
          </a:xfrm>
          <a:prstGeom prst="rect">
            <a:avLst/>
          </a:prstGeom>
          <a:solidFill>
            <a:srgbClr val="7030A0"/>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lt1"/>
              </a:buClr>
              <a:buSzPts val="1200"/>
              <a:buFont typeface="Noto Sans Symbols"/>
              <a:buNone/>
            </a:pPr>
            <a:r>
              <a:rPr lang="en-US" sz="1200" i="1">
                <a:solidFill>
                  <a:schemeClr val="lt1"/>
                </a:solidFill>
              </a:rPr>
              <a:t>Es gibt eine weitere Klasse glaukomchirurgischer Implantate (d.h. keine Tube-Shunts), von denen einige aus eisenhaltigem Material bestehen. Um welche Implantatklasse handelt es sich?</a:t>
            </a:r>
            <a:endParaRPr sz="1400" i="1">
              <a:solidFill>
                <a:srgbClr val="7030A0"/>
              </a:solidFill>
              <a:latin typeface="Arial"/>
              <a:ea typeface="Arial"/>
              <a:cs typeface="Arial"/>
              <a:sym typeface="Arial"/>
            </a:endParaRPr>
          </a:p>
          <a:p>
            <a:pPr marL="0" marR="0" lvl="0" indent="0" algn="l" rtl="0">
              <a:spcBef>
                <a:spcPts val="0"/>
              </a:spcBef>
              <a:spcAft>
                <a:spcPts val="0"/>
              </a:spcAft>
              <a:buClr>
                <a:srgbClr val="7030A0"/>
              </a:buClr>
              <a:buSzPts val="1200"/>
              <a:buFont typeface="Noto Sans Symbols"/>
              <a:buNone/>
            </a:pPr>
            <a:r>
              <a:rPr lang="en-US" sz="1200">
                <a:solidFill>
                  <a:schemeClr val="lt1"/>
                </a:solidFill>
                <a:latin typeface="Arial"/>
                <a:ea typeface="Arial"/>
                <a:cs typeface="Arial"/>
                <a:sym typeface="Arial"/>
              </a:rPr>
              <a:t>Es handelt sich um eine Klasse von Implantaten, die bei bestimmten Formen der „minimalinvasiven Glaukomchirurgie“ (MIGS) eingesetzt </a:t>
            </a:r>
            <a:r>
              <a:rPr lang="en-US" sz="1200">
                <a:solidFill>
                  <a:schemeClr val="lt1"/>
                </a:solidFill>
              </a:rPr>
              <a:t>wird</a:t>
            </a:r>
            <a:r>
              <a:rPr lang="en-US" sz="1200">
                <a:solidFill>
                  <a:schemeClr val="lt1"/>
                </a:solidFill>
                <a:latin typeface="Arial"/>
                <a:ea typeface="Arial"/>
                <a:cs typeface="Arial"/>
                <a:sym typeface="Arial"/>
              </a:rPr>
              <a:t>; so besteht beispielsweise das EX-PRESS-Glaukom-Filtrationsimplantat aus Edelstahl.</a:t>
            </a:r>
            <a:endParaRPr>
              <a:solidFill>
                <a:schemeClr val="lt1"/>
              </a:solidFil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380"/>
        <p:cNvGrpSpPr/>
        <p:nvPr/>
      </p:nvGrpSpPr>
      <p:grpSpPr>
        <a:xfrm>
          <a:off x="0" y="0"/>
          <a:ext cx="0" cy="0"/>
          <a:chOff x="0" y="0"/>
          <a:chExt cx="0" cy="0"/>
        </a:xfrm>
      </p:grpSpPr>
      <p:sp>
        <p:nvSpPr>
          <p:cNvPr id="1381" name="Google Shape;1381;g3f645ac5276_0_637"/>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382" name="Google Shape;1382;g3f645ac5276_0_637"/>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383" name="Google Shape;1383;g3f645ac5276_0_637"/>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84" name="Google Shape;1384;g3f645ac5276_0_637"/>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85" name="Google Shape;1385;g3f645ac5276_0_637"/>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86" name="Google Shape;1386;g3f645ac5276_0_637"/>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87" name="Google Shape;1387;g3f645ac5276_0_637"/>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388" name="Google Shape;1388;g3f645ac5276_0_637"/>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389" name="Google Shape;1389;g3f645ac5276_0_63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104</a:t>
            </a:fld>
            <a:endParaRPr sz="1000">
              <a:solidFill>
                <a:schemeClr val="dk1"/>
              </a:solidFill>
              <a:latin typeface="Arial"/>
              <a:ea typeface="Arial"/>
              <a:cs typeface="Arial"/>
              <a:sym typeface="Arial"/>
            </a:endParaRPr>
          </a:p>
        </p:txBody>
      </p:sp>
      <p:sp>
        <p:nvSpPr>
          <p:cNvPr id="1390" name="Google Shape;1390;g3f645ac5276_0_637"/>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Baerveldt</a:t>
            </a:r>
            <a:r>
              <a:rPr lang="en-US" sz="1200">
                <a:solidFill>
                  <a:srgbClr val="A5A5A5"/>
                </a:solidFill>
                <a:latin typeface="Arial"/>
                <a:ea typeface="Arial"/>
                <a:cs typeface="Arial"/>
                <a:sym typeface="Arial"/>
              </a:rPr>
              <a:t> – in der TVT-Studie verwendet</a:t>
            </a:r>
            <a:endParaRPr>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Ahmed</a:t>
            </a:r>
            <a:endParaRPr b="1">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Molteno</a:t>
            </a:r>
            <a:endParaRPr sz="1400" b="1">
              <a:solidFill>
                <a:srgbClr val="A5A5A5"/>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391" name="Google Shape;1391;g3f645ac5276_0_637"/>
          <p:cNvSpPr/>
          <p:nvPr/>
        </p:nvSpPr>
        <p:spPr>
          <a:xfrm>
            <a:off x="304800" y="2421247"/>
            <a:ext cx="1371600" cy="829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92" name="Google Shape;1392;g3f645ac5276_0_637"/>
          <p:cNvSpPr txBox="1"/>
          <p:nvPr/>
        </p:nvSpPr>
        <p:spPr>
          <a:xfrm>
            <a:off x="1869441" y="2153215"/>
            <a:ext cx="5859900" cy="1934400"/>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7F7F7F"/>
                </a:solidFill>
              </a:rPr>
              <a:t>Aus welchen Materialien bestehen Glaukomdrainageimplantate (Tube-Shunts)?</a:t>
            </a:r>
            <a:endParaRPr sz="1400" i="1">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Die meisten bestehen aus Silikon (einige wenige Modelle aus Polypropylen).</a:t>
            </a:r>
            <a:endParaRPr>
              <a:solidFill>
                <a:srgbClr val="7F7F7F"/>
              </a:solidFill>
            </a:endParaRPr>
          </a:p>
          <a:p>
            <a:pPr marL="0" marR="0" lvl="0" indent="0" algn="l" rtl="0">
              <a:spcBef>
                <a:spcPts val="0"/>
              </a:spcBef>
              <a:spcAft>
                <a:spcPts val="0"/>
              </a:spcAft>
              <a:buClr>
                <a:schemeClr val="dk1"/>
              </a:buClr>
              <a:buSzPts val="1400"/>
              <a:buFont typeface="Noto Sans Symbols"/>
              <a:buNone/>
            </a:pPr>
            <a:endParaRPr sz="1400">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7F7F7F"/>
                </a:solidFill>
                <a:latin typeface="Arial"/>
                <a:ea typeface="Arial"/>
                <a:cs typeface="Arial"/>
                <a:sym typeface="Arial"/>
              </a:rPr>
              <a:t>Sind sie auf CT-Aufnahmen/Röntgenbildern zu erkennen?</a:t>
            </a:r>
            <a:endParaRPr>
              <a:solidFill>
                <a:srgbClr val="7F7F7F"/>
              </a:solidFil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Das kommt darauf an. Silikon ist strahlendurchlässig; einige </a:t>
            </a:r>
            <a:r>
              <a:rPr lang="en-US" sz="1200">
                <a:solidFill>
                  <a:srgbClr val="7F7F7F"/>
                </a:solidFill>
              </a:rPr>
              <a:t>Implantate</a:t>
            </a:r>
            <a:r>
              <a:rPr lang="en-US" sz="1200">
                <a:solidFill>
                  <a:srgbClr val="7F7F7F"/>
                </a:solidFill>
                <a:latin typeface="Arial"/>
                <a:ea typeface="Arial"/>
                <a:cs typeface="Arial"/>
                <a:sym typeface="Arial"/>
              </a:rPr>
              <a:t> bestehen jedoch aus bariumimprägniertem Silikon, um sie röntgendicht und somit sichtbar zu machen.</a:t>
            </a:r>
            <a:endParaRPr>
              <a:solidFill>
                <a:srgbClr val="7F7F7F"/>
              </a:solidFill>
            </a:endParaRPr>
          </a:p>
          <a:p>
            <a:pPr marL="0" marR="0" lvl="0" indent="0" algn="l" rtl="0">
              <a:spcBef>
                <a:spcPts val="0"/>
              </a:spcBef>
              <a:spcAft>
                <a:spcPts val="0"/>
              </a:spcAft>
              <a:buClr>
                <a:schemeClr val="dk1"/>
              </a:buClr>
              <a:buSzPts val="1400"/>
              <a:buFont typeface="Noto Sans Symbols"/>
              <a:buNone/>
            </a:pPr>
            <a:endParaRPr sz="1400">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7F7F7F"/>
                </a:solidFill>
                <a:latin typeface="Arial"/>
                <a:ea typeface="Arial"/>
                <a:cs typeface="Arial"/>
                <a:sym typeface="Arial"/>
              </a:rPr>
              <a:t>Sind </a:t>
            </a:r>
            <a:r>
              <a:rPr lang="en-US" sz="1200" i="1">
                <a:solidFill>
                  <a:srgbClr val="7F7F7F"/>
                </a:solidFill>
              </a:rPr>
              <a:t>Tube-Shunts</a:t>
            </a:r>
            <a:r>
              <a:rPr lang="en-US" sz="1200" i="1">
                <a:solidFill>
                  <a:srgbClr val="0000FF"/>
                </a:solidFill>
              </a:rPr>
              <a:t> </a:t>
            </a:r>
            <a:r>
              <a:rPr lang="en-US" sz="1200" b="1" i="1">
                <a:solidFill>
                  <a:srgbClr val="0000FF"/>
                </a:solidFill>
              </a:rPr>
              <a:t>MRT-verträglich, d.h. sind sie frei von Eisen</a:t>
            </a:r>
            <a:r>
              <a:rPr lang="en-US" sz="1200" b="1" i="1">
                <a:solidFill>
                  <a:srgbClr val="7F7F7F"/>
                </a:solidFill>
              </a:rPr>
              <a:t>?</a:t>
            </a:r>
            <a:endParaRPr b="1">
              <a:solidFill>
                <a:srgbClr val="7F7F7F"/>
              </a:solidFil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Ja</a:t>
            </a:r>
            <a:endParaRPr>
              <a:solidFill>
                <a:srgbClr val="7F7F7F"/>
              </a:solidFill>
            </a:endParaRPr>
          </a:p>
        </p:txBody>
      </p:sp>
      <p:sp>
        <p:nvSpPr>
          <p:cNvPr id="1393" name="Google Shape;1393;g3f645ac5276_0_637"/>
          <p:cNvSpPr/>
          <p:nvPr/>
        </p:nvSpPr>
        <p:spPr>
          <a:xfrm>
            <a:off x="3088641" y="3452988"/>
            <a:ext cx="3302100" cy="635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94" name="Google Shape;1394;g3f645ac5276_0_637"/>
          <p:cNvSpPr txBox="1"/>
          <p:nvPr/>
        </p:nvSpPr>
        <p:spPr>
          <a:xfrm>
            <a:off x="1142975" y="4412755"/>
            <a:ext cx="7312800" cy="949200"/>
          </a:xfrm>
          <a:prstGeom prst="rect">
            <a:avLst/>
          </a:prstGeom>
          <a:solidFill>
            <a:srgbClr val="7030A0"/>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lt1"/>
              </a:buClr>
              <a:buSzPts val="1200"/>
              <a:buFont typeface="Noto Sans Symbols"/>
              <a:buNone/>
            </a:pPr>
            <a:r>
              <a:rPr lang="en-US" sz="1200" i="1">
                <a:solidFill>
                  <a:srgbClr val="A5A5A5"/>
                </a:solidFill>
              </a:rPr>
              <a:t>Es gibt eine weitere Klasse glaukomchirurgischer Implantate (d.h. keine Tube-Shunts), von denen einige aus eisenhaltigem Material bestehen. Um welche Implantatklasse handelt es sich?</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7030A0"/>
              </a:buClr>
              <a:buSzPts val="1200"/>
              <a:buFont typeface="Noto Sans Symbols"/>
              <a:buNone/>
            </a:pPr>
            <a:r>
              <a:rPr lang="en-US" sz="1200">
                <a:solidFill>
                  <a:srgbClr val="A5A5A5"/>
                </a:solidFill>
                <a:latin typeface="Arial"/>
                <a:ea typeface="Arial"/>
                <a:cs typeface="Arial"/>
                <a:sym typeface="Arial"/>
              </a:rPr>
              <a:t>Es handelt sich um eine Klasse von Implantaten, die bei bestimmten Formen der „minimalinvasiven Glaukomchirurgie“ (MIGS) eingesetzt </a:t>
            </a:r>
            <a:r>
              <a:rPr lang="en-US" sz="1200">
                <a:solidFill>
                  <a:srgbClr val="A5A5A5"/>
                </a:solidFill>
              </a:rPr>
              <a:t>wird</a:t>
            </a:r>
            <a:r>
              <a:rPr lang="en-US" sz="1200">
                <a:solidFill>
                  <a:srgbClr val="A5A5A5"/>
                </a:solidFill>
                <a:latin typeface="Arial"/>
                <a:ea typeface="Arial"/>
                <a:cs typeface="Arial"/>
                <a:sym typeface="Arial"/>
              </a:rPr>
              <a:t>; so besteht beispielsweise </a:t>
            </a:r>
            <a:r>
              <a:rPr lang="en-US" sz="1200" b="1">
                <a:solidFill>
                  <a:schemeClr val="lt1"/>
                </a:solidFill>
              </a:rPr>
              <a:t>das EX-PRESS-Glaukom-Filtrationsimplantat aus Edelstahl.</a:t>
            </a:r>
            <a:endParaRPr b="1">
              <a:solidFill>
                <a:schemeClr val="lt1"/>
              </a:solidFill>
            </a:endParaRPr>
          </a:p>
        </p:txBody>
      </p:sp>
      <p:sp>
        <p:nvSpPr>
          <p:cNvPr id="1395" name="Google Shape;1395;g3f645ac5276_0_637"/>
          <p:cNvSpPr txBox="1"/>
          <p:nvPr/>
        </p:nvSpPr>
        <p:spPr>
          <a:xfrm>
            <a:off x="228600" y="5552444"/>
            <a:ext cx="8686800" cy="1134000"/>
          </a:xfrm>
          <a:prstGeom prst="rect">
            <a:avLst/>
          </a:prstGeom>
          <a:solidFill>
            <a:srgbClr val="FEFE47"/>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Ist das EX-PRESS-Implantat MRT-</a:t>
            </a:r>
            <a:r>
              <a:rPr lang="en-US" sz="1200" i="1">
                <a:solidFill>
                  <a:schemeClr val="dk1"/>
                </a:solidFill>
              </a:rPr>
              <a:t>kompatibel</a:t>
            </a:r>
            <a:r>
              <a:rPr lang="en-US" sz="1200" i="1">
                <a:solidFill>
                  <a:schemeClr val="dk1"/>
                </a:solidFill>
                <a:latin typeface="Arial"/>
                <a:ea typeface="Arial"/>
                <a:cs typeface="Arial"/>
                <a:sym typeface="Arial"/>
              </a:rPr>
              <a:t>?</a:t>
            </a:r>
            <a:endParaRPr sz="1400" i="1">
              <a:solidFill>
                <a:srgbClr val="FEFE47"/>
              </a:solidFill>
              <a:latin typeface="Arial"/>
              <a:ea typeface="Arial"/>
              <a:cs typeface="Arial"/>
              <a:sym typeface="Arial"/>
            </a:endParaRPr>
          </a:p>
          <a:p>
            <a:pPr marL="0" marR="0" lvl="0" indent="0" algn="l" rtl="0">
              <a:spcBef>
                <a:spcPts val="0"/>
              </a:spcBef>
              <a:spcAft>
                <a:spcPts val="0"/>
              </a:spcAft>
              <a:buNone/>
            </a:pPr>
            <a:r>
              <a:rPr lang="en-US" sz="1200">
                <a:solidFill>
                  <a:srgbClr val="FEFE47"/>
                </a:solidFill>
                <a:latin typeface="Arial"/>
                <a:ea typeface="Arial"/>
                <a:cs typeface="Arial"/>
                <a:sym typeface="Arial"/>
              </a:rPr>
              <a:t>Ja, vorausgesetzt, die MRT-Feldstärke beträgt 3 T oder weniger, obwohl der Hersteller empfiehlt, MRT-Untersuchungen des Kopfes in den ersten Wochen nach der Implantation nach Möglichkeit zu vermeiden. (Weitere Sicherheitsinformationen zu diesem oder anderen MIGS-Geräten finden Sie in den Herstellerangaben.) Der Punkt ist: </a:t>
            </a:r>
            <a:r>
              <a:rPr lang="en-US" sz="1200" u="sng">
                <a:solidFill>
                  <a:srgbClr val="FEFE47"/>
                </a:solidFill>
                <a:latin typeface="Arial"/>
                <a:ea typeface="Arial"/>
                <a:cs typeface="Arial"/>
                <a:sym typeface="Arial"/>
              </a:rPr>
              <a:t>Seien Sie darauf vorbereitet, Anrufe von Ärzten aus dem Behandlungsteam Ihres MIGS-Patienten zu erhalten</a:t>
            </a:r>
            <a:r>
              <a:rPr lang="en-US" sz="1200">
                <a:solidFill>
                  <a:srgbClr val="FEFE47"/>
                </a:solidFill>
                <a:latin typeface="Arial"/>
                <a:ea typeface="Arial"/>
                <a:cs typeface="Arial"/>
                <a:sym typeface="Arial"/>
              </a:rPr>
              <a:t>, </a:t>
            </a:r>
            <a:r>
              <a:rPr lang="en-US" sz="1200" u="sng">
                <a:solidFill>
                  <a:srgbClr val="FEFE47"/>
                </a:solidFill>
                <a:latin typeface="Arial"/>
                <a:ea typeface="Arial"/>
                <a:cs typeface="Arial"/>
                <a:sym typeface="Arial"/>
              </a:rPr>
              <a:t>die fragen, ob dieses „Glaukom-Ding“, das Sie in sein Auge eingesetzt haben, MRT-sicher ist.</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g3f645ac5276_0_655"/>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01" name="Google Shape;1401;g3f645ac5276_0_655"/>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02" name="Google Shape;1402;g3f645ac5276_0_655"/>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03" name="Google Shape;1403;g3f645ac5276_0_655"/>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04" name="Google Shape;1404;g3f645ac5276_0_655"/>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05" name="Google Shape;1405;g3f645ac5276_0_655"/>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06" name="Google Shape;1406;g3f645ac5276_0_655"/>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407" name="Google Shape;1407;g3f645ac5276_0_655"/>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408" name="Google Shape;1408;g3f645ac5276_0_65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105</a:t>
            </a:fld>
            <a:endParaRPr sz="1000">
              <a:solidFill>
                <a:schemeClr val="dk1"/>
              </a:solidFill>
              <a:latin typeface="Arial"/>
              <a:ea typeface="Arial"/>
              <a:cs typeface="Arial"/>
              <a:sym typeface="Arial"/>
            </a:endParaRPr>
          </a:p>
        </p:txBody>
      </p:sp>
      <p:sp>
        <p:nvSpPr>
          <p:cNvPr id="1409" name="Google Shape;1409;g3f645ac5276_0_655"/>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Baerveldt</a:t>
            </a:r>
            <a:r>
              <a:rPr lang="en-US" sz="1200">
                <a:solidFill>
                  <a:srgbClr val="A5A5A5"/>
                </a:solidFill>
                <a:latin typeface="Arial"/>
                <a:ea typeface="Arial"/>
                <a:cs typeface="Arial"/>
                <a:sym typeface="Arial"/>
              </a:rPr>
              <a:t> – in der TVT-Studie verwendet</a:t>
            </a:r>
            <a:endParaRPr>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Ahmed</a:t>
            </a:r>
            <a:endParaRPr b="1">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Molteno</a:t>
            </a:r>
            <a:endParaRPr sz="1400" b="1">
              <a:solidFill>
                <a:srgbClr val="A5A5A5"/>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410" name="Google Shape;1410;g3f645ac5276_0_655"/>
          <p:cNvSpPr/>
          <p:nvPr/>
        </p:nvSpPr>
        <p:spPr>
          <a:xfrm>
            <a:off x="304800" y="2421247"/>
            <a:ext cx="1371600" cy="829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1" name="Google Shape;1411;g3f645ac5276_0_655"/>
          <p:cNvSpPr txBox="1"/>
          <p:nvPr/>
        </p:nvSpPr>
        <p:spPr>
          <a:xfrm>
            <a:off x="1869441" y="2153215"/>
            <a:ext cx="5859900" cy="1934400"/>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7F7F7F"/>
                </a:solidFill>
              </a:rPr>
              <a:t>Aus welchen Materialien bestehen Glaukomdrainageimplantate (Tube-Shunts)?</a:t>
            </a:r>
            <a:endParaRPr sz="1400" i="1">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Die meisten bestehen aus Silikon (einige wenige Modelle aus Polypropylen).</a:t>
            </a:r>
            <a:endParaRPr>
              <a:solidFill>
                <a:srgbClr val="7F7F7F"/>
              </a:solidFill>
            </a:endParaRPr>
          </a:p>
          <a:p>
            <a:pPr marL="0" marR="0" lvl="0" indent="0" algn="l" rtl="0">
              <a:spcBef>
                <a:spcPts val="0"/>
              </a:spcBef>
              <a:spcAft>
                <a:spcPts val="0"/>
              </a:spcAft>
              <a:buClr>
                <a:schemeClr val="dk1"/>
              </a:buClr>
              <a:buSzPts val="1400"/>
              <a:buFont typeface="Noto Sans Symbols"/>
              <a:buNone/>
            </a:pPr>
            <a:endParaRPr sz="1400">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7F7F7F"/>
                </a:solidFill>
                <a:latin typeface="Arial"/>
                <a:ea typeface="Arial"/>
                <a:cs typeface="Arial"/>
                <a:sym typeface="Arial"/>
              </a:rPr>
              <a:t>Sind sie auf CT-Aufnahmen/Röntgenbildern zu erkennen?</a:t>
            </a:r>
            <a:endParaRPr>
              <a:solidFill>
                <a:srgbClr val="7F7F7F"/>
              </a:solidFil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Das kommt darauf an. Silikon ist strahlendurchlässig; einige </a:t>
            </a:r>
            <a:r>
              <a:rPr lang="en-US" sz="1200">
                <a:solidFill>
                  <a:srgbClr val="7F7F7F"/>
                </a:solidFill>
              </a:rPr>
              <a:t>Implantate</a:t>
            </a:r>
            <a:r>
              <a:rPr lang="en-US" sz="1200">
                <a:solidFill>
                  <a:srgbClr val="7F7F7F"/>
                </a:solidFill>
                <a:latin typeface="Arial"/>
                <a:ea typeface="Arial"/>
                <a:cs typeface="Arial"/>
                <a:sym typeface="Arial"/>
              </a:rPr>
              <a:t> bestehen jedoch aus bariumimprägniertem Silikon, um sie röntgendicht und somit sichtbar zu machen.</a:t>
            </a:r>
            <a:endParaRPr>
              <a:solidFill>
                <a:srgbClr val="7F7F7F"/>
              </a:solidFill>
            </a:endParaRPr>
          </a:p>
          <a:p>
            <a:pPr marL="0" marR="0" lvl="0" indent="0" algn="l" rtl="0">
              <a:spcBef>
                <a:spcPts val="0"/>
              </a:spcBef>
              <a:spcAft>
                <a:spcPts val="0"/>
              </a:spcAft>
              <a:buClr>
                <a:schemeClr val="dk1"/>
              </a:buClr>
              <a:buSzPts val="1400"/>
              <a:buFont typeface="Noto Sans Symbols"/>
              <a:buNone/>
            </a:pPr>
            <a:endParaRPr sz="1400">
              <a:solidFill>
                <a:srgbClr val="7F7F7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7F7F7F"/>
                </a:solidFill>
                <a:latin typeface="Arial"/>
                <a:ea typeface="Arial"/>
                <a:cs typeface="Arial"/>
                <a:sym typeface="Arial"/>
              </a:rPr>
              <a:t>Sind </a:t>
            </a:r>
            <a:r>
              <a:rPr lang="en-US" sz="1200" i="1">
                <a:solidFill>
                  <a:srgbClr val="7F7F7F"/>
                </a:solidFill>
              </a:rPr>
              <a:t>Tube-Shunts</a:t>
            </a:r>
            <a:r>
              <a:rPr lang="en-US" sz="1200" i="1">
                <a:solidFill>
                  <a:srgbClr val="0000FF"/>
                </a:solidFill>
              </a:rPr>
              <a:t> </a:t>
            </a:r>
            <a:r>
              <a:rPr lang="en-US" sz="1200" b="1" i="1">
                <a:solidFill>
                  <a:srgbClr val="0000FF"/>
                </a:solidFill>
              </a:rPr>
              <a:t>MRT-verträglich, d.h. sind sie frei von Eisen</a:t>
            </a:r>
            <a:r>
              <a:rPr lang="en-US" sz="1200" b="1" i="1">
                <a:solidFill>
                  <a:srgbClr val="7F7F7F"/>
                </a:solidFill>
              </a:rPr>
              <a:t>?</a:t>
            </a:r>
            <a:endParaRPr b="1">
              <a:solidFill>
                <a:srgbClr val="7F7F7F"/>
              </a:solidFill>
            </a:endParaRPr>
          </a:p>
          <a:p>
            <a:pPr marL="0" marR="0" lvl="0" indent="0" algn="l" rtl="0">
              <a:spcBef>
                <a:spcPts val="0"/>
              </a:spcBef>
              <a:spcAft>
                <a:spcPts val="0"/>
              </a:spcAft>
              <a:buClr>
                <a:srgbClr val="92D050"/>
              </a:buClr>
              <a:buSzPts val="1200"/>
              <a:buFont typeface="Noto Sans Symbols"/>
              <a:buNone/>
            </a:pPr>
            <a:r>
              <a:rPr lang="en-US" sz="1200">
                <a:solidFill>
                  <a:srgbClr val="7F7F7F"/>
                </a:solidFill>
                <a:latin typeface="Arial"/>
                <a:ea typeface="Arial"/>
                <a:cs typeface="Arial"/>
                <a:sym typeface="Arial"/>
              </a:rPr>
              <a:t>Ja</a:t>
            </a:r>
            <a:endParaRPr>
              <a:solidFill>
                <a:srgbClr val="7F7F7F"/>
              </a:solidFill>
            </a:endParaRPr>
          </a:p>
        </p:txBody>
      </p:sp>
      <p:sp>
        <p:nvSpPr>
          <p:cNvPr id="1412" name="Google Shape;1412;g3f645ac5276_0_655"/>
          <p:cNvSpPr/>
          <p:nvPr/>
        </p:nvSpPr>
        <p:spPr>
          <a:xfrm>
            <a:off x="3088641" y="3446076"/>
            <a:ext cx="3302100" cy="635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3" name="Google Shape;1413;g3f645ac5276_0_655"/>
          <p:cNvSpPr txBox="1"/>
          <p:nvPr/>
        </p:nvSpPr>
        <p:spPr>
          <a:xfrm>
            <a:off x="1142975" y="4412755"/>
            <a:ext cx="7312800" cy="949200"/>
          </a:xfrm>
          <a:prstGeom prst="rect">
            <a:avLst/>
          </a:prstGeom>
          <a:solidFill>
            <a:srgbClr val="7030A0"/>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lt1"/>
              </a:buClr>
              <a:buSzPts val="1200"/>
              <a:buFont typeface="Noto Sans Symbols"/>
              <a:buNone/>
            </a:pPr>
            <a:r>
              <a:rPr lang="en-US" sz="1200" i="1">
                <a:solidFill>
                  <a:srgbClr val="A5A5A5"/>
                </a:solidFill>
              </a:rPr>
              <a:t>Es gibt eine weitere Klasse glaukomchirurgischer Implantate (d.h. keine Tube-Shunts), von denen einige aus eisenhaltigem Material bestehen. Um welche Implantatklasse handelt es sich?</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7030A0"/>
              </a:buClr>
              <a:buSzPts val="1200"/>
              <a:buFont typeface="Noto Sans Symbols"/>
              <a:buNone/>
            </a:pPr>
            <a:r>
              <a:rPr lang="en-US" sz="1200">
                <a:solidFill>
                  <a:srgbClr val="A5A5A5"/>
                </a:solidFill>
                <a:latin typeface="Arial"/>
                <a:ea typeface="Arial"/>
                <a:cs typeface="Arial"/>
                <a:sym typeface="Arial"/>
              </a:rPr>
              <a:t>Es handelt sich um eine Klasse von Implantaten, die bei bestimmten Formen der „minimalinvasiven Glaukomchirurgie“ (MIGS) eingesetzt </a:t>
            </a:r>
            <a:r>
              <a:rPr lang="en-US" sz="1200">
                <a:solidFill>
                  <a:srgbClr val="A5A5A5"/>
                </a:solidFill>
              </a:rPr>
              <a:t>wird</a:t>
            </a:r>
            <a:r>
              <a:rPr lang="en-US" sz="1200">
                <a:solidFill>
                  <a:srgbClr val="A5A5A5"/>
                </a:solidFill>
                <a:latin typeface="Arial"/>
                <a:ea typeface="Arial"/>
                <a:cs typeface="Arial"/>
                <a:sym typeface="Arial"/>
              </a:rPr>
              <a:t>; so besteht beispielsweise </a:t>
            </a:r>
            <a:r>
              <a:rPr lang="en-US" sz="1200" b="1">
                <a:solidFill>
                  <a:schemeClr val="lt1"/>
                </a:solidFill>
              </a:rPr>
              <a:t>das EX-PRESS-Glaukom-Filtrationsimplantat aus Edelstahl.</a:t>
            </a:r>
            <a:endParaRPr b="1">
              <a:solidFill>
                <a:schemeClr val="lt1"/>
              </a:solidFill>
            </a:endParaRPr>
          </a:p>
        </p:txBody>
      </p:sp>
      <p:sp>
        <p:nvSpPr>
          <p:cNvPr id="1414" name="Google Shape;1414;g3f645ac5276_0_655"/>
          <p:cNvSpPr txBox="1"/>
          <p:nvPr/>
        </p:nvSpPr>
        <p:spPr>
          <a:xfrm>
            <a:off x="228600" y="5552444"/>
            <a:ext cx="8686800" cy="1134000"/>
          </a:xfrm>
          <a:prstGeom prst="rect">
            <a:avLst/>
          </a:prstGeom>
          <a:solidFill>
            <a:srgbClr val="FEFE47"/>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Ist das EX-PRESS-Implantat MRT-</a:t>
            </a:r>
            <a:r>
              <a:rPr lang="en-US" sz="1200" i="1">
                <a:solidFill>
                  <a:schemeClr val="dk1"/>
                </a:solidFill>
              </a:rPr>
              <a:t>kompatibel</a:t>
            </a:r>
            <a:r>
              <a:rPr lang="en-US" sz="1200" i="1">
                <a:solidFill>
                  <a:schemeClr val="dk1"/>
                </a:solidFill>
                <a:latin typeface="Arial"/>
                <a:ea typeface="Arial"/>
                <a:cs typeface="Arial"/>
                <a:sym typeface="Arial"/>
              </a:rPr>
              <a:t>?</a:t>
            </a:r>
            <a:endParaRPr sz="1400" i="1">
              <a:solidFill>
                <a:srgbClr val="FEFE47"/>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rPr>
              <a:t>Das Implantat ist MRT-kompatibel, sofern die MRT-Feldstärke ≤ 3 T beträgt. Der Hersteller rät allerdings dazu, eine Kopf-MRT in den ersten Wochen nach der Implantation nach Möglichkeit zu vermeiden. (Für weitere Informationen zur Sicherheit dieses oder anderer MIGS-Implantate sollten die Herstellerangaben konsultiert werden.) Wichtig für die Praxis: </a:t>
            </a:r>
            <a:r>
              <a:rPr lang="en-US" sz="1200" u="sng">
                <a:solidFill>
                  <a:srgbClr val="0000FF"/>
                </a:solidFill>
              </a:rPr>
              <a:t>Nach Implantation eines MIGS-Implantats sollte man damit rechnen, dass andere behandelnde Ärzte nachfragen, ob das „Glaukomimplantat im Auge“ ihres Patienten MRT-sicher ist.</a:t>
            </a:r>
            <a:endParaRPr u="sng">
              <a:solidFill>
                <a:srgbClr val="0000FF"/>
              </a:solidFil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418"/>
        <p:cNvGrpSpPr/>
        <p:nvPr/>
      </p:nvGrpSpPr>
      <p:grpSpPr>
        <a:xfrm>
          <a:off x="0" y="0"/>
          <a:ext cx="0" cy="0"/>
          <a:chOff x="0" y="0"/>
          <a:chExt cx="0" cy="0"/>
        </a:xfrm>
      </p:grpSpPr>
      <p:sp>
        <p:nvSpPr>
          <p:cNvPr id="1419" name="Google Shape;1419;g3f645ac5276_0_674"/>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20" name="Google Shape;1420;g3f645ac5276_0_674"/>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21" name="Google Shape;1421;g3f645ac5276_0_674"/>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22" name="Google Shape;1422;g3f645ac5276_0_674"/>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23" name="Google Shape;1423;g3f645ac5276_0_674"/>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24" name="Google Shape;1424;g3f645ac5276_0_674"/>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25" name="Google Shape;1425;g3f645ac5276_0_674"/>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426" name="Google Shape;1426;g3f645ac5276_0_674"/>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427" name="Google Shape;1427;g3f645ac5276_0_67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106</a:t>
            </a:fld>
            <a:endParaRPr sz="1000">
              <a:solidFill>
                <a:schemeClr val="dk1"/>
              </a:solidFill>
              <a:latin typeface="Arial"/>
              <a:ea typeface="Arial"/>
              <a:cs typeface="Arial"/>
              <a:sym typeface="Arial"/>
            </a:endParaRPr>
          </a:p>
        </p:txBody>
      </p:sp>
      <p:sp>
        <p:nvSpPr>
          <p:cNvPr id="1428" name="Google Shape;1428;g3f645ac5276_0_674"/>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Baerveldt</a:t>
            </a:r>
            <a:r>
              <a:rPr lang="en-US" sz="1200">
                <a:solidFill>
                  <a:srgbClr val="A5A5A5"/>
                </a:solidFill>
                <a:latin typeface="Arial"/>
                <a:ea typeface="Arial"/>
                <a:cs typeface="Arial"/>
                <a:sym typeface="Arial"/>
              </a:rPr>
              <a:t> – in der TVT-Studie verwendet</a:t>
            </a:r>
            <a:endParaRPr>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Ahmed</a:t>
            </a:r>
            <a:endParaRPr b="1">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Molteno</a:t>
            </a:r>
            <a:endParaRPr sz="1400" b="1">
              <a:solidFill>
                <a:srgbClr val="A5A5A5"/>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429" name="Google Shape;1429;g3f645ac5276_0_674"/>
          <p:cNvSpPr txBox="1"/>
          <p:nvPr/>
        </p:nvSpPr>
        <p:spPr>
          <a:xfrm>
            <a:off x="1721126" y="3011200"/>
            <a:ext cx="5854200" cy="1534200"/>
          </a:xfrm>
          <a:prstGeom prst="rect">
            <a:avLst/>
          </a:prstGeom>
          <a:solidFill>
            <a:srgbClr val="99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bedeutet es, wenn man sagt, ein </a:t>
            </a:r>
            <a:r>
              <a:rPr lang="en-US" sz="1200" i="1">
                <a:solidFill>
                  <a:srgbClr val="0000FF"/>
                </a:solidFill>
              </a:rPr>
              <a:t>Tube</a:t>
            </a:r>
            <a:r>
              <a:rPr lang="en-US" sz="1200" i="1">
                <a:solidFill>
                  <a:srgbClr val="0000FF"/>
                </a:solidFill>
                <a:latin typeface="Arial"/>
                <a:ea typeface="Arial"/>
                <a:cs typeface="Arial"/>
                <a:sym typeface="Arial"/>
              </a:rPr>
              <a:t>-Shunt sei </a:t>
            </a:r>
            <a:r>
              <a:rPr lang="en-US" sz="1200">
                <a:solidFill>
                  <a:srgbClr val="0000FF"/>
                </a:solidFill>
                <a:latin typeface="Arial"/>
                <a:ea typeface="Arial"/>
                <a:cs typeface="Arial"/>
                <a:sym typeface="Arial"/>
              </a:rPr>
              <a:t>mit einem Ventil versehen</a:t>
            </a:r>
            <a:r>
              <a:rPr lang="en-US" sz="1200" i="1">
                <a:solidFill>
                  <a:srgbClr val="0000FF"/>
                </a:solidFill>
                <a:latin typeface="Arial"/>
                <a:ea typeface="Arial"/>
                <a:cs typeface="Arial"/>
                <a:sym typeface="Arial"/>
              </a:rPr>
              <a:t>?</a:t>
            </a:r>
            <a:endParaRPr sz="1400" i="1">
              <a:solidFill>
                <a:srgbClr val="99FF99"/>
              </a:solidFill>
              <a:latin typeface="Arial"/>
              <a:ea typeface="Arial"/>
              <a:cs typeface="Arial"/>
              <a:sym typeface="Arial"/>
            </a:endParaRPr>
          </a:p>
          <a:p>
            <a:pPr marL="0" marR="0" lvl="0" indent="0" algn="l" rtl="0">
              <a:spcBef>
                <a:spcPts val="0"/>
              </a:spcBef>
              <a:spcAft>
                <a:spcPts val="0"/>
              </a:spcAft>
              <a:buNone/>
            </a:pPr>
            <a:r>
              <a:rPr lang="en-US" sz="1200">
                <a:solidFill>
                  <a:srgbClr val="99FF99"/>
                </a:solidFill>
                <a:latin typeface="Arial"/>
                <a:ea typeface="Arial"/>
                <a:cs typeface="Arial"/>
                <a:sym typeface="Arial"/>
              </a:rPr>
              <a:t>Es bedeutet, dass das Gerät absichtlich so konstruiert ist, dass es einen gewissen Widerstand gegen die Filtration bietet (d. h. gegen den Austritt von Kammerwasser in das Gerät)</a:t>
            </a:r>
            <a:endParaRPr/>
          </a:p>
          <a:p>
            <a:pPr marL="0" marR="0" lvl="0" indent="0" algn="l" rtl="0">
              <a:spcBef>
                <a:spcPts val="0"/>
              </a:spcBef>
              <a:spcAft>
                <a:spcPts val="0"/>
              </a:spcAft>
              <a:buNone/>
            </a:pPr>
            <a:endParaRPr sz="1400">
              <a:solidFill>
                <a:srgbClr val="99FF99"/>
              </a:solidFill>
              <a:latin typeface="Arial"/>
              <a:ea typeface="Arial"/>
              <a:cs typeface="Arial"/>
              <a:sym typeface="Arial"/>
            </a:endParaRPr>
          </a:p>
          <a:p>
            <a:pPr marL="0" marR="0" lvl="0" indent="0" algn="l" rtl="0">
              <a:spcBef>
                <a:spcPts val="0"/>
              </a:spcBef>
              <a:spcAft>
                <a:spcPts val="0"/>
              </a:spcAft>
              <a:buNone/>
            </a:pPr>
            <a:r>
              <a:rPr lang="en-US" sz="1200" i="1">
                <a:solidFill>
                  <a:srgbClr val="99FF99"/>
                </a:solidFill>
                <a:latin typeface="Arial"/>
                <a:ea typeface="Arial"/>
                <a:cs typeface="Arial"/>
                <a:sym typeface="Arial"/>
              </a:rPr>
              <a:t>Bei nichtventilierten Vorrichtungen besteht ein erhöhtes Risiko für welche postoperative Komplikation?</a:t>
            </a:r>
            <a:endParaRPr/>
          </a:p>
          <a:p>
            <a:pPr marL="0" marR="0" lvl="0" indent="0" algn="l" rtl="0">
              <a:spcBef>
                <a:spcPts val="0"/>
              </a:spcBef>
              <a:spcAft>
                <a:spcPts val="0"/>
              </a:spcAft>
              <a:buNone/>
            </a:pPr>
            <a:r>
              <a:rPr lang="en-US" sz="1200">
                <a:solidFill>
                  <a:srgbClr val="99FF99"/>
                </a:solidFill>
                <a:latin typeface="Arial"/>
                <a:ea typeface="Arial"/>
                <a:cs typeface="Arial"/>
                <a:sym typeface="Arial"/>
              </a:rPr>
              <a:t>Überfiltration mit anschließender Hypotonie</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433"/>
        <p:cNvGrpSpPr/>
        <p:nvPr/>
      </p:nvGrpSpPr>
      <p:grpSpPr>
        <a:xfrm>
          <a:off x="0" y="0"/>
          <a:ext cx="0" cy="0"/>
          <a:chOff x="0" y="0"/>
          <a:chExt cx="0" cy="0"/>
        </a:xfrm>
      </p:grpSpPr>
      <p:sp>
        <p:nvSpPr>
          <p:cNvPr id="1434" name="Google Shape;1434;g3f645ac5276_0_693"/>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35" name="Google Shape;1435;g3f645ac5276_0_693"/>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36" name="Google Shape;1436;g3f645ac5276_0_693"/>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37" name="Google Shape;1437;g3f645ac5276_0_693"/>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38" name="Google Shape;1438;g3f645ac5276_0_693"/>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39" name="Google Shape;1439;g3f645ac5276_0_693"/>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40" name="Google Shape;1440;g3f645ac5276_0_693"/>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441" name="Google Shape;1441;g3f645ac5276_0_693"/>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442" name="Google Shape;1442;g3f645ac5276_0_69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107</a:t>
            </a:fld>
            <a:endParaRPr sz="1000">
              <a:solidFill>
                <a:schemeClr val="dk1"/>
              </a:solidFill>
              <a:latin typeface="Arial"/>
              <a:ea typeface="Arial"/>
              <a:cs typeface="Arial"/>
              <a:sym typeface="Arial"/>
            </a:endParaRPr>
          </a:p>
        </p:txBody>
      </p:sp>
      <p:sp>
        <p:nvSpPr>
          <p:cNvPr id="1443" name="Google Shape;1443;g3f645ac5276_0_693"/>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Baerveldt</a:t>
            </a:r>
            <a:r>
              <a:rPr lang="en-US" sz="1200">
                <a:solidFill>
                  <a:srgbClr val="A5A5A5"/>
                </a:solidFill>
                <a:latin typeface="Arial"/>
                <a:ea typeface="Arial"/>
                <a:cs typeface="Arial"/>
                <a:sym typeface="Arial"/>
              </a:rPr>
              <a:t> – in der TVT-Studie verwendet</a:t>
            </a:r>
            <a:endParaRPr>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Ahmed</a:t>
            </a:r>
            <a:endParaRPr b="1">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Molteno</a:t>
            </a:r>
            <a:endParaRPr sz="1400" b="1">
              <a:solidFill>
                <a:srgbClr val="A5A5A5"/>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444" name="Google Shape;1444;g3f645ac5276_0_693"/>
          <p:cNvSpPr txBox="1"/>
          <p:nvPr/>
        </p:nvSpPr>
        <p:spPr>
          <a:xfrm>
            <a:off x="1721126" y="3011200"/>
            <a:ext cx="5854200" cy="1534200"/>
          </a:xfrm>
          <a:prstGeom prst="rect">
            <a:avLst/>
          </a:prstGeom>
          <a:solidFill>
            <a:srgbClr val="99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bedeutet es, wenn man sagt, ein </a:t>
            </a:r>
            <a:r>
              <a:rPr lang="en-US" sz="1200" i="1">
                <a:solidFill>
                  <a:srgbClr val="0000FF"/>
                </a:solidFill>
              </a:rPr>
              <a:t>Tube</a:t>
            </a:r>
            <a:r>
              <a:rPr lang="en-US" sz="1200" i="1">
                <a:solidFill>
                  <a:srgbClr val="0000FF"/>
                </a:solidFill>
                <a:latin typeface="Arial"/>
                <a:ea typeface="Arial"/>
                <a:cs typeface="Arial"/>
                <a:sym typeface="Arial"/>
              </a:rPr>
              <a:t>-Shunt sei </a:t>
            </a:r>
            <a:r>
              <a:rPr lang="en-US" sz="1200">
                <a:solidFill>
                  <a:srgbClr val="0000FF"/>
                </a:solidFill>
                <a:latin typeface="Arial"/>
                <a:ea typeface="Arial"/>
                <a:cs typeface="Arial"/>
                <a:sym typeface="Arial"/>
              </a:rPr>
              <a:t>mit einem Ventil versehen</a:t>
            </a:r>
            <a:r>
              <a:rPr lang="en-US" sz="1200" i="1">
                <a:solidFill>
                  <a:srgbClr val="0000FF"/>
                </a:solidFill>
                <a:latin typeface="Arial"/>
                <a:ea typeface="Arial"/>
                <a:cs typeface="Arial"/>
                <a:sym typeface="Arial"/>
              </a:rPr>
              <a:t>?</a:t>
            </a:r>
            <a:endParaRPr sz="1400" i="1">
              <a:solidFill>
                <a:srgbClr val="99FF99"/>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Es bedeutet, dass das </a:t>
            </a:r>
            <a:r>
              <a:rPr lang="en-US" sz="1200">
                <a:solidFill>
                  <a:srgbClr val="0000FF"/>
                </a:solidFill>
              </a:rPr>
              <a:t>Implantat</a:t>
            </a:r>
            <a:r>
              <a:rPr lang="en-US" sz="1200">
                <a:solidFill>
                  <a:srgbClr val="0000FF"/>
                </a:solidFill>
                <a:latin typeface="Arial"/>
                <a:ea typeface="Arial"/>
                <a:cs typeface="Arial"/>
                <a:sym typeface="Arial"/>
              </a:rPr>
              <a:t> absichtlich so konstruiert ist, dass es einen gewissen Widerstand gegen die Filtration (d.h. gegen den Austritt von Kammerwasser in das </a:t>
            </a:r>
            <a:r>
              <a:rPr lang="en-US" sz="1200">
                <a:solidFill>
                  <a:srgbClr val="0000FF"/>
                </a:solidFill>
              </a:rPr>
              <a:t>Implantat</a:t>
            </a:r>
            <a:r>
              <a:rPr lang="en-US" sz="1200">
                <a:solidFill>
                  <a:srgbClr val="0000FF"/>
                </a:solidFill>
                <a:latin typeface="Arial"/>
                <a:ea typeface="Arial"/>
                <a:cs typeface="Arial"/>
                <a:sym typeface="Arial"/>
              </a:rPr>
              <a:t>) bietet.</a:t>
            </a:r>
            <a:endParaRPr>
              <a:solidFill>
                <a:srgbClr val="0000FF"/>
              </a:solidFill>
            </a:endParaRPr>
          </a:p>
          <a:p>
            <a:pPr marL="0" marR="0" lvl="0" indent="0" algn="l" rtl="0">
              <a:spcBef>
                <a:spcPts val="0"/>
              </a:spcBef>
              <a:spcAft>
                <a:spcPts val="0"/>
              </a:spcAft>
              <a:buNone/>
            </a:pPr>
            <a:endParaRPr sz="1400">
              <a:solidFill>
                <a:srgbClr val="99FF99"/>
              </a:solidFill>
              <a:latin typeface="Arial"/>
              <a:ea typeface="Arial"/>
              <a:cs typeface="Arial"/>
              <a:sym typeface="Arial"/>
            </a:endParaRPr>
          </a:p>
          <a:p>
            <a:pPr marL="0" marR="0" lvl="0" indent="0" algn="l" rtl="0">
              <a:spcBef>
                <a:spcPts val="0"/>
              </a:spcBef>
              <a:spcAft>
                <a:spcPts val="0"/>
              </a:spcAft>
              <a:buNone/>
            </a:pPr>
            <a:r>
              <a:rPr lang="en-US" sz="1200" i="1">
                <a:solidFill>
                  <a:srgbClr val="99FF99"/>
                </a:solidFill>
                <a:latin typeface="Arial"/>
                <a:ea typeface="Arial"/>
                <a:cs typeface="Arial"/>
                <a:sym typeface="Arial"/>
              </a:rPr>
              <a:t>Bei nichtventilierten Vorrichtungen besteht ein erhöhtes Risiko für welche postoperative Komplikation?</a:t>
            </a:r>
            <a:endParaRPr/>
          </a:p>
          <a:p>
            <a:pPr marL="0" marR="0" lvl="0" indent="0" algn="l" rtl="0">
              <a:spcBef>
                <a:spcPts val="0"/>
              </a:spcBef>
              <a:spcAft>
                <a:spcPts val="0"/>
              </a:spcAft>
              <a:buNone/>
            </a:pPr>
            <a:r>
              <a:rPr lang="en-US" sz="1200">
                <a:solidFill>
                  <a:srgbClr val="99FF99"/>
                </a:solidFill>
                <a:latin typeface="Arial"/>
                <a:ea typeface="Arial"/>
                <a:cs typeface="Arial"/>
                <a:sym typeface="Arial"/>
              </a:rPr>
              <a:t>Überfiltration mit anschließender Hypotonie</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448"/>
        <p:cNvGrpSpPr/>
        <p:nvPr/>
      </p:nvGrpSpPr>
      <p:grpSpPr>
        <a:xfrm>
          <a:off x="0" y="0"/>
          <a:ext cx="0" cy="0"/>
          <a:chOff x="0" y="0"/>
          <a:chExt cx="0" cy="0"/>
        </a:xfrm>
      </p:grpSpPr>
      <p:sp>
        <p:nvSpPr>
          <p:cNvPr id="1449" name="Google Shape;1449;g3f645ac5276_0_707"/>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50" name="Google Shape;1450;g3f645ac5276_0_707"/>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51" name="Google Shape;1451;g3f645ac5276_0_707"/>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52" name="Google Shape;1452;g3f645ac5276_0_707"/>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53" name="Google Shape;1453;g3f645ac5276_0_707"/>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54" name="Google Shape;1454;g3f645ac5276_0_707"/>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55" name="Google Shape;1455;g3f645ac5276_0_707"/>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456" name="Google Shape;1456;g3f645ac5276_0_707"/>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457" name="Google Shape;1457;g3f645ac5276_0_70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108</a:t>
            </a:fld>
            <a:endParaRPr sz="1000">
              <a:solidFill>
                <a:schemeClr val="dk1"/>
              </a:solidFill>
              <a:latin typeface="Arial"/>
              <a:ea typeface="Arial"/>
              <a:cs typeface="Arial"/>
              <a:sym typeface="Arial"/>
            </a:endParaRPr>
          </a:p>
        </p:txBody>
      </p:sp>
      <p:sp>
        <p:nvSpPr>
          <p:cNvPr id="1458" name="Google Shape;1458;g3f645ac5276_0_707"/>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Baerveldt</a:t>
            </a:r>
            <a:r>
              <a:rPr lang="en-US" sz="1200">
                <a:solidFill>
                  <a:srgbClr val="A5A5A5"/>
                </a:solidFill>
                <a:latin typeface="Arial"/>
                <a:ea typeface="Arial"/>
                <a:cs typeface="Arial"/>
                <a:sym typeface="Arial"/>
              </a:rPr>
              <a:t> – in der TVT-Studie verwendet</a:t>
            </a:r>
            <a:endParaRPr>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Ahmed</a:t>
            </a:r>
            <a:endParaRPr b="1">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Molteno</a:t>
            </a:r>
            <a:endParaRPr sz="1400" b="1">
              <a:solidFill>
                <a:srgbClr val="A5A5A5"/>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459" name="Google Shape;1459;g3f645ac5276_0_707"/>
          <p:cNvSpPr txBox="1"/>
          <p:nvPr/>
        </p:nvSpPr>
        <p:spPr>
          <a:xfrm>
            <a:off x="1721126" y="3011200"/>
            <a:ext cx="5854200" cy="1534200"/>
          </a:xfrm>
          <a:prstGeom prst="rect">
            <a:avLst/>
          </a:prstGeom>
          <a:solidFill>
            <a:srgbClr val="99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bedeutet es, wenn man sagt, ein </a:t>
            </a:r>
            <a:r>
              <a:rPr lang="en-US" sz="1200" i="1">
                <a:solidFill>
                  <a:srgbClr val="0000FF"/>
                </a:solidFill>
              </a:rPr>
              <a:t>Tube</a:t>
            </a:r>
            <a:r>
              <a:rPr lang="en-US" sz="1200" i="1">
                <a:solidFill>
                  <a:srgbClr val="0000FF"/>
                </a:solidFill>
                <a:latin typeface="Arial"/>
                <a:ea typeface="Arial"/>
                <a:cs typeface="Arial"/>
                <a:sym typeface="Arial"/>
              </a:rPr>
              <a:t>-Shunt sei </a:t>
            </a:r>
            <a:r>
              <a:rPr lang="en-US" sz="1200">
                <a:solidFill>
                  <a:srgbClr val="0000FF"/>
                </a:solidFill>
                <a:latin typeface="Arial"/>
                <a:ea typeface="Arial"/>
                <a:cs typeface="Arial"/>
                <a:sym typeface="Arial"/>
              </a:rPr>
              <a:t>mit einem Ventil versehen</a:t>
            </a:r>
            <a:r>
              <a:rPr lang="en-US" sz="1200" i="1">
                <a:solidFill>
                  <a:srgbClr val="0000FF"/>
                </a:solidFill>
                <a:latin typeface="Arial"/>
                <a:ea typeface="Arial"/>
                <a:cs typeface="Arial"/>
                <a:sym typeface="Arial"/>
              </a:rPr>
              <a:t>?</a:t>
            </a:r>
            <a:endParaRPr sz="1400" i="1">
              <a:solidFill>
                <a:srgbClr val="99FF99"/>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Es bedeutet, dass das </a:t>
            </a:r>
            <a:r>
              <a:rPr lang="en-US" sz="1200">
                <a:solidFill>
                  <a:srgbClr val="0000FF"/>
                </a:solidFill>
              </a:rPr>
              <a:t>Implantat</a:t>
            </a:r>
            <a:r>
              <a:rPr lang="en-US" sz="1200">
                <a:solidFill>
                  <a:srgbClr val="0000FF"/>
                </a:solidFill>
                <a:latin typeface="Arial"/>
                <a:ea typeface="Arial"/>
                <a:cs typeface="Arial"/>
                <a:sym typeface="Arial"/>
              </a:rPr>
              <a:t> absichtlich so konstruiert ist, dass es einen gewissen Widerstand gegen die Filtration (d.h. gegen den Austritt von Kammerwasser in das </a:t>
            </a:r>
            <a:r>
              <a:rPr lang="en-US" sz="1200">
                <a:solidFill>
                  <a:srgbClr val="0000FF"/>
                </a:solidFill>
              </a:rPr>
              <a:t>Implantat</a:t>
            </a:r>
            <a:r>
              <a:rPr lang="en-US" sz="1200">
                <a:solidFill>
                  <a:srgbClr val="0000FF"/>
                </a:solidFill>
                <a:latin typeface="Arial"/>
                <a:ea typeface="Arial"/>
                <a:cs typeface="Arial"/>
                <a:sym typeface="Arial"/>
              </a:rPr>
              <a:t>) bietet.</a:t>
            </a:r>
            <a:endParaRPr>
              <a:solidFill>
                <a:srgbClr val="0000FF"/>
              </a:solidFill>
            </a:endParaRPr>
          </a:p>
          <a:p>
            <a:pPr marL="0" marR="0" lvl="0" indent="0" algn="l" rtl="0">
              <a:spcBef>
                <a:spcPts val="0"/>
              </a:spcBef>
              <a:spcAft>
                <a:spcPts val="0"/>
              </a:spcAft>
              <a:buNone/>
            </a:pPr>
            <a:endParaRPr sz="14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Welche postoperative Komplikation tritt bei nicht-Ventil-Glaukomdrainageimplantaten häufiger auf?</a:t>
            </a:r>
            <a:endParaRPr>
              <a:solidFill>
                <a:srgbClr val="0000FF"/>
              </a:solidFill>
            </a:endParaRPr>
          </a:p>
          <a:p>
            <a:pPr marL="0" marR="0" lvl="0" indent="0" algn="l" rtl="0">
              <a:spcBef>
                <a:spcPts val="0"/>
              </a:spcBef>
              <a:spcAft>
                <a:spcPts val="0"/>
              </a:spcAft>
              <a:buNone/>
            </a:pPr>
            <a:r>
              <a:rPr lang="en-US" sz="1200">
                <a:solidFill>
                  <a:srgbClr val="99FF99"/>
                </a:solidFill>
                <a:latin typeface="Arial"/>
                <a:ea typeface="Arial"/>
                <a:cs typeface="Arial"/>
                <a:sym typeface="Arial"/>
              </a:rPr>
              <a:t>Überfiltration mit anschließender Hypotonie</a:t>
            </a:r>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463"/>
        <p:cNvGrpSpPr/>
        <p:nvPr/>
      </p:nvGrpSpPr>
      <p:grpSpPr>
        <a:xfrm>
          <a:off x="0" y="0"/>
          <a:ext cx="0" cy="0"/>
          <a:chOff x="0" y="0"/>
          <a:chExt cx="0" cy="0"/>
        </a:xfrm>
      </p:grpSpPr>
      <p:sp>
        <p:nvSpPr>
          <p:cNvPr id="1464" name="Google Shape;1464;g3f645ac5276_0_722"/>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65" name="Google Shape;1465;g3f645ac5276_0_722"/>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66" name="Google Shape;1466;g3f645ac5276_0_722"/>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67" name="Google Shape;1467;g3f645ac5276_0_722"/>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68" name="Google Shape;1468;g3f645ac5276_0_722"/>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69" name="Google Shape;1469;g3f645ac5276_0_722"/>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70" name="Google Shape;1470;g3f645ac5276_0_722"/>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dirty="0">
                <a:solidFill>
                  <a:srgbClr val="0000FF"/>
                </a:solidFill>
              </a:rPr>
              <a:t>Tube</a:t>
            </a:r>
            <a:r>
              <a:rPr lang="en-US" sz="1200" b="1" dirty="0">
                <a:solidFill>
                  <a:srgbClr val="B2B2B2"/>
                </a:solidFill>
              </a:rPr>
              <a:t>-versus-</a:t>
            </a:r>
            <a:r>
              <a:rPr lang="en-US" sz="1200" b="1" dirty="0" err="1">
                <a:solidFill>
                  <a:srgbClr val="B2B2B2"/>
                </a:solidFill>
              </a:rPr>
              <a:t>Trabekulektomie</a:t>
            </a:r>
            <a:r>
              <a:rPr lang="en-US" sz="1200" b="1" dirty="0">
                <a:solidFill>
                  <a:srgbClr val="B2B2B2"/>
                </a:solidFill>
              </a:rPr>
              <a:t>-(TVT)-Studie</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a:solidFill>
                  <a:srgbClr val="B2B2B2"/>
                </a:solidFill>
              </a:rPr>
              <a:t>Ziel: </a:t>
            </a:r>
            <a:r>
              <a:rPr lang="en-US" sz="1200" dirty="0" err="1">
                <a:solidFill>
                  <a:srgbClr val="B2B2B2"/>
                </a:solidFill>
              </a:rPr>
              <a:t>Vergleich</a:t>
            </a:r>
            <a:r>
              <a:rPr lang="en-US" sz="1200" dirty="0">
                <a:solidFill>
                  <a:srgbClr val="B2B2B2"/>
                </a:solidFill>
              </a:rPr>
              <a:t> der Sicherheit und </a:t>
            </a:r>
            <a:r>
              <a:rPr lang="en-US" sz="1200" dirty="0" err="1">
                <a:solidFill>
                  <a:srgbClr val="B2B2B2"/>
                </a:solidFill>
              </a:rPr>
              <a:t>Wirksamkeit</a:t>
            </a:r>
            <a:r>
              <a:rPr lang="en-US" sz="1200" dirty="0">
                <a:solidFill>
                  <a:srgbClr val="B2B2B2"/>
                </a:solidFill>
              </a:rPr>
              <a:t> von </a:t>
            </a:r>
            <a:r>
              <a:rPr lang="en-US" sz="1200" dirty="0" err="1">
                <a:solidFill>
                  <a:srgbClr val="B2B2B2"/>
                </a:solidFill>
              </a:rPr>
              <a:t>Glaukomdrainage-Implantaten</a:t>
            </a:r>
            <a:r>
              <a:rPr lang="en-US" sz="1200" dirty="0">
                <a:solidFill>
                  <a:srgbClr val="B2B2B2"/>
                </a:solidFill>
              </a:rPr>
              <a:t> (Tube-Shunts) und der </a:t>
            </a:r>
            <a:r>
              <a:rPr lang="en-US" sz="1200" dirty="0" err="1">
                <a:solidFill>
                  <a:srgbClr val="B2B2B2"/>
                </a:solidFill>
              </a:rPr>
              <a:t>Trabekulektomie</a:t>
            </a:r>
            <a:r>
              <a:rPr lang="en-US" sz="1200" dirty="0">
                <a:solidFill>
                  <a:srgbClr val="B2B2B2"/>
                </a:solidFill>
              </a:rPr>
              <a:t> </a:t>
            </a:r>
            <a:r>
              <a:rPr lang="en-US" sz="1200" dirty="0" err="1">
                <a:solidFill>
                  <a:srgbClr val="B2B2B2"/>
                </a:solidFill>
              </a:rPr>
              <a:t>bei</a:t>
            </a:r>
            <a:r>
              <a:rPr lang="en-US" sz="1200" dirty="0">
                <a:solidFill>
                  <a:srgbClr val="B2B2B2"/>
                </a:solidFill>
              </a:rPr>
              <a:t> Augen </a:t>
            </a:r>
            <a:r>
              <a:rPr lang="en-US" sz="1200" dirty="0" err="1">
                <a:solidFill>
                  <a:srgbClr val="B2B2B2"/>
                </a:solidFill>
              </a:rPr>
              <a:t>mit</a:t>
            </a:r>
            <a:r>
              <a:rPr lang="en-US" sz="1200" dirty="0">
                <a:solidFill>
                  <a:srgbClr val="B2B2B2"/>
                </a:solidFill>
              </a:rPr>
              <a:t> </a:t>
            </a:r>
            <a:r>
              <a:rPr lang="en-US" sz="1200" dirty="0" err="1">
                <a:solidFill>
                  <a:srgbClr val="B2B2B2"/>
                </a:solidFill>
              </a:rPr>
              <a:t>vorangegangenen</a:t>
            </a:r>
            <a:r>
              <a:rPr lang="en-US" sz="1200" dirty="0">
                <a:solidFill>
                  <a:srgbClr val="B2B2B2"/>
                </a:solidFill>
              </a:rPr>
              <a:t> </a:t>
            </a:r>
            <a:r>
              <a:rPr lang="en-US" sz="1200" dirty="0" err="1">
                <a:solidFill>
                  <a:srgbClr val="B2B2B2"/>
                </a:solidFill>
              </a:rPr>
              <a:t>okulären</a:t>
            </a:r>
            <a:r>
              <a:rPr lang="en-US" sz="1200" dirty="0">
                <a:solidFill>
                  <a:srgbClr val="B2B2B2"/>
                </a:solidFill>
              </a:rPr>
              <a:t> </a:t>
            </a:r>
            <a:r>
              <a:rPr lang="en-US" sz="1200" dirty="0" err="1">
                <a:solidFill>
                  <a:srgbClr val="B2B2B2"/>
                </a:solidFill>
              </a:rPr>
              <a:t>Eingriffen</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Studienpopulation</a:t>
            </a:r>
            <a:r>
              <a:rPr lang="en-US" sz="1200" dirty="0">
                <a:solidFill>
                  <a:srgbClr val="B2B2B2"/>
                </a:solidFill>
              </a:rPr>
              <a:t>: 212 Augen </a:t>
            </a:r>
            <a:r>
              <a:rPr lang="en-US" sz="1200" dirty="0" err="1">
                <a:solidFill>
                  <a:srgbClr val="B2B2B2"/>
                </a:solidFill>
              </a:rPr>
              <a:t>mit</a:t>
            </a:r>
            <a:r>
              <a:rPr lang="en-US" sz="1200" dirty="0">
                <a:solidFill>
                  <a:srgbClr val="B2B2B2"/>
                </a:solidFill>
              </a:rPr>
              <a:t> </a:t>
            </a:r>
            <a:r>
              <a:rPr lang="en-US" sz="1200" dirty="0" err="1">
                <a:solidFill>
                  <a:srgbClr val="B2B2B2"/>
                </a:solidFill>
              </a:rPr>
              <a:t>vorangegangener</a:t>
            </a:r>
            <a:r>
              <a:rPr lang="en-US" sz="1200" dirty="0">
                <a:solidFill>
                  <a:srgbClr val="B2B2B2"/>
                </a:solidFill>
              </a:rPr>
              <a:t> </a:t>
            </a:r>
            <a:r>
              <a:rPr lang="en-US" sz="1200" dirty="0" err="1">
                <a:solidFill>
                  <a:srgbClr val="B2B2B2"/>
                </a:solidFill>
              </a:rPr>
              <a:t>Trabekulektomie</a:t>
            </a:r>
            <a:r>
              <a:rPr lang="en-US" sz="1200" dirty="0">
                <a:solidFill>
                  <a:srgbClr val="B2B2B2"/>
                </a:solidFill>
              </a:rPr>
              <a:t> und/</a:t>
            </a:r>
            <a:r>
              <a:rPr lang="en-US" sz="1200" dirty="0" err="1">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oder</a:t>
            </a:r>
            <a:r>
              <a:rPr lang="en-US" sz="1200" dirty="0">
                <a:solidFill>
                  <a:srgbClr val="B2B2B2"/>
                </a:solidFill>
              </a:rPr>
              <a:t> </a:t>
            </a:r>
            <a:r>
              <a:rPr lang="en-US" sz="1200" dirty="0" err="1">
                <a:solidFill>
                  <a:srgbClr val="B2B2B2"/>
                </a:solidFill>
              </a:rPr>
              <a:t>Kataraktoperation</a:t>
            </a:r>
            <a:r>
              <a:rPr lang="en-US" sz="1200" dirty="0">
                <a:solidFill>
                  <a:srgbClr val="B2B2B2"/>
                </a:solidFill>
              </a:rPr>
              <a:t> </a:t>
            </a:r>
            <a:r>
              <a:rPr lang="en-US" sz="1200" dirty="0" err="1">
                <a:solidFill>
                  <a:srgbClr val="B2B2B2"/>
                </a:solidFill>
              </a:rPr>
              <a:t>sowie</a:t>
            </a:r>
            <a:r>
              <a:rPr lang="en-US" sz="1200" dirty="0">
                <a:solidFill>
                  <a:srgbClr val="B2B2B2"/>
                </a:solidFill>
              </a:rPr>
              <a:t> </a:t>
            </a:r>
            <a:r>
              <a:rPr lang="en-US" sz="1200" dirty="0" err="1">
                <a:solidFill>
                  <a:srgbClr val="B2B2B2"/>
                </a:solidFill>
              </a:rPr>
              <a:t>unzureichend</a:t>
            </a:r>
            <a:r>
              <a:rPr lang="en-US" sz="1200" dirty="0">
                <a:solidFill>
                  <a:srgbClr val="B2B2B2"/>
                </a:solidFill>
              </a:rPr>
              <a:t> </a:t>
            </a:r>
            <a:r>
              <a:rPr lang="en-US" sz="1200" dirty="0" err="1">
                <a:solidFill>
                  <a:srgbClr val="B2B2B2"/>
                </a:solidFill>
              </a:rPr>
              <a:t>reguliertem</a:t>
            </a:r>
            <a:r>
              <a:rPr lang="en-US" sz="1200" dirty="0">
                <a:solidFill>
                  <a:srgbClr val="B2B2B2"/>
                </a:solidFill>
              </a:rPr>
              <a:t> IOD (18 - 40mmHg) </a:t>
            </a:r>
            <a:r>
              <a:rPr lang="en-US" sz="1200" dirty="0" err="1">
                <a:solidFill>
                  <a:srgbClr val="B2B2B2"/>
                </a:solidFill>
              </a:rPr>
              <a:t>trotz</a:t>
            </a:r>
            <a:r>
              <a:rPr lang="en-US" sz="1200" dirty="0">
                <a:solidFill>
                  <a:srgbClr val="B2B2B2"/>
                </a:solidFill>
              </a:rPr>
              <a:t> MTMT</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Protokoll</a:t>
            </a:r>
            <a:r>
              <a:rPr lang="en-US" sz="1200" dirty="0">
                <a:solidFill>
                  <a:srgbClr val="B2B2B2"/>
                </a:solidFill>
              </a:rPr>
              <a:t>: Die Augen </a:t>
            </a:r>
            <a:r>
              <a:rPr lang="en-US" sz="1200" dirty="0" err="1">
                <a:solidFill>
                  <a:srgbClr val="B2B2B2"/>
                </a:solidFill>
              </a:rPr>
              <a:t>wurden</a:t>
            </a:r>
            <a:r>
              <a:rPr lang="en-US" sz="1200" dirty="0">
                <a:solidFill>
                  <a:srgbClr val="B2B2B2"/>
                </a:solidFill>
              </a:rPr>
              <a:t> </a:t>
            </a:r>
            <a:r>
              <a:rPr lang="en-US" sz="1200" dirty="0" err="1">
                <a:solidFill>
                  <a:srgbClr val="B2B2B2"/>
                </a:solidFill>
              </a:rPr>
              <a:t>randomisiert</a:t>
            </a:r>
            <a:r>
              <a:rPr lang="en-US" sz="1200" dirty="0">
                <a:solidFill>
                  <a:srgbClr val="B2B2B2"/>
                </a:solidFill>
              </a:rPr>
              <a:t> der Tube- </a:t>
            </a:r>
            <a:r>
              <a:rPr lang="en-US" sz="1200" dirty="0" err="1">
                <a:solidFill>
                  <a:srgbClr val="B2B2B2"/>
                </a:solidFill>
              </a:rPr>
              <a:t>oder</a:t>
            </a:r>
            <a:r>
              <a:rPr lang="en-US" sz="1200" dirty="0">
                <a:solidFill>
                  <a:srgbClr val="B2B2B2"/>
                </a:solidFill>
              </a:rPr>
              <a:t> </a:t>
            </a:r>
            <a:r>
              <a:rPr lang="en-US" sz="1200" dirty="0" err="1">
                <a:solidFill>
                  <a:srgbClr val="B2B2B2"/>
                </a:solidFill>
              </a:rPr>
              <a:t>Trabekulektomie</a:t>
            </a:r>
            <a:r>
              <a:rPr lang="en-US" sz="1200" dirty="0">
                <a:solidFill>
                  <a:srgbClr val="B2B2B2"/>
                </a:solidFill>
              </a:rPr>
              <a:t>-Gruppe </a:t>
            </a:r>
            <a:r>
              <a:rPr lang="en-US" sz="1200" dirty="0" err="1">
                <a:solidFill>
                  <a:srgbClr val="B2B2B2"/>
                </a:solidFill>
              </a:rPr>
              <a:t>zugewiesen</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wurden</a:t>
            </a:r>
            <a:r>
              <a:rPr lang="en-US" sz="1200" dirty="0">
                <a:solidFill>
                  <a:srgbClr val="B2B2B2"/>
                </a:solidFill>
              </a:rPr>
              <a:t> </a:t>
            </a:r>
            <a:r>
              <a:rPr lang="en-US" sz="1200" dirty="0" err="1">
                <a:solidFill>
                  <a:srgbClr val="B2B2B2"/>
                </a:solidFill>
              </a:rPr>
              <a:t>nach</a:t>
            </a:r>
            <a:r>
              <a:rPr lang="en-US" sz="1200" dirty="0">
                <a:solidFill>
                  <a:srgbClr val="B2B2B2"/>
                </a:solidFill>
              </a:rPr>
              <a:t> </a:t>
            </a:r>
            <a:r>
              <a:rPr lang="en-US" sz="1200" dirty="0" err="1">
                <a:solidFill>
                  <a:srgbClr val="B2B2B2"/>
                </a:solidFill>
              </a:rPr>
              <a:t>Bedarf</a:t>
            </a:r>
            <a:r>
              <a:rPr lang="en-US" sz="1200" dirty="0">
                <a:solidFill>
                  <a:srgbClr val="B2B2B2"/>
                </a:solidFill>
              </a:rPr>
              <a:t> </a:t>
            </a:r>
            <a:r>
              <a:rPr lang="en-US" sz="1200" dirty="0" err="1">
                <a:solidFill>
                  <a:srgbClr val="B2B2B2"/>
                </a:solidFill>
              </a:rPr>
              <a:t>zur</a:t>
            </a:r>
            <a:r>
              <a:rPr lang="en-US" sz="1200" dirty="0">
                <a:solidFill>
                  <a:srgbClr val="B2B2B2"/>
                </a:solidFill>
              </a:rPr>
              <a:t> IOD-</a:t>
            </a:r>
            <a:r>
              <a:rPr lang="en-US" sz="1200" dirty="0" err="1">
                <a:solidFill>
                  <a:srgbClr val="B2B2B2"/>
                </a:solidFill>
              </a:rPr>
              <a:t>Kontrolle</a:t>
            </a:r>
            <a:r>
              <a:rPr lang="en-US" sz="1200" dirty="0">
                <a:solidFill>
                  <a:srgbClr val="B2B2B2"/>
                </a:solidFill>
              </a:rPr>
              <a:t> </a:t>
            </a:r>
            <a:r>
              <a:rPr lang="en-US" sz="1200" dirty="0" err="1">
                <a:solidFill>
                  <a:srgbClr val="B2B2B2"/>
                </a:solidFill>
              </a:rPr>
              <a:t>angewendet</a:t>
            </a:r>
            <a:r>
              <a:rPr lang="en-US" sz="1200" dirty="0">
                <a:solidFill>
                  <a:srgbClr val="B2B2B2"/>
                </a:solidFill>
              </a:rPr>
              <a:t>.</a:t>
            </a:r>
            <a:endParaRPr dirty="0">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dirty="0" err="1">
                <a:solidFill>
                  <a:srgbClr val="B2B2B2"/>
                </a:solidFill>
              </a:rPr>
              <a:t>Ergebnisse</a:t>
            </a:r>
            <a:r>
              <a:rPr lang="en-US" sz="1200" dirty="0">
                <a:solidFill>
                  <a:srgbClr val="B2B2B2"/>
                </a:solidFill>
              </a:rPr>
              <a:t>: </a:t>
            </a:r>
            <a:endParaRPr dirty="0">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dirty="0">
                <a:solidFill>
                  <a:srgbClr val="B2B2B2"/>
                </a:solidFill>
              </a:rPr>
              <a:t>Gute IOD-</a:t>
            </a:r>
            <a:r>
              <a:rPr lang="en-US" sz="1200" dirty="0" err="1">
                <a:solidFill>
                  <a:srgbClr val="B2B2B2"/>
                </a:solidFill>
              </a:rPr>
              <a:t>Kontrolle</a:t>
            </a:r>
            <a:r>
              <a:rPr lang="en-US" sz="1200" dirty="0">
                <a:solidFill>
                  <a:srgbClr val="B2B2B2"/>
                </a:solidFill>
              </a:rPr>
              <a:t> in </a:t>
            </a:r>
            <a:r>
              <a:rPr lang="en-US" sz="1200" dirty="0" err="1">
                <a:solidFill>
                  <a:srgbClr val="B2B2B2"/>
                </a:solidFill>
              </a:rPr>
              <a:t>beiden</a:t>
            </a:r>
            <a:r>
              <a:rPr lang="en-US" sz="1200" dirty="0">
                <a:solidFill>
                  <a:srgbClr val="B2B2B2"/>
                </a:solidFill>
              </a:rPr>
              <a:t> Gruppen (</a:t>
            </a:r>
            <a:r>
              <a:rPr lang="en-US" sz="1200" dirty="0" err="1">
                <a:solidFill>
                  <a:srgbClr val="B2B2B2"/>
                </a:solidFill>
              </a:rPr>
              <a:t>kein</a:t>
            </a:r>
            <a:r>
              <a:rPr lang="en-US" sz="1200" dirty="0">
                <a:solidFill>
                  <a:srgbClr val="B2B2B2"/>
                </a:solidFill>
              </a:rPr>
              <a:t> </a:t>
            </a:r>
            <a:r>
              <a:rPr lang="en-US" sz="1200" dirty="0" err="1">
                <a:solidFill>
                  <a:srgbClr val="B2B2B2"/>
                </a:solidFill>
              </a:rPr>
              <a:t>statistischer</a:t>
            </a:r>
            <a:r>
              <a:rPr lang="en-US" sz="1200" dirty="0">
                <a:solidFill>
                  <a:srgbClr val="B2B2B2"/>
                </a:solidFill>
              </a:rPr>
              <a:t> </a:t>
            </a:r>
            <a:r>
              <a:rPr lang="en-US" sz="1200" dirty="0" err="1">
                <a:solidFill>
                  <a:srgbClr val="B2B2B2"/>
                </a:solidFill>
              </a:rPr>
              <a:t>Unterschied</a:t>
            </a:r>
            <a:r>
              <a:rPr lang="en-US" sz="1200" dirty="0">
                <a:solidFill>
                  <a:srgbClr val="B2B2B2"/>
                </a:solidFill>
              </a:rPr>
              <a:t>)</a:t>
            </a:r>
            <a:endParaRPr dirty="0">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dirty="0">
                <a:solidFill>
                  <a:srgbClr val="B2B2B2"/>
                </a:solidFill>
              </a:rPr>
              <a:t>Die Tube-Gruppe </a:t>
            </a:r>
            <a:r>
              <a:rPr lang="en-US" sz="1200" dirty="0" err="1">
                <a:solidFill>
                  <a:srgbClr val="B2B2B2"/>
                </a:solidFill>
              </a:rPr>
              <a:t>benötigte</a:t>
            </a:r>
            <a:r>
              <a:rPr lang="en-US" sz="1200" dirty="0">
                <a:solidFill>
                  <a:srgbClr val="B2B2B2"/>
                </a:solidFill>
              </a:rPr>
              <a:t> </a:t>
            </a:r>
            <a:r>
              <a:rPr lang="en-US" sz="1200" dirty="0" err="1">
                <a:solidFill>
                  <a:srgbClr val="B2B2B2"/>
                </a:solidFill>
              </a:rPr>
              <a:t>mehr</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als</a:t>
            </a:r>
            <a:r>
              <a:rPr lang="en-US" sz="1200" dirty="0">
                <a:solidFill>
                  <a:srgbClr val="B2B2B2"/>
                </a:solidFill>
              </a:rPr>
              <a:t> die </a:t>
            </a:r>
            <a:r>
              <a:rPr lang="en-US" sz="1200" dirty="0" err="1">
                <a:solidFill>
                  <a:srgbClr val="B2B2B2"/>
                </a:solidFill>
              </a:rPr>
              <a:t>Trabekulektomie</a:t>
            </a:r>
            <a:r>
              <a:rPr lang="en-US" sz="1200" dirty="0">
                <a:solidFill>
                  <a:srgbClr val="B2B2B2"/>
                </a:solidFill>
              </a:rPr>
              <a:t>-Gruppe</a:t>
            </a:r>
            <a:endParaRPr dirty="0">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dirty="0" err="1">
                <a:solidFill>
                  <a:srgbClr val="B2B2B2"/>
                </a:solidFill>
              </a:rPr>
              <a:t>Höhere</a:t>
            </a:r>
            <a:r>
              <a:rPr lang="en-US" sz="1200" dirty="0">
                <a:solidFill>
                  <a:srgbClr val="B2B2B2"/>
                </a:solidFill>
              </a:rPr>
              <a:t> Versagens- und postoperative </a:t>
            </a:r>
            <a:r>
              <a:rPr lang="en-US" sz="1200" dirty="0" err="1">
                <a:solidFill>
                  <a:srgbClr val="B2B2B2"/>
                </a:solidFill>
              </a:rPr>
              <a:t>Komplikationsrate</a:t>
            </a:r>
            <a:r>
              <a:rPr lang="en-US" sz="1200" dirty="0">
                <a:solidFill>
                  <a:srgbClr val="B2B2B2"/>
                </a:solidFill>
              </a:rPr>
              <a:t> in der </a:t>
            </a:r>
            <a:r>
              <a:rPr lang="en-US" sz="1200" dirty="0" err="1">
                <a:solidFill>
                  <a:srgbClr val="B2B2B2"/>
                </a:solidFill>
              </a:rPr>
              <a:t>Trabekulektomie</a:t>
            </a:r>
            <a:r>
              <a:rPr lang="en-US" sz="1200" dirty="0">
                <a:solidFill>
                  <a:srgbClr val="B2B2B2"/>
                </a:solidFill>
              </a:rPr>
              <a:t>-Gruppe.</a:t>
            </a:r>
            <a:endParaRPr dirty="0">
              <a:solidFill>
                <a:srgbClr val="B2B2B2"/>
              </a:solidFill>
            </a:endParaRPr>
          </a:p>
        </p:txBody>
      </p:sp>
      <p:sp>
        <p:nvSpPr>
          <p:cNvPr id="1471" name="Google Shape;1471;g3f645ac5276_0_722"/>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472" name="Google Shape;1472;g3f645ac5276_0_72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109</a:t>
            </a:fld>
            <a:endParaRPr sz="1000">
              <a:solidFill>
                <a:schemeClr val="dk1"/>
              </a:solidFill>
              <a:latin typeface="Arial"/>
              <a:ea typeface="Arial"/>
              <a:cs typeface="Arial"/>
              <a:sym typeface="Arial"/>
            </a:endParaRPr>
          </a:p>
        </p:txBody>
      </p:sp>
      <p:sp>
        <p:nvSpPr>
          <p:cNvPr id="1473" name="Google Shape;1473;g3f645ac5276_0_722"/>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Baerveldt</a:t>
            </a:r>
            <a:r>
              <a:rPr lang="en-US" sz="1200">
                <a:solidFill>
                  <a:srgbClr val="A5A5A5"/>
                </a:solidFill>
                <a:latin typeface="Arial"/>
                <a:ea typeface="Arial"/>
                <a:cs typeface="Arial"/>
                <a:sym typeface="Arial"/>
              </a:rPr>
              <a:t> – in der TVT-Studie verwendet</a:t>
            </a:r>
            <a:endParaRPr>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Ahmed</a:t>
            </a:r>
            <a:endParaRPr b="1">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Molteno</a:t>
            </a:r>
            <a:endParaRPr sz="1400" b="1">
              <a:solidFill>
                <a:srgbClr val="A5A5A5"/>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474" name="Google Shape;1474;g3f645ac5276_0_722"/>
          <p:cNvSpPr txBox="1"/>
          <p:nvPr/>
        </p:nvSpPr>
        <p:spPr>
          <a:xfrm>
            <a:off x="1721126" y="3011200"/>
            <a:ext cx="5854200" cy="1534200"/>
          </a:xfrm>
          <a:prstGeom prst="rect">
            <a:avLst/>
          </a:prstGeom>
          <a:solidFill>
            <a:srgbClr val="99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bedeutet es, wenn man sagt, ein </a:t>
            </a:r>
            <a:r>
              <a:rPr lang="en-US" sz="1200" i="1">
                <a:solidFill>
                  <a:srgbClr val="0000FF"/>
                </a:solidFill>
              </a:rPr>
              <a:t>Tube</a:t>
            </a:r>
            <a:r>
              <a:rPr lang="en-US" sz="1200" i="1">
                <a:solidFill>
                  <a:srgbClr val="0000FF"/>
                </a:solidFill>
                <a:latin typeface="Arial"/>
                <a:ea typeface="Arial"/>
                <a:cs typeface="Arial"/>
                <a:sym typeface="Arial"/>
              </a:rPr>
              <a:t>-Shunt sei </a:t>
            </a:r>
            <a:r>
              <a:rPr lang="en-US" sz="1200">
                <a:solidFill>
                  <a:srgbClr val="0000FF"/>
                </a:solidFill>
                <a:latin typeface="Arial"/>
                <a:ea typeface="Arial"/>
                <a:cs typeface="Arial"/>
                <a:sym typeface="Arial"/>
              </a:rPr>
              <a:t>mit einem Ventil versehen</a:t>
            </a:r>
            <a:r>
              <a:rPr lang="en-US" sz="1200" i="1">
                <a:solidFill>
                  <a:srgbClr val="0000FF"/>
                </a:solidFill>
                <a:latin typeface="Arial"/>
                <a:ea typeface="Arial"/>
                <a:cs typeface="Arial"/>
                <a:sym typeface="Arial"/>
              </a:rPr>
              <a:t>?</a:t>
            </a:r>
            <a:endParaRPr sz="1400" i="1">
              <a:solidFill>
                <a:srgbClr val="99FF99"/>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Es bedeutet, dass das </a:t>
            </a:r>
            <a:r>
              <a:rPr lang="en-US" sz="1200">
                <a:solidFill>
                  <a:srgbClr val="0000FF"/>
                </a:solidFill>
              </a:rPr>
              <a:t>Implantat</a:t>
            </a:r>
            <a:r>
              <a:rPr lang="en-US" sz="1200">
                <a:solidFill>
                  <a:srgbClr val="0000FF"/>
                </a:solidFill>
                <a:latin typeface="Arial"/>
                <a:ea typeface="Arial"/>
                <a:cs typeface="Arial"/>
                <a:sym typeface="Arial"/>
              </a:rPr>
              <a:t> absichtlich so konstruiert ist, dass es einen gewissen Widerstand gegen die Filtration (d.h. gegen den Austritt von Kammerwasser in das </a:t>
            </a:r>
            <a:r>
              <a:rPr lang="en-US" sz="1200">
                <a:solidFill>
                  <a:srgbClr val="0000FF"/>
                </a:solidFill>
              </a:rPr>
              <a:t>Implantat</a:t>
            </a:r>
            <a:r>
              <a:rPr lang="en-US" sz="1200">
                <a:solidFill>
                  <a:srgbClr val="0000FF"/>
                </a:solidFill>
                <a:latin typeface="Arial"/>
                <a:ea typeface="Arial"/>
                <a:cs typeface="Arial"/>
                <a:sym typeface="Arial"/>
              </a:rPr>
              <a:t>) bietet.</a:t>
            </a:r>
            <a:endParaRPr>
              <a:solidFill>
                <a:srgbClr val="0000FF"/>
              </a:solidFill>
            </a:endParaRPr>
          </a:p>
          <a:p>
            <a:pPr marL="0" marR="0" lvl="0" indent="0" algn="l" rtl="0">
              <a:spcBef>
                <a:spcPts val="0"/>
              </a:spcBef>
              <a:spcAft>
                <a:spcPts val="0"/>
              </a:spcAft>
              <a:buNone/>
            </a:pPr>
            <a:endParaRPr sz="14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Welche postoperative Komplikation tritt bei nicht-Ventil-Glaukomdrainageimplantaten häufiger auf?</a:t>
            </a:r>
            <a:endParaRPr>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Überfiltration mit anschließender Hypotonie</a:t>
            </a:r>
            <a:endParaRPr>
              <a:solidFill>
                <a:srgbClr val="0000FF"/>
              </a:solidFill>
            </a:endParaRPr>
          </a:p>
        </p:txBody>
      </p:sp>
      <p:sp>
        <p:nvSpPr>
          <p:cNvPr id="1475" name="Google Shape;1475;g3f645ac5276_0_722"/>
          <p:cNvSpPr/>
          <p:nvPr/>
        </p:nvSpPr>
        <p:spPr>
          <a:xfrm>
            <a:off x="3965713" y="4193030"/>
            <a:ext cx="879000" cy="6108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81" name="Google Shape;281;p11"/>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zur</a:t>
            </a:r>
            <a:r>
              <a:rPr lang="en-US" sz="1200" b="1" dirty="0"/>
              <a:t> </a:t>
            </a:r>
            <a:r>
              <a:rPr lang="en-US" sz="1200" b="1" dirty="0" err="1"/>
              <a:t>Behandlung</a:t>
            </a:r>
            <a:r>
              <a:rPr lang="en-US" sz="1200" b="1" dirty="0"/>
              <a:t> von </a:t>
            </a:r>
            <a:r>
              <a:rPr lang="en-US" sz="1200" b="1" dirty="0" err="1"/>
              <a:t>okulärer</a:t>
            </a:r>
            <a:r>
              <a:rPr lang="en-US" sz="1200" b="1" dirty="0"/>
              <a:t> Hypertension</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Wirksamkeit</a:t>
            </a:r>
            <a:r>
              <a:rPr lang="en-US" sz="1200" dirty="0"/>
              <a:t> der </a:t>
            </a:r>
            <a:r>
              <a:rPr lang="en-US" sz="1200" dirty="0" err="1"/>
              <a:t>medikamentösen</a:t>
            </a:r>
            <a:r>
              <a:rPr lang="en-US" sz="1200" dirty="0"/>
              <a:t> </a:t>
            </a:r>
            <a:r>
              <a:rPr lang="en-US" sz="1200" dirty="0" err="1"/>
              <a:t>Behandlung</a:t>
            </a:r>
            <a:r>
              <a:rPr lang="en-US" sz="1200" dirty="0"/>
              <a:t> </a:t>
            </a:r>
            <a:r>
              <a:rPr lang="en-US" sz="1200" dirty="0" err="1"/>
              <a:t>zur</a:t>
            </a:r>
            <a:r>
              <a:rPr lang="en-US" sz="1200" dirty="0"/>
              <a:t> </a:t>
            </a:r>
            <a:r>
              <a:rPr lang="en-US" sz="1200" dirty="0" err="1"/>
              <a:t>Vorbeugung</a:t>
            </a:r>
            <a:r>
              <a:rPr lang="en-US" sz="1200" dirty="0"/>
              <a:t> </a:t>
            </a:r>
            <a:r>
              <a:rPr lang="en-US" sz="1200" dirty="0" err="1"/>
              <a:t>bzw</a:t>
            </a:r>
            <a:r>
              <a:rPr lang="en-US" sz="1200" dirty="0"/>
              <a:t>. </a:t>
            </a:r>
            <a:r>
              <a:rPr lang="en-US" sz="1200" dirty="0" err="1"/>
              <a:t>Verzögerung</a:t>
            </a:r>
            <a:r>
              <a:rPr lang="en-US" sz="1200" dirty="0"/>
              <a:t> des </a:t>
            </a:r>
            <a:r>
              <a:rPr lang="en-US" sz="1200" dirty="0" err="1"/>
              <a:t>Auftretens</a:t>
            </a:r>
            <a:r>
              <a:rPr lang="en-US" sz="1200" dirty="0"/>
              <a:t> </a:t>
            </a:r>
            <a:r>
              <a:rPr lang="en-US" sz="1200" dirty="0" err="1"/>
              <a:t>eines</a:t>
            </a:r>
            <a:r>
              <a:rPr lang="en-US" sz="1200" dirty="0"/>
              <a:t> POWG </a:t>
            </a:r>
            <a:r>
              <a:rPr lang="en-US" sz="1200" dirty="0" err="1"/>
              <a:t>bei</a:t>
            </a:r>
            <a:r>
              <a:rPr lang="en-US" sz="1200" dirty="0"/>
              <a:t> OHT</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~1600 </a:t>
            </a:r>
            <a:r>
              <a:rPr lang="en-US" sz="1200" dirty="0" err="1"/>
              <a:t>Patienten</a:t>
            </a:r>
            <a:r>
              <a:rPr lang="en-US" sz="1200" dirty="0"/>
              <a:t> </a:t>
            </a:r>
            <a:r>
              <a:rPr lang="en-US" sz="1200" dirty="0" err="1"/>
              <a:t>mit</a:t>
            </a:r>
            <a:r>
              <a:rPr lang="en-US" sz="1200" dirty="0"/>
              <a:t> </a:t>
            </a:r>
            <a:r>
              <a:rPr lang="en-US" sz="1200" dirty="0" err="1"/>
              <a:t>Augeninnendruck</a:t>
            </a:r>
            <a:r>
              <a:rPr lang="en-US" sz="1200" dirty="0"/>
              <a:t> </a:t>
            </a:r>
            <a:r>
              <a:rPr lang="en-US" sz="1200" dirty="0">
                <a:solidFill>
                  <a:srgbClr val="0000FF"/>
                </a:solidFill>
              </a:rPr>
              <a:t>von 24–32 mmHg</a:t>
            </a:r>
            <a:r>
              <a:rPr lang="en-US" sz="1200" dirty="0"/>
              <a:t>, </a:t>
            </a:r>
            <a:r>
              <a:rPr lang="en-US" sz="1200" dirty="0" err="1"/>
              <a:t>normalem</a:t>
            </a:r>
            <a:r>
              <a:rPr lang="en-US" sz="1200" dirty="0"/>
              <a:t> </a:t>
            </a:r>
            <a:r>
              <a:rPr lang="en-US" sz="1200" dirty="0">
                <a:solidFill>
                  <a:srgbClr val="0000FF"/>
                </a:solidFill>
              </a:rPr>
              <a:t>GF </a:t>
            </a:r>
            <a:r>
              <a:rPr lang="en-US" sz="1200" dirty="0"/>
              <a:t>und </a:t>
            </a:r>
            <a:r>
              <a:rPr lang="en-US" sz="1200" dirty="0" err="1">
                <a:solidFill>
                  <a:srgbClr val="0000FF"/>
                </a:solidFill>
              </a:rPr>
              <a:t>normalem</a:t>
            </a:r>
            <a:r>
              <a:rPr lang="en-US" sz="1200" dirty="0">
                <a:solidFill>
                  <a:srgbClr val="0000FF"/>
                </a:solidFill>
              </a:rPr>
              <a:t> </a:t>
            </a:r>
            <a:r>
              <a:rPr lang="en-US" sz="1200" dirty="0" err="1">
                <a:solidFill>
                  <a:srgbClr val="0000FF"/>
                </a:solidFill>
              </a:rPr>
              <a:t>Papillenbefund</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wird</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93688" algn="l" rtl="0">
              <a:lnSpc>
                <a:spcPct val="95000"/>
              </a:lnSpc>
              <a:spcBef>
                <a:spcPts val="240"/>
              </a:spcBef>
              <a:spcAft>
                <a:spcPts val="0"/>
              </a:spcAft>
              <a:buSzPts val="840"/>
              <a:buChar char="●"/>
            </a:pPr>
            <a:r>
              <a:rPr lang="en-US" sz="1200" dirty="0" err="1"/>
              <a:t>Behandlungsziel</a:t>
            </a:r>
            <a:r>
              <a:rPr lang="en-US" sz="1200" dirty="0"/>
              <a:t>: </a:t>
            </a:r>
            <a:r>
              <a:rPr lang="en-US" sz="1200" dirty="0" err="1"/>
              <a:t>Senkung</a:t>
            </a:r>
            <a:r>
              <a:rPr lang="en-US" sz="1200" dirty="0"/>
              <a:t> des </a:t>
            </a:r>
            <a:r>
              <a:rPr lang="en-US" sz="1200" dirty="0" err="1"/>
              <a:t>Augeninnendrucks</a:t>
            </a:r>
            <a:r>
              <a:rPr lang="en-US" sz="1200" dirty="0"/>
              <a:t> </a:t>
            </a:r>
            <a:r>
              <a:rPr lang="en-US" sz="1200" dirty="0">
                <a:solidFill>
                  <a:srgbClr val="0000FF"/>
                </a:solidFill>
              </a:rPr>
              <a:t>um 20% </a:t>
            </a:r>
            <a:r>
              <a:rPr lang="en-US" sz="1200" i="1" dirty="0"/>
              <a:t>und </a:t>
            </a:r>
            <a:r>
              <a:rPr lang="en-US" sz="1200" dirty="0" err="1"/>
              <a:t>Augeninnendruck</a:t>
            </a:r>
            <a:r>
              <a:rPr lang="en-US" sz="1200" dirty="0"/>
              <a:t> </a:t>
            </a:r>
            <a:r>
              <a:rPr lang="en-US" sz="1200" dirty="0">
                <a:solidFill>
                  <a:srgbClr val="0000FF"/>
                </a:solidFill>
              </a:rPr>
              <a:t>&lt; 24 mmHg.</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t>Nach 5 Jahren </a:t>
            </a:r>
            <a:r>
              <a:rPr lang="en-US" sz="1200" dirty="0" err="1"/>
              <a:t>entwickelten</a:t>
            </a:r>
            <a:r>
              <a:rPr lang="en-US" sz="1200" dirty="0">
                <a:solidFill>
                  <a:srgbClr val="0000FF"/>
                </a:solidFill>
              </a:rPr>
              <a:t> 9,5% </a:t>
            </a:r>
            <a:r>
              <a:rPr lang="en-US" sz="1200" dirty="0"/>
              <a:t>der </a:t>
            </a:r>
            <a:r>
              <a:rPr lang="en-US" sz="1200" dirty="0" err="1"/>
              <a:t>unbehandelten</a:t>
            </a:r>
            <a:r>
              <a:rPr lang="en-US" sz="1200" dirty="0"/>
              <a:t> Augen </a:t>
            </a:r>
            <a:r>
              <a:rPr lang="en-US" sz="1200" dirty="0" err="1"/>
              <a:t>ein</a:t>
            </a:r>
            <a:r>
              <a:rPr lang="en-US" sz="1200" dirty="0"/>
              <a:t> POWG, </a:t>
            </a:r>
            <a:r>
              <a:rPr lang="en-US" sz="1200" dirty="0" err="1"/>
              <a:t>verglichen</a:t>
            </a:r>
            <a:r>
              <a:rPr lang="en-US" sz="1200" dirty="0"/>
              <a:t> </a:t>
            </a:r>
            <a:r>
              <a:rPr lang="en-US" sz="1200" dirty="0" err="1"/>
              <a:t>mit</a:t>
            </a:r>
            <a:r>
              <a:rPr lang="en-US" sz="1200" dirty="0">
                <a:solidFill>
                  <a:srgbClr val="0000FF"/>
                </a:solidFill>
              </a:rPr>
              <a:t> 4,4% </a:t>
            </a:r>
            <a:r>
              <a:rPr lang="en-US" sz="1200" dirty="0"/>
              <a:t>der </a:t>
            </a:r>
            <a:r>
              <a:rPr lang="en-US" sz="1200" dirty="0" err="1"/>
              <a:t>behandelten</a:t>
            </a:r>
            <a:r>
              <a:rPr lang="en-US" sz="1200" dirty="0"/>
              <a:t> Augen.</a:t>
            </a:r>
            <a:endParaRPr dirty="0"/>
          </a:p>
          <a:p>
            <a:pPr marL="987425" lvl="2" indent="-293688" algn="l" rtl="0">
              <a:lnSpc>
                <a:spcPct val="95000"/>
              </a:lnSpc>
              <a:spcBef>
                <a:spcPts val="240"/>
              </a:spcBef>
              <a:spcAft>
                <a:spcPts val="0"/>
              </a:spcAft>
              <a:buSzPts val="840"/>
              <a:buChar char="●"/>
            </a:pPr>
            <a:r>
              <a:rPr lang="en-US" sz="1200" dirty="0"/>
              <a:t>Die CCT </a:t>
            </a:r>
            <a:r>
              <a:rPr lang="en-US" sz="1200" dirty="0" err="1"/>
              <a:t>ist</a:t>
            </a:r>
            <a:r>
              <a:rPr lang="en-US" sz="1200" dirty="0"/>
              <a:t> </a:t>
            </a:r>
            <a:r>
              <a:rPr lang="en-US" sz="1200" dirty="0" err="1"/>
              <a:t>ein</a:t>
            </a:r>
            <a:r>
              <a:rPr lang="en-US" sz="1200" dirty="0"/>
              <a:t> </a:t>
            </a:r>
            <a:r>
              <a:rPr lang="en-US" sz="1200" dirty="0" err="1"/>
              <a:t>signifikanter</a:t>
            </a:r>
            <a:r>
              <a:rPr lang="en-US" sz="1200" dirty="0"/>
              <a:t> und </a:t>
            </a:r>
            <a:r>
              <a:rPr lang="en-US" sz="1200" dirty="0" err="1"/>
              <a:t>unabhängiger</a:t>
            </a:r>
            <a:r>
              <a:rPr lang="en-US" sz="1200" dirty="0"/>
              <a:t> </a:t>
            </a:r>
            <a:r>
              <a:rPr lang="en-US" sz="1200" dirty="0" err="1"/>
              <a:t>Prädiktor</a:t>
            </a:r>
            <a:r>
              <a:rPr lang="en-US" sz="1200" dirty="0"/>
              <a:t> für die </a:t>
            </a:r>
            <a:r>
              <a:rPr lang="en-US" sz="1200" dirty="0" err="1"/>
              <a:t>Entwicklung</a:t>
            </a:r>
            <a:r>
              <a:rPr lang="en-US" sz="1200" dirty="0"/>
              <a:t> </a:t>
            </a:r>
            <a:r>
              <a:rPr lang="en-US" sz="1200" dirty="0" err="1"/>
              <a:t>eines</a:t>
            </a:r>
            <a:r>
              <a:rPr lang="en-US" sz="1200" dirty="0"/>
              <a:t> POWG, </a:t>
            </a:r>
            <a:r>
              <a:rPr lang="en-US" sz="1200" dirty="0" err="1"/>
              <a:t>unabhängig</a:t>
            </a:r>
            <a:r>
              <a:rPr lang="en-US" sz="1200" dirty="0"/>
              <a:t> von </a:t>
            </a:r>
            <a:r>
              <a:rPr lang="en-US" sz="1200" dirty="0" err="1"/>
              <a:t>Augeninnendruck</a:t>
            </a:r>
            <a:r>
              <a:rPr lang="en-US" sz="1200" dirty="0"/>
              <a:t>, Alter und CDR.</a:t>
            </a:r>
            <a:endParaRPr dirty="0"/>
          </a:p>
        </p:txBody>
      </p:sp>
      <p:sp>
        <p:nvSpPr>
          <p:cNvPr id="282" name="Google Shape;282;p11"/>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283" name="Google Shape;283;p11"/>
          <p:cNvSpPr/>
          <p:nvPr/>
        </p:nvSpPr>
        <p:spPr>
          <a:xfrm>
            <a:off x="3385849" y="3536415"/>
            <a:ext cx="789543" cy="848298"/>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lnSpc>
                <a:spcPct val="80000"/>
              </a:lnSpc>
              <a:spcBef>
                <a:spcPts val="0"/>
              </a:spcBef>
              <a:spcAft>
                <a:spcPts val="0"/>
              </a:spcAft>
              <a:buClr>
                <a:schemeClr val="dk1"/>
              </a:buClr>
              <a:buSzPts val="1200"/>
              <a:buFont typeface="Noto Sans Symbols"/>
              <a:buNone/>
            </a:pPr>
            <a:r>
              <a:rPr lang="en-US" sz="1200" b="0" i="0" u="none" strike="noStrike" cap="none" dirty="0" err="1">
                <a:solidFill>
                  <a:schemeClr val="dk1"/>
                </a:solidFill>
                <a:latin typeface="Arial"/>
                <a:ea typeface="Arial"/>
                <a:cs typeface="Arial"/>
                <a:sym typeface="Arial"/>
              </a:rPr>
              <a:t>neuer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Risikofaktor</a:t>
            </a:r>
            <a:endParaRPr dirty="0"/>
          </a:p>
          <a:p>
            <a:pPr marL="0" marR="0" lvl="0" indent="0" algn="ctr" rtl="0">
              <a:lnSpc>
                <a:spcPct val="80000"/>
              </a:lnSpc>
              <a:spcBef>
                <a:spcPts val="0"/>
              </a:spcBef>
              <a:spcAft>
                <a:spcPts val="0"/>
              </a:spcAft>
              <a:buClr>
                <a:schemeClr val="dk1"/>
              </a:buClr>
              <a:buSzPts val="1200"/>
              <a:buFont typeface="Noto Sans Symbols"/>
              <a:buNone/>
            </a:pP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rPr>
              <a:t>Abk</a:t>
            </a:r>
            <a:r>
              <a:rPr lang="en-US" sz="1200" b="0" i="0" u="none" strike="noStrike" cap="none" dirty="0">
                <a:solidFill>
                  <a:schemeClr val="dk1"/>
                </a:solidFill>
                <a:latin typeface="Arial"/>
                <a:ea typeface="Arial"/>
                <a:cs typeface="Arial"/>
                <a:sym typeface="Arial"/>
              </a:rPr>
              <a:t>.)</a:t>
            </a:r>
            <a:endParaRPr dirty="0"/>
          </a:p>
        </p:txBody>
      </p:sp>
      <p:sp>
        <p:nvSpPr>
          <p:cNvPr id="284" name="Google Shape;284;p1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11</a:t>
            </a:fld>
            <a:endParaRPr sz="1000" b="0" i="0" u="none" strike="noStrike" cap="none">
              <a:solidFill>
                <a:schemeClr val="dk1"/>
              </a:solidFill>
              <a:latin typeface="Arial"/>
              <a:ea typeface="Arial"/>
              <a:cs typeface="Arial"/>
              <a:sym typeface="Arial"/>
            </a:endParaRPr>
          </a:p>
        </p:txBody>
      </p:sp>
      <p:sp>
        <p:nvSpPr>
          <p:cNvPr id="285" name="Google Shape;285;p11"/>
          <p:cNvSpPr txBox="1"/>
          <p:nvPr/>
        </p:nvSpPr>
        <p:spPr>
          <a:xfrm>
            <a:off x="4461142" y="4460913"/>
            <a:ext cx="10971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err="1">
                <a:solidFill>
                  <a:schemeClr val="dk1"/>
                </a:solidFill>
              </a:rPr>
              <a:t>Papillenexkavationsverhältnis</a:t>
            </a:r>
            <a:endParaRPr dirty="0"/>
          </a:p>
        </p:txBody>
      </p:sp>
      <p:cxnSp>
        <p:nvCxnSpPr>
          <p:cNvPr id="286" name="Google Shape;286;p11"/>
          <p:cNvCxnSpPr/>
          <p:nvPr/>
        </p:nvCxnSpPr>
        <p:spPr>
          <a:xfrm>
            <a:off x="4175392" y="4384713"/>
            <a:ext cx="304800" cy="152400"/>
          </a:xfrm>
          <a:prstGeom prst="straightConnector1">
            <a:avLst/>
          </a:prstGeom>
          <a:noFill/>
          <a:ln w="9525" cap="flat" cmpd="sng">
            <a:solidFill>
              <a:schemeClr val="dk1"/>
            </a:solidFill>
            <a:prstDash val="solid"/>
            <a:round/>
            <a:headEnd type="triangle" w="med" len="med"/>
            <a:tailEnd type="triangle" w="med" len="med"/>
          </a:ln>
        </p:spPr>
      </p:cxn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0" name="Google Shape;1480;g3f645ac5276_0_737"/>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81" name="Google Shape;1481;g3f645ac5276_0_737"/>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82" name="Google Shape;1482;g3f645ac5276_0_737"/>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83" name="Google Shape;1483;g3f645ac5276_0_737"/>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84" name="Google Shape;1484;g3f645ac5276_0_737"/>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85" name="Google Shape;1485;g3f645ac5276_0_737"/>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86" name="Google Shape;1486;g3f645ac5276_0_737"/>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487" name="Google Shape;1487;g3f645ac5276_0_737"/>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488" name="Google Shape;1488;g3f645ac5276_0_73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110</a:t>
            </a:fld>
            <a:endParaRPr sz="1000">
              <a:solidFill>
                <a:schemeClr val="dk1"/>
              </a:solidFill>
              <a:latin typeface="Arial"/>
              <a:ea typeface="Arial"/>
              <a:cs typeface="Arial"/>
              <a:sym typeface="Arial"/>
            </a:endParaRPr>
          </a:p>
        </p:txBody>
      </p:sp>
      <p:sp>
        <p:nvSpPr>
          <p:cNvPr id="1489" name="Google Shape;1489;g3f645ac5276_0_737"/>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Baerveldt</a:t>
            </a:r>
            <a:r>
              <a:rPr lang="en-US" sz="1200">
                <a:solidFill>
                  <a:srgbClr val="A5A5A5"/>
                </a:solidFill>
                <a:latin typeface="Arial"/>
                <a:ea typeface="Arial"/>
                <a:cs typeface="Arial"/>
                <a:sym typeface="Arial"/>
              </a:rPr>
              <a:t> – in der TVT-Studie verwendet</a:t>
            </a:r>
            <a:endParaRPr>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Ahmed</a:t>
            </a:r>
            <a:endParaRPr b="1">
              <a:solidFill>
                <a:srgbClr val="A5A5A5"/>
              </a:solidFill>
            </a:endParaRPr>
          </a:p>
          <a:p>
            <a:pPr marL="0" marR="0" lvl="0" indent="0" algn="l" rtl="0">
              <a:spcBef>
                <a:spcPts val="0"/>
              </a:spcBef>
              <a:spcAft>
                <a:spcPts val="0"/>
              </a:spcAft>
              <a:buClr>
                <a:srgbClr val="FFCCFF"/>
              </a:buClr>
              <a:buSzPts val="1200"/>
              <a:buFont typeface="Noto Sans Symbols"/>
              <a:buNone/>
            </a:pPr>
            <a:r>
              <a:rPr lang="en-US" sz="1200" b="1">
                <a:solidFill>
                  <a:srgbClr val="A5A5A5"/>
                </a:solidFill>
              </a:rPr>
              <a:t>Molteno</a:t>
            </a:r>
            <a:endParaRPr sz="1400" b="1">
              <a:solidFill>
                <a:srgbClr val="A5A5A5"/>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490" name="Google Shape;1490;g3f645ac5276_0_737"/>
          <p:cNvSpPr txBox="1"/>
          <p:nvPr/>
        </p:nvSpPr>
        <p:spPr>
          <a:xfrm>
            <a:off x="1721126" y="3011200"/>
            <a:ext cx="5854200" cy="1534200"/>
          </a:xfrm>
          <a:prstGeom prst="rect">
            <a:avLst/>
          </a:prstGeom>
          <a:solidFill>
            <a:srgbClr val="99FF99"/>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bedeutet es, wenn man sagt, ein </a:t>
            </a:r>
            <a:r>
              <a:rPr lang="en-US" sz="1200" i="1">
                <a:solidFill>
                  <a:srgbClr val="0000FF"/>
                </a:solidFill>
              </a:rPr>
              <a:t>Tube</a:t>
            </a:r>
            <a:r>
              <a:rPr lang="en-US" sz="1200" i="1">
                <a:solidFill>
                  <a:srgbClr val="0000FF"/>
                </a:solidFill>
                <a:latin typeface="Arial"/>
                <a:ea typeface="Arial"/>
                <a:cs typeface="Arial"/>
                <a:sym typeface="Arial"/>
              </a:rPr>
              <a:t>-Shunt sei </a:t>
            </a:r>
            <a:r>
              <a:rPr lang="en-US" sz="1200">
                <a:solidFill>
                  <a:srgbClr val="0000FF"/>
                </a:solidFill>
                <a:latin typeface="Arial"/>
                <a:ea typeface="Arial"/>
                <a:cs typeface="Arial"/>
                <a:sym typeface="Arial"/>
              </a:rPr>
              <a:t>mit einem Ventil versehen</a:t>
            </a:r>
            <a:r>
              <a:rPr lang="en-US" sz="1200" i="1">
                <a:solidFill>
                  <a:srgbClr val="0000FF"/>
                </a:solidFill>
                <a:latin typeface="Arial"/>
                <a:ea typeface="Arial"/>
                <a:cs typeface="Arial"/>
                <a:sym typeface="Arial"/>
              </a:rPr>
              <a:t>?</a:t>
            </a:r>
            <a:endParaRPr sz="1400" i="1">
              <a:solidFill>
                <a:srgbClr val="99FF99"/>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Es bedeutet, dass das </a:t>
            </a:r>
            <a:r>
              <a:rPr lang="en-US" sz="1200">
                <a:solidFill>
                  <a:srgbClr val="0000FF"/>
                </a:solidFill>
              </a:rPr>
              <a:t>Implantat</a:t>
            </a:r>
            <a:r>
              <a:rPr lang="en-US" sz="1200">
                <a:solidFill>
                  <a:srgbClr val="0000FF"/>
                </a:solidFill>
                <a:latin typeface="Arial"/>
                <a:ea typeface="Arial"/>
                <a:cs typeface="Arial"/>
                <a:sym typeface="Arial"/>
              </a:rPr>
              <a:t> absichtlich so konstruiert ist, dass es einen gewissen Widerstand gegen die Filtration (d.h. gegen den Austritt von Kammerwasser in das </a:t>
            </a:r>
            <a:r>
              <a:rPr lang="en-US" sz="1200">
                <a:solidFill>
                  <a:srgbClr val="0000FF"/>
                </a:solidFill>
              </a:rPr>
              <a:t>Implantat</a:t>
            </a:r>
            <a:r>
              <a:rPr lang="en-US" sz="1200">
                <a:solidFill>
                  <a:srgbClr val="0000FF"/>
                </a:solidFill>
                <a:latin typeface="Arial"/>
                <a:ea typeface="Arial"/>
                <a:cs typeface="Arial"/>
                <a:sym typeface="Arial"/>
              </a:rPr>
              <a:t>) bietet.</a:t>
            </a:r>
            <a:endParaRPr>
              <a:solidFill>
                <a:srgbClr val="0000FF"/>
              </a:solidFill>
            </a:endParaRPr>
          </a:p>
          <a:p>
            <a:pPr marL="0" marR="0" lvl="0" indent="0" algn="l" rtl="0">
              <a:spcBef>
                <a:spcPts val="0"/>
              </a:spcBef>
              <a:spcAft>
                <a:spcPts val="0"/>
              </a:spcAft>
              <a:buNone/>
            </a:pPr>
            <a:endParaRPr sz="14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Welche postoperative Komplikation tritt bei nicht-Ventil-Glaukomdrainageimplantaten häufiger auf?</a:t>
            </a:r>
            <a:endParaRPr>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Überfiltration mit anschließender Hypotonie</a:t>
            </a:r>
            <a:endParaRPr>
              <a:solidFill>
                <a:srgbClr val="0000FF"/>
              </a:solidFil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494"/>
        <p:cNvGrpSpPr/>
        <p:nvPr/>
      </p:nvGrpSpPr>
      <p:grpSpPr>
        <a:xfrm>
          <a:off x="0" y="0"/>
          <a:ext cx="0" cy="0"/>
          <a:chOff x="0" y="0"/>
          <a:chExt cx="0" cy="0"/>
        </a:xfrm>
      </p:grpSpPr>
      <p:sp>
        <p:nvSpPr>
          <p:cNvPr id="1495" name="Google Shape;1495;g3f645ac5276_0_752"/>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96" name="Google Shape;1496;g3f645ac5276_0_752"/>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497" name="Google Shape;1497;g3f645ac5276_0_752"/>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98" name="Google Shape;1498;g3f645ac5276_0_752"/>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499" name="Google Shape;1499;g3f645ac5276_0_752"/>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00" name="Google Shape;1500;g3f645ac5276_0_752"/>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01" name="Google Shape;1501;g3f645ac5276_0_752"/>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502" name="Google Shape;1502;g3f645ac5276_0_752"/>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503" name="Google Shape;1503;g3f645ac5276_0_75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111</a:t>
            </a:fld>
            <a:endParaRPr sz="1000">
              <a:solidFill>
                <a:schemeClr val="dk1"/>
              </a:solidFill>
              <a:latin typeface="Arial"/>
              <a:ea typeface="Arial"/>
              <a:cs typeface="Arial"/>
              <a:sym typeface="Arial"/>
            </a:endParaRPr>
          </a:p>
        </p:txBody>
      </p:sp>
      <p:sp>
        <p:nvSpPr>
          <p:cNvPr id="1504" name="Google Shape;1504;g3f645ac5276_0_752"/>
          <p:cNvSpPr txBox="1"/>
          <p:nvPr/>
        </p:nvSpPr>
        <p:spPr>
          <a:xfrm>
            <a:off x="511094" y="2050941"/>
            <a:ext cx="7467600" cy="3812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Welche drei Glaukomdrainageimplantate (Tube-Shunts) werden in den USA am häufigsten verwendet, und welches davon wurde in der TVT-Studie eingesetzt?</a:t>
            </a:r>
            <a:endParaRPr sz="1400" i="1">
              <a:solidFill>
                <a:srgbClr val="0000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Verfügt das Baerveldt-Glaukomdrainageimplantat über ein Ventil oder handelt es sich um ein nicht-valviertes System?</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508"/>
        <p:cNvGrpSpPr/>
        <p:nvPr/>
      </p:nvGrpSpPr>
      <p:grpSpPr>
        <a:xfrm>
          <a:off x="0" y="0"/>
          <a:ext cx="0" cy="0"/>
          <a:chOff x="0" y="0"/>
          <a:chExt cx="0" cy="0"/>
        </a:xfrm>
      </p:grpSpPr>
      <p:sp>
        <p:nvSpPr>
          <p:cNvPr id="1509" name="Google Shape;1509;g3f645ac5276_0_767"/>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10" name="Google Shape;1510;g3f645ac5276_0_767"/>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11" name="Google Shape;1511;g3f645ac5276_0_767"/>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12" name="Google Shape;1512;g3f645ac5276_0_767"/>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13" name="Google Shape;1513;g3f645ac5276_0_767"/>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14" name="Google Shape;1514;g3f645ac5276_0_767"/>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15" name="Google Shape;1515;g3f645ac5276_0_767"/>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516" name="Google Shape;1516;g3f645ac5276_0_767"/>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517" name="Google Shape;1517;g3f645ac5276_0_76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112</a:t>
            </a:fld>
            <a:endParaRPr sz="1000">
              <a:solidFill>
                <a:schemeClr val="dk1"/>
              </a:solidFill>
              <a:latin typeface="Arial"/>
              <a:ea typeface="Arial"/>
              <a:cs typeface="Arial"/>
              <a:sym typeface="Arial"/>
            </a:endParaRPr>
          </a:p>
        </p:txBody>
      </p:sp>
      <p:sp>
        <p:nvSpPr>
          <p:cNvPr id="1518" name="Google Shape;1518;g3f645ac5276_0_767"/>
          <p:cNvSpPr txBox="1"/>
          <p:nvPr/>
        </p:nvSpPr>
        <p:spPr>
          <a:xfrm>
            <a:off x="511094" y="2050941"/>
            <a:ext cx="7467600" cy="3812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Welche drei Glaukomdrainageimplantate (Tube-Shunts) werden in den USA am häufigsten verwendet, und welches davon wurde in der TVT-Studie eingesetzt?</a:t>
            </a:r>
            <a:endParaRPr sz="1400" i="1">
              <a:solidFill>
                <a:srgbClr val="0000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Verfügt das Baerveldt-Glaukomdrainageimplantat über ein Ventil oder handelt es sich um ein nicht-valviertes System?</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rPr>
              <a:t>Kein</a:t>
            </a:r>
            <a:r>
              <a:rPr lang="en-US" sz="1200">
                <a:solidFill>
                  <a:srgbClr val="0000FF"/>
                </a:solidFill>
                <a:latin typeface="Arial"/>
                <a:ea typeface="Arial"/>
                <a:cs typeface="Arial"/>
                <a:sym typeface="Arial"/>
              </a:rPr>
              <a:t> Ventil</a:t>
            </a:r>
            <a:endParaRPr sz="1400">
              <a:solidFill>
                <a:srgbClr val="0000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522"/>
        <p:cNvGrpSpPr/>
        <p:nvPr/>
      </p:nvGrpSpPr>
      <p:grpSpPr>
        <a:xfrm>
          <a:off x="0" y="0"/>
          <a:ext cx="0" cy="0"/>
          <a:chOff x="0" y="0"/>
          <a:chExt cx="0" cy="0"/>
        </a:xfrm>
      </p:grpSpPr>
      <p:sp>
        <p:nvSpPr>
          <p:cNvPr id="1523" name="Google Shape;1523;g3f645ac5276_0_780"/>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24" name="Google Shape;1524;g3f645ac5276_0_780"/>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25" name="Google Shape;1525;g3f645ac5276_0_780"/>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26" name="Google Shape;1526;g3f645ac5276_0_780"/>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27" name="Google Shape;1527;g3f645ac5276_0_780"/>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28" name="Google Shape;1528;g3f645ac5276_0_780"/>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29" name="Google Shape;1529;g3f645ac5276_0_780"/>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530" name="Google Shape;1530;g3f645ac5276_0_780"/>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531" name="Google Shape;1531;g3f645ac5276_0_78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113</a:t>
            </a:fld>
            <a:endParaRPr sz="1000">
              <a:solidFill>
                <a:schemeClr val="dk1"/>
              </a:solidFill>
              <a:latin typeface="Arial"/>
              <a:ea typeface="Arial"/>
              <a:cs typeface="Arial"/>
              <a:sym typeface="Arial"/>
            </a:endParaRPr>
          </a:p>
        </p:txBody>
      </p:sp>
      <p:sp>
        <p:nvSpPr>
          <p:cNvPr id="1532" name="Google Shape;1532;g3f645ac5276_0_780"/>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Welche drei Glaukomdrainageimplantate (Tube-Shunts) werden in den USA am häufigsten verwendet, und welches davon wurde in der TVT-Studie eingesetzt?</a:t>
            </a:r>
            <a:endParaRPr sz="1400" i="1">
              <a:solidFill>
                <a:srgbClr val="0000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Verfügt das Baerveldt-Glaukomdrainageimplantat über ein Ventil oder handelt es sich um ein nicht-valviertes System?</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rPr>
              <a:t>Kein</a:t>
            </a:r>
            <a:r>
              <a:rPr lang="en-US" sz="1200">
                <a:solidFill>
                  <a:srgbClr val="0000FF"/>
                </a:solidFill>
                <a:latin typeface="Arial"/>
                <a:ea typeface="Arial"/>
                <a:cs typeface="Arial"/>
                <a:sym typeface="Arial"/>
              </a:rPr>
              <a:t> Ventil</a:t>
            </a:r>
            <a:endParaRPr sz="1400">
              <a:solidFill>
                <a:srgbClr val="0000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Welche intraoperative Maßnahme wird häufig durchgeführt – und war im Protokoll der TVT-Studie vorgeschrieben –, um das Risiko einer Überfiltration zu reduzieren?</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536"/>
        <p:cNvGrpSpPr/>
        <p:nvPr/>
      </p:nvGrpSpPr>
      <p:grpSpPr>
        <a:xfrm>
          <a:off x="0" y="0"/>
          <a:ext cx="0" cy="0"/>
          <a:chOff x="0" y="0"/>
          <a:chExt cx="0" cy="0"/>
        </a:xfrm>
      </p:grpSpPr>
      <p:sp>
        <p:nvSpPr>
          <p:cNvPr id="1537" name="Google Shape;1537;g3f645ac5276_0_794"/>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38" name="Google Shape;1538;g3f645ac5276_0_794"/>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39" name="Google Shape;1539;g3f645ac5276_0_794"/>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40" name="Google Shape;1540;g3f645ac5276_0_794"/>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41" name="Google Shape;1541;g3f645ac5276_0_794"/>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42" name="Google Shape;1542;g3f645ac5276_0_794"/>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43" name="Google Shape;1543;g3f645ac5276_0_794"/>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544" name="Google Shape;1544;g3f645ac5276_0_794"/>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545" name="Google Shape;1545;g3f645ac5276_0_79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114</a:t>
            </a:fld>
            <a:endParaRPr sz="1000">
              <a:solidFill>
                <a:schemeClr val="dk1"/>
              </a:solidFill>
              <a:latin typeface="Arial"/>
              <a:ea typeface="Arial"/>
              <a:cs typeface="Arial"/>
              <a:sym typeface="Arial"/>
            </a:endParaRPr>
          </a:p>
        </p:txBody>
      </p:sp>
      <p:sp>
        <p:nvSpPr>
          <p:cNvPr id="1546" name="Google Shape;1546;g3f645ac5276_0_794"/>
          <p:cNvSpPr txBox="1"/>
          <p:nvPr/>
        </p:nvSpPr>
        <p:spPr>
          <a:xfrm>
            <a:off x="511094" y="2050941"/>
            <a:ext cx="7467600" cy="3812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Welche drei Glaukomdrainageimplantate (Tube-Shunts) werden in den USA am häufigsten verwendet, und welches davon wurde in der TVT-Studie eingesetzt?</a:t>
            </a:r>
            <a:endParaRPr sz="1400" i="1">
              <a:solidFill>
                <a:srgbClr val="0000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Verfügt das Baerveldt-Glaukomdrainageimplantat über ein Ventil oder handelt es sich um ein nicht-valviertes System?</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rPr>
              <a:t>Kein</a:t>
            </a:r>
            <a:r>
              <a:rPr lang="en-US" sz="1200">
                <a:solidFill>
                  <a:srgbClr val="0000FF"/>
                </a:solidFill>
                <a:latin typeface="Arial"/>
                <a:ea typeface="Arial"/>
                <a:cs typeface="Arial"/>
                <a:sym typeface="Arial"/>
              </a:rPr>
              <a:t> Ventil</a:t>
            </a:r>
            <a:endParaRPr sz="1400">
              <a:solidFill>
                <a:srgbClr val="0000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Welche intraoperative Maßnahme wird häufig durchgeführt – und war im Protokoll der TVT-Studie vorgeschrieben –, um das Risiko einer Überfiltration zu reduzieren?</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rPr>
              <a:t>Der Drainageschlauch wurde intraoperativ mittels einer Naht ligiert, die zu einem späteren Zeitpunkt eröffnet bzw. durchtrennt wurde.</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550"/>
        <p:cNvGrpSpPr/>
        <p:nvPr/>
      </p:nvGrpSpPr>
      <p:grpSpPr>
        <a:xfrm>
          <a:off x="0" y="0"/>
          <a:ext cx="0" cy="0"/>
          <a:chOff x="0" y="0"/>
          <a:chExt cx="0" cy="0"/>
        </a:xfrm>
      </p:grpSpPr>
      <p:sp>
        <p:nvSpPr>
          <p:cNvPr id="1551" name="Google Shape;1551;g3f645ac5276_0_808"/>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52" name="Google Shape;1552;g3f645ac5276_0_808"/>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53" name="Google Shape;1553;g3f645ac5276_0_808"/>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54" name="Google Shape;1554;g3f645ac5276_0_808"/>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55" name="Google Shape;1555;g3f645ac5276_0_808"/>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56" name="Google Shape;1556;g3f645ac5276_0_808"/>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57" name="Google Shape;1557;g3f645ac5276_0_808"/>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558" name="Google Shape;1558;g3f645ac5276_0_808"/>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559" name="Google Shape;1559;g3f645ac5276_0_80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115</a:t>
            </a:fld>
            <a:endParaRPr sz="1000">
              <a:solidFill>
                <a:schemeClr val="dk1"/>
              </a:solidFill>
              <a:latin typeface="Arial"/>
              <a:ea typeface="Arial"/>
              <a:cs typeface="Arial"/>
              <a:sym typeface="Arial"/>
            </a:endParaRPr>
          </a:p>
        </p:txBody>
      </p:sp>
      <p:sp>
        <p:nvSpPr>
          <p:cNvPr id="1560" name="Google Shape;1560;g3f645ac5276_0_808"/>
          <p:cNvSpPr txBox="1"/>
          <p:nvPr/>
        </p:nvSpPr>
        <p:spPr>
          <a:xfrm>
            <a:off x="511094" y="2050941"/>
            <a:ext cx="7467600" cy="3812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Welche drei Glaukomdrainageimplantate (Tube-Shunts) werden in den USA am häufigsten verwendet, und welches davon wurde in der TVT-Studie eingesetzt?</a:t>
            </a:r>
            <a:endParaRPr sz="1400" i="1">
              <a:solidFill>
                <a:srgbClr val="0000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Verfügt das Baerveldt-Glaukomdrainageimplantat über ein Ventil oder handelt es sich um ein nicht-valviertes System?</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rPr>
              <a:t>Kein</a:t>
            </a:r>
            <a:r>
              <a:rPr lang="en-US" sz="1200">
                <a:solidFill>
                  <a:srgbClr val="0000FF"/>
                </a:solidFill>
                <a:latin typeface="Arial"/>
                <a:ea typeface="Arial"/>
                <a:cs typeface="Arial"/>
                <a:sym typeface="Arial"/>
              </a:rPr>
              <a:t> Ventil</a:t>
            </a:r>
            <a:endParaRPr sz="1400">
              <a:solidFill>
                <a:srgbClr val="0000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Welche intraoperative Maßnahme wird häufig durchgeführt – und war im Protokoll der TVT-Studie vorgeschrieben –, um das Risiko einer Überfiltration zu reduzieren?</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rPr>
              <a:t>Der Drainageschlauch wurde intraoperativ mittels einer Naht ligiert, die zu einem späteren Zeitpunkt eröffnet bzw. durchtrennt wurde.</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Nach welchem biologischen Prozess wird eine Lyse der Ligatur des Drainagetubes durchgeführt?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564"/>
        <p:cNvGrpSpPr/>
        <p:nvPr/>
      </p:nvGrpSpPr>
      <p:grpSpPr>
        <a:xfrm>
          <a:off x="0" y="0"/>
          <a:ext cx="0" cy="0"/>
          <a:chOff x="0" y="0"/>
          <a:chExt cx="0" cy="0"/>
        </a:xfrm>
      </p:grpSpPr>
      <p:sp>
        <p:nvSpPr>
          <p:cNvPr id="1565" name="Google Shape;1565;g3f645ac5276_0_822"/>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66" name="Google Shape;1566;g3f645ac5276_0_822"/>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67" name="Google Shape;1567;g3f645ac5276_0_822"/>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68" name="Google Shape;1568;g3f645ac5276_0_822"/>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69" name="Google Shape;1569;g3f645ac5276_0_822"/>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70" name="Google Shape;1570;g3f645ac5276_0_822"/>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71" name="Google Shape;1571;g3f645ac5276_0_822"/>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572" name="Google Shape;1572;g3f645ac5276_0_822"/>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573" name="Google Shape;1573;g3f645ac5276_0_82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116</a:t>
            </a:fld>
            <a:endParaRPr sz="1000">
              <a:solidFill>
                <a:schemeClr val="dk1"/>
              </a:solidFill>
              <a:latin typeface="Arial"/>
              <a:ea typeface="Arial"/>
              <a:cs typeface="Arial"/>
              <a:sym typeface="Arial"/>
            </a:endParaRPr>
          </a:p>
        </p:txBody>
      </p:sp>
      <p:sp>
        <p:nvSpPr>
          <p:cNvPr id="1574" name="Google Shape;1574;g3f645ac5276_0_822"/>
          <p:cNvSpPr txBox="1"/>
          <p:nvPr/>
        </p:nvSpPr>
        <p:spPr>
          <a:xfrm>
            <a:off x="511094" y="2050941"/>
            <a:ext cx="7467600" cy="3812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Welche drei Glaukomdrainageimplantate (Tube-Shunts) werden in den USA am häufigsten verwendet, und welches davon wurde in der TVT-Studie eingesetzt?</a:t>
            </a:r>
            <a:endParaRPr sz="1400" i="1">
              <a:solidFill>
                <a:srgbClr val="0000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Verfügt das Baerveldt-Glaukomdrainageimplantat über ein Ventil oder handelt es sich um ein nicht-valviertes System?</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rPr>
              <a:t>Kein</a:t>
            </a:r>
            <a:r>
              <a:rPr lang="en-US" sz="1200">
                <a:solidFill>
                  <a:srgbClr val="0000FF"/>
                </a:solidFill>
                <a:latin typeface="Arial"/>
                <a:ea typeface="Arial"/>
                <a:cs typeface="Arial"/>
                <a:sym typeface="Arial"/>
              </a:rPr>
              <a:t> Ventil</a:t>
            </a:r>
            <a:endParaRPr sz="1400">
              <a:solidFill>
                <a:srgbClr val="0000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Welche intraoperative Maßnahme wird häufig durchgeführt – und war im Protokoll der TVT-Studie vorgeschrieben –, um das Risiko einer Überfiltration zu reduzieren?</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rPr>
              <a:t>Der Drainageschlauch wurde intraoperativ mittels einer Naht ligiert, die zu einem späteren Zeitpunkt eröffnet bzw. durchtrennt wurde.</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0000FF"/>
                </a:solidFill>
              </a:rPr>
              <a:t>Nach welchem biologischen Prozess wird eine Lyse der Ligatur des Drainagetubes durchgeführt?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rPr>
              <a:t>Nachdem die Tenon-Kapsel und die konjunktivale Abdeckung des Drainageimplantats eine ausreichende Narbenbildung entwickelt hatten, die einen kontrollierten Widerstand gegen den Kammerwasserabfluss erzeugte (jedoch keine übermäßige Abflussbehinderung), wird dieser Prozess als </a:t>
            </a:r>
            <a:r>
              <a:rPr lang="en-US" sz="1200" i="1">
                <a:solidFill>
                  <a:srgbClr val="0000FF"/>
                </a:solidFill>
              </a:rPr>
              <a:t>Kapselbildung</a:t>
            </a:r>
            <a:r>
              <a:rPr lang="en-US" sz="1200">
                <a:solidFill>
                  <a:srgbClr val="0000FF"/>
                </a:solidFill>
              </a:rPr>
              <a:t> („Encapsulation“) bezeichnet.</a:t>
            </a:r>
            <a:endParaRPr>
              <a:solidFill>
                <a:srgbClr val="0000FF"/>
              </a:solidFil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sp>
        <p:nvSpPr>
          <p:cNvPr id="1579" name="Google Shape;1579;g3f645ac5276_0_836"/>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80" name="Google Shape;1580;g3f645ac5276_0_836"/>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81" name="Google Shape;1581;g3f645ac5276_0_836"/>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82" name="Google Shape;1582;g3f645ac5276_0_836"/>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83" name="Google Shape;1583;g3f645ac5276_0_836"/>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84" name="Google Shape;1584;g3f645ac5276_0_836"/>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85" name="Google Shape;1585;g3f645ac5276_0_836"/>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dirty="0">
                <a:solidFill>
                  <a:srgbClr val="B2B2B2"/>
                </a:solidFill>
              </a:rPr>
              <a:t>Tube-versus-</a:t>
            </a:r>
            <a:r>
              <a:rPr lang="en-US" sz="1200" b="1" dirty="0" err="1">
                <a:solidFill>
                  <a:srgbClr val="0000FF"/>
                </a:solidFill>
              </a:rPr>
              <a:t>Trabekulektomie</a:t>
            </a:r>
            <a:r>
              <a:rPr lang="en-US" sz="1200" b="1" dirty="0">
                <a:solidFill>
                  <a:srgbClr val="B2B2B2"/>
                </a:solidFill>
              </a:rPr>
              <a:t>-(TVT)-Studie</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a:solidFill>
                  <a:srgbClr val="B2B2B2"/>
                </a:solidFill>
              </a:rPr>
              <a:t>Ziel: </a:t>
            </a:r>
            <a:r>
              <a:rPr lang="en-US" sz="1200" dirty="0" err="1">
                <a:solidFill>
                  <a:srgbClr val="B2B2B2"/>
                </a:solidFill>
              </a:rPr>
              <a:t>Vergleich</a:t>
            </a:r>
            <a:r>
              <a:rPr lang="en-US" sz="1200" dirty="0">
                <a:solidFill>
                  <a:srgbClr val="B2B2B2"/>
                </a:solidFill>
              </a:rPr>
              <a:t> der Sicherheit und </a:t>
            </a:r>
            <a:r>
              <a:rPr lang="en-US" sz="1200" dirty="0" err="1">
                <a:solidFill>
                  <a:srgbClr val="B2B2B2"/>
                </a:solidFill>
              </a:rPr>
              <a:t>Wirksamkeit</a:t>
            </a:r>
            <a:r>
              <a:rPr lang="en-US" sz="1200" dirty="0">
                <a:solidFill>
                  <a:srgbClr val="B2B2B2"/>
                </a:solidFill>
              </a:rPr>
              <a:t> von </a:t>
            </a:r>
            <a:r>
              <a:rPr lang="en-US" sz="1200" dirty="0" err="1">
                <a:solidFill>
                  <a:srgbClr val="B2B2B2"/>
                </a:solidFill>
              </a:rPr>
              <a:t>Glaukomdrainage-Implantaten</a:t>
            </a:r>
            <a:r>
              <a:rPr lang="en-US" sz="1200" dirty="0">
                <a:solidFill>
                  <a:srgbClr val="B2B2B2"/>
                </a:solidFill>
              </a:rPr>
              <a:t> (Tube-Shunts) und der </a:t>
            </a:r>
            <a:r>
              <a:rPr lang="en-US" sz="1200" dirty="0" err="1">
                <a:solidFill>
                  <a:srgbClr val="B2B2B2"/>
                </a:solidFill>
              </a:rPr>
              <a:t>Trabekulektomie</a:t>
            </a:r>
            <a:r>
              <a:rPr lang="en-US" sz="1200" dirty="0">
                <a:solidFill>
                  <a:srgbClr val="B2B2B2"/>
                </a:solidFill>
              </a:rPr>
              <a:t> </a:t>
            </a:r>
            <a:r>
              <a:rPr lang="en-US" sz="1200" dirty="0" err="1">
                <a:solidFill>
                  <a:srgbClr val="B2B2B2"/>
                </a:solidFill>
              </a:rPr>
              <a:t>bei</a:t>
            </a:r>
            <a:r>
              <a:rPr lang="en-US" sz="1200" dirty="0">
                <a:solidFill>
                  <a:srgbClr val="B2B2B2"/>
                </a:solidFill>
              </a:rPr>
              <a:t> Augen </a:t>
            </a:r>
            <a:r>
              <a:rPr lang="en-US" sz="1200" dirty="0" err="1">
                <a:solidFill>
                  <a:srgbClr val="B2B2B2"/>
                </a:solidFill>
              </a:rPr>
              <a:t>mit</a:t>
            </a:r>
            <a:r>
              <a:rPr lang="en-US" sz="1200" dirty="0">
                <a:solidFill>
                  <a:srgbClr val="B2B2B2"/>
                </a:solidFill>
              </a:rPr>
              <a:t> </a:t>
            </a:r>
            <a:r>
              <a:rPr lang="en-US" sz="1200" dirty="0" err="1">
                <a:solidFill>
                  <a:srgbClr val="B2B2B2"/>
                </a:solidFill>
              </a:rPr>
              <a:t>vorangegangenen</a:t>
            </a:r>
            <a:r>
              <a:rPr lang="en-US" sz="1200" dirty="0">
                <a:solidFill>
                  <a:srgbClr val="B2B2B2"/>
                </a:solidFill>
              </a:rPr>
              <a:t> </a:t>
            </a:r>
            <a:r>
              <a:rPr lang="en-US" sz="1200" dirty="0" err="1">
                <a:solidFill>
                  <a:srgbClr val="B2B2B2"/>
                </a:solidFill>
              </a:rPr>
              <a:t>okulären</a:t>
            </a:r>
            <a:r>
              <a:rPr lang="en-US" sz="1200" dirty="0">
                <a:solidFill>
                  <a:srgbClr val="B2B2B2"/>
                </a:solidFill>
              </a:rPr>
              <a:t> </a:t>
            </a:r>
            <a:r>
              <a:rPr lang="en-US" sz="1200" dirty="0" err="1">
                <a:solidFill>
                  <a:srgbClr val="B2B2B2"/>
                </a:solidFill>
              </a:rPr>
              <a:t>Eingriffen</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Studienpopulation</a:t>
            </a:r>
            <a:r>
              <a:rPr lang="en-US" sz="1200" dirty="0">
                <a:solidFill>
                  <a:srgbClr val="B2B2B2"/>
                </a:solidFill>
              </a:rPr>
              <a:t>: 212 Augen </a:t>
            </a:r>
            <a:r>
              <a:rPr lang="en-US" sz="1200" dirty="0" err="1">
                <a:solidFill>
                  <a:srgbClr val="B2B2B2"/>
                </a:solidFill>
              </a:rPr>
              <a:t>mit</a:t>
            </a:r>
            <a:r>
              <a:rPr lang="en-US" sz="1200" dirty="0">
                <a:solidFill>
                  <a:srgbClr val="B2B2B2"/>
                </a:solidFill>
              </a:rPr>
              <a:t> </a:t>
            </a:r>
            <a:r>
              <a:rPr lang="en-US" sz="1200" dirty="0" err="1">
                <a:solidFill>
                  <a:srgbClr val="B2B2B2"/>
                </a:solidFill>
              </a:rPr>
              <a:t>vorangegangener</a:t>
            </a:r>
            <a:r>
              <a:rPr lang="en-US" sz="1200" dirty="0">
                <a:solidFill>
                  <a:srgbClr val="B2B2B2"/>
                </a:solidFill>
              </a:rPr>
              <a:t> </a:t>
            </a:r>
            <a:r>
              <a:rPr lang="en-US" sz="1200" dirty="0" err="1">
                <a:solidFill>
                  <a:srgbClr val="B2B2B2"/>
                </a:solidFill>
              </a:rPr>
              <a:t>Trabekulektomie</a:t>
            </a:r>
            <a:r>
              <a:rPr lang="en-US" sz="1200" dirty="0">
                <a:solidFill>
                  <a:srgbClr val="B2B2B2"/>
                </a:solidFill>
              </a:rPr>
              <a:t> und/</a:t>
            </a:r>
            <a:r>
              <a:rPr lang="en-US" sz="1200" dirty="0" err="1">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oder</a:t>
            </a:r>
            <a:r>
              <a:rPr lang="en-US" sz="1200" dirty="0">
                <a:solidFill>
                  <a:srgbClr val="B2B2B2"/>
                </a:solidFill>
              </a:rPr>
              <a:t> </a:t>
            </a:r>
            <a:r>
              <a:rPr lang="en-US" sz="1200" dirty="0" err="1">
                <a:solidFill>
                  <a:srgbClr val="B2B2B2"/>
                </a:solidFill>
              </a:rPr>
              <a:t>Kataraktoperation</a:t>
            </a:r>
            <a:r>
              <a:rPr lang="en-US" sz="1200" dirty="0">
                <a:solidFill>
                  <a:srgbClr val="B2B2B2"/>
                </a:solidFill>
              </a:rPr>
              <a:t> </a:t>
            </a:r>
            <a:r>
              <a:rPr lang="en-US" sz="1200" dirty="0" err="1">
                <a:solidFill>
                  <a:srgbClr val="B2B2B2"/>
                </a:solidFill>
              </a:rPr>
              <a:t>sowie</a:t>
            </a:r>
            <a:r>
              <a:rPr lang="en-US" sz="1200" dirty="0">
                <a:solidFill>
                  <a:srgbClr val="B2B2B2"/>
                </a:solidFill>
              </a:rPr>
              <a:t> </a:t>
            </a:r>
            <a:r>
              <a:rPr lang="en-US" sz="1200" dirty="0" err="1">
                <a:solidFill>
                  <a:srgbClr val="B2B2B2"/>
                </a:solidFill>
              </a:rPr>
              <a:t>unzureichend</a:t>
            </a:r>
            <a:r>
              <a:rPr lang="en-US" sz="1200" dirty="0">
                <a:solidFill>
                  <a:srgbClr val="B2B2B2"/>
                </a:solidFill>
              </a:rPr>
              <a:t> </a:t>
            </a:r>
            <a:r>
              <a:rPr lang="en-US" sz="1200" dirty="0" err="1">
                <a:solidFill>
                  <a:srgbClr val="B2B2B2"/>
                </a:solidFill>
              </a:rPr>
              <a:t>reguliertem</a:t>
            </a:r>
            <a:r>
              <a:rPr lang="en-US" sz="1200" dirty="0">
                <a:solidFill>
                  <a:srgbClr val="B2B2B2"/>
                </a:solidFill>
              </a:rPr>
              <a:t> IOD (18 - 40mmHg) </a:t>
            </a:r>
            <a:r>
              <a:rPr lang="en-US" sz="1200" dirty="0" err="1">
                <a:solidFill>
                  <a:srgbClr val="B2B2B2"/>
                </a:solidFill>
              </a:rPr>
              <a:t>trotz</a:t>
            </a:r>
            <a:r>
              <a:rPr lang="en-US" sz="1200" dirty="0">
                <a:solidFill>
                  <a:srgbClr val="B2B2B2"/>
                </a:solidFill>
              </a:rPr>
              <a:t> MTMT</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Protokoll</a:t>
            </a:r>
            <a:r>
              <a:rPr lang="en-US" sz="1200" dirty="0">
                <a:solidFill>
                  <a:srgbClr val="B2B2B2"/>
                </a:solidFill>
              </a:rPr>
              <a:t>: Die Augen </a:t>
            </a:r>
            <a:r>
              <a:rPr lang="en-US" sz="1200" dirty="0" err="1">
                <a:solidFill>
                  <a:srgbClr val="B2B2B2"/>
                </a:solidFill>
              </a:rPr>
              <a:t>wurden</a:t>
            </a:r>
            <a:r>
              <a:rPr lang="en-US" sz="1200" dirty="0">
                <a:solidFill>
                  <a:srgbClr val="B2B2B2"/>
                </a:solidFill>
              </a:rPr>
              <a:t> </a:t>
            </a:r>
            <a:r>
              <a:rPr lang="en-US" sz="1200" dirty="0" err="1">
                <a:solidFill>
                  <a:srgbClr val="B2B2B2"/>
                </a:solidFill>
              </a:rPr>
              <a:t>randomisiert</a:t>
            </a:r>
            <a:r>
              <a:rPr lang="en-US" sz="1200" dirty="0">
                <a:solidFill>
                  <a:srgbClr val="B2B2B2"/>
                </a:solidFill>
              </a:rPr>
              <a:t> der Tube- </a:t>
            </a:r>
            <a:r>
              <a:rPr lang="en-US" sz="1200" dirty="0" err="1">
                <a:solidFill>
                  <a:srgbClr val="B2B2B2"/>
                </a:solidFill>
              </a:rPr>
              <a:t>oder</a:t>
            </a:r>
            <a:r>
              <a:rPr lang="en-US" sz="1200" dirty="0">
                <a:solidFill>
                  <a:srgbClr val="B2B2B2"/>
                </a:solidFill>
              </a:rPr>
              <a:t> </a:t>
            </a:r>
            <a:r>
              <a:rPr lang="en-US" sz="1200" dirty="0" err="1">
                <a:solidFill>
                  <a:srgbClr val="B2B2B2"/>
                </a:solidFill>
              </a:rPr>
              <a:t>Trabekulektomie</a:t>
            </a:r>
            <a:r>
              <a:rPr lang="en-US" sz="1200" dirty="0">
                <a:solidFill>
                  <a:srgbClr val="B2B2B2"/>
                </a:solidFill>
              </a:rPr>
              <a:t>-Gruppe </a:t>
            </a:r>
            <a:r>
              <a:rPr lang="en-US" sz="1200" dirty="0" err="1">
                <a:solidFill>
                  <a:srgbClr val="B2B2B2"/>
                </a:solidFill>
              </a:rPr>
              <a:t>zugewiesen</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wurden</a:t>
            </a:r>
            <a:r>
              <a:rPr lang="en-US" sz="1200" dirty="0">
                <a:solidFill>
                  <a:srgbClr val="B2B2B2"/>
                </a:solidFill>
              </a:rPr>
              <a:t> </a:t>
            </a:r>
            <a:r>
              <a:rPr lang="en-US" sz="1200" dirty="0" err="1">
                <a:solidFill>
                  <a:srgbClr val="B2B2B2"/>
                </a:solidFill>
              </a:rPr>
              <a:t>nach</a:t>
            </a:r>
            <a:r>
              <a:rPr lang="en-US" sz="1200" dirty="0">
                <a:solidFill>
                  <a:srgbClr val="B2B2B2"/>
                </a:solidFill>
              </a:rPr>
              <a:t> </a:t>
            </a:r>
            <a:r>
              <a:rPr lang="en-US" sz="1200" dirty="0" err="1">
                <a:solidFill>
                  <a:srgbClr val="B2B2B2"/>
                </a:solidFill>
              </a:rPr>
              <a:t>Bedarf</a:t>
            </a:r>
            <a:r>
              <a:rPr lang="en-US" sz="1200" dirty="0">
                <a:solidFill>
                  <a:srgbClr val="B2B2B2"/>
                </a:solidFill>
              </a:rPr>
              <a:t> </a:t>
            </a:r>
            <a:r>
              <a:rPr lang="en-US" sz="1200" dirty="0" err="1">
                <a:solidFill>
                  <a:srgbClr val="B2B2B2"/>
                </a:solidFill>
              </a:rPr>
              <a:t>zur</a:t>
            </a:r>
            <a:r>
              <a:rPr lang="en-US" sz="1200" dirty="0">
                <a:solidFill>
                  <a:srgbClr val="B2B2B2"/>
                </a:solidFill>
              </a:rPr>
              <a:t> IOD-</a:t>
            </a:r>
            <a:r>
              <a:rPr lang="en-US" sz="1200" dirty="0" err="1">
                <a:solidFill>
                  <a:srgbClr val="B2B2B2"/>
                </a:solidFill>
              </a:rPr>
              <a:t>Kontrolle</a:t>
            </a:r>
            <a:r>
              <a:rPr lang="en-US" sz="1200" dirty="0">
                <a:solidFill>
                  <a:srgbClr val="B2B2B2"/>
                </a:solidFill>
              </a:rPr>
              <a:t> </a:t>
            </a:r>
            <a:r>
              <a:rPr lang="en-US" sz="1200" dirty="0" err="1">
                <a:solidFill>
                  <a:srgbClr val="B2B2B2"/>
                </a:solidFill>
              </a:rPr>
              <a:t>angewendet</a:t>
            </a:r>
            <a:r>
              <a:rPr lang="en-US" sz="1200" dirty="0">
                <a:solidFill>
                  <a:srgbClr val="B2B2B2"/>
                </a:solidFill>
              </a:rPr>
              <a:t>.</a:t>
            </a:r>
            <a:endParaRPr dirty="0">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dirty="0" err="1">
                <a:solidFill>
                  <a:srgbClr val="B2B2B2"/>
                </a:solidFill>
              </a:rPr>
              <a:t>Ergebnisse</a:t>
            </a:r>
            <a:r>
              <a:rPr lang="en-US" sz="1200" dirty="0">
                <a:solidFill>
                  <a:srgbClr val="B2B2B2"/>
                </a:solidFill>
              </a:rPr>
              <a:t>: </a:t>
            </a:r>
            <a:endParaRPr dirty="0">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dirty="0">
                <a:solidFill>
                  <a:srgbClr val="B2B2B2"/>
                </a:solidFill>
              </a:rPr>
              <a:t>Gute IOD-</a:t>
            </a:r>
            <a:r>
              <a:rPr lang="en-US" sz="1200" dirty="0" err="1">
                <a:solidFill>
                  <a:srgbClr val="B2B2B2"/>
                </a:solidFill>
              </a:rPr>
              <a:t>Kontrolle</a:t>
            </a:r>
            <a:r>
              <a:rPr lang="en-US" sz="1200" dirty="0">
                <a:solidFill>
                  <a:srgbClr val="B2B2B2"/>
                </a:solidFill>
              </a:rPr>
              <a:t> in </a:t>
            </a:r>
            <a:r>
              <a:rPr lang="en-US" sz="1200" dirty="0" err="1">
                <a:solidFill>
                  <a:srgbClr val="B2B2B2"/>
                </a:solidFill>
              </a:rPr>
              <a:t>beiden</a:t>
            </a:r>
            <a:r>
              <a:rPr lang="en-US" sz="1200" dirty="0">
                <a:solidFill>
                  <a:srgbClr val="B2B2B2"/>
                </a:solidFill>
              </a:rPr>
              <a:t> Gruppen (</a:t>
            </a:r>
            <a:r>
              <a:rPr lang="en-US" sz="1200" dirty="0" err="1">
                <a:solidFill>
                  <a:srgbClr val="B2B2B2"/>
                </a:solidFill>
              </a:rPr>
              <a:t>kein</a:t>
            </a:r>
            <a:r>
              <a:rPr lang="en-US" sz="1200" dirty="0">
                <a:solidFill>
                  <a:srgbClr val="B2B2B2"/>
                </a:solidFill>
              </a:rPr>
              <a:t> </a:t>
            </a:r>
            <a:r>
              <a:rPr lang="en-US" sz="1200" dirty="0" err="1">
                <a:solidFill>
                  <a:srgbClr val="B2B2B2"/>
                </a:solidFill>
              </a:rPr>
              <a:t>statistischer</a:t>
            </a:r>
            <a:r>
              <a:rPr lang="en-US" sz="1200" dirty="0">
                <a:solidFill>
                  <a:srgbClr val="B2B2B2"/>
                </a:solidFill>
              </a:rPr>
              <a:t> </a:t>
            </a:r>
            <a:r>
              <a:rPr lang="en-US" sz="1200" dirty="0" err="1">
                <a:solidFill>
                  <a:srgbClr val="B2B2B2"/>
                </a:solidFill>
              </a:rPr>
              <a:t>Unterschied</a:t>
            </a:r>
            <a:r>
              <a:rPr lang="en-US" sz="1200" dirty="0">
                <a:solidFill>
                  <a:srgbClr val="B2B2B2"/>
                </a:solidFill>
              </a:rPr>
              <a:t>)</a:t>
            </a:r>
            <a:endParaRPr dirty="0">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dirty="0">
                <a:solidFill>
                  <a:srgbClr val="B2B2B2"/>
                </a:solidFill>
              </a:rPr>
              <a:t>Die Tube-Gruppe </a:t>
            </a:r>
            <a:r>
              <a:rPr lang="en-US" sz="1200" dirty="0" err="1">
                <a:solidFill>
                  <a:srgbClr val="B2B2B2"/>
                </a:solidFill>
              </a:rPr>
              <a:t>benötigte</a:t>
            </a:r>
            <a:r>
              <a:rPr lang="en-US" sz="1200" dirty="0">
                <a:solidFill>
                  <a:srgbClr val="B2B2B2"/>
                </a:solidFill>
              </a:rPr>
              <a:t> </a:t>
            </a:r>
            <a:r>
              <a:rPr lang="en-US" sz="1200" dirty="0" err="1">
                <a:solidFill>
                  <a:srgbClr val="B2B2B2"/>
                </a:solidFill>
              </a:rPr>
              <a:t>mehr</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als</a:t>
            </a:r>
            <a:r>
              <a:rPr lang="en-US" sz="1200" dirty="0">
                <a:solidFill>
                  <a:srgbClr val="B2B2B2"/>
                </a:solidFill>
              </a:rPr>
              <a:t> die </a:t>
            </a:r>
            <a:r>
              <a:rPr lang="en-US" sz="1200" dirty="0" err="1">
                <a:solidFill>
                  <a:srgbClr val="B2B2B2"/>
                </a:solidFill>
              </a:rPr>
              <a:t>Trabekulektomie</a:t>
            </a:r>
            <a:r>
              <a:rPr lang="en-US" sz="1200" dirty="0">
                <a:solidFill>
                  <a:srgbClr val="B2B2B2"/>
                </a:solidFill>
              </a:rPr>
              <a:t>-Gruppe</a:t>
            </a:r>
            <a:endParaRPr dirty="0">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dirty="0" err="1">
                <a:solidFill>
                  <a:srgbClr val="B2B2B2"/>
                </a:solidFill>
              </a:rPr>
              <a:t>Höhere</a:t>
            </a:r>
            <a:r>
              <a:rPr lang="en-US" sz="1200" dirty="0">
                <a:solidFill>
                  <a:srgbClr val="B2B2B2"/>
                </a:solidFill>
              </a:rPr>
              <a:t> Versagens- und postoperative </a:t>
            </a:r>
            <a:r>
              <a:rPr lang="en-US" sz="1200" dirty="0" err="1">
                <a:solidFill>
                  <a:srgbClr val="B2B2B2"/>
                </a:solidFill>
              </a:rPr>
              <a:t>Komplikationsrate</a:t>
            </a:r>
            <a:r>
              <a:rPr lang="en-US" sz="1200" dirty="0">
                <a:solidFill>
                  <a:srgbClr val="B2B2B2"/>
                </a:solidFill>
              </a:rPr>
              <a:t> in der </a:t>
            </a:r>
            <a:r>
              <a:rPr lang="en-US" sz="1200" dirty="0" err="1">
                <a:solidFill>
                  <a:srgbClr val="B2B2B2"/>
                </a:solidFill>
              </a:rPr>
              <a:t>Trabekulektomie</a:t>
            </a:r>
            <a:r>
              <a:rPr lang="en-US" sz="1200" dirty="0">
                <a:solidFill>
                  <a:srgbClr val="B2B2B2"/>
                </a:solidFill>
              </a:rPr>
              <a:t>-Gruppe.</a:t>
            </a:r>
            <a:endParaRPr dirty="0">
              <a:solidFill>
                <a:srgbClr val="B2B2B2"/>
              </a:solidFill>
            </a:endParaRPr>
          </a:p>
        </p:txBody>
      </p:sp>
      <p:sp>
        <p:nvSpPr>
          <p:cNvPr id="1586" name="Google Shape;1586;g3f645ac5276_0_836"/>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587" name="Google Shape;1587;g3f645ac5276_0_83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117</a:t>
            </a:fld>
            <a:endParaRPr sz="1000">
              <a:solidFill>
                <a:schemeClr val="dk1"/>
              </a:solidFill>
              <a:latin typeface="Arial"/>
              <a:ea typeface="Arial"/>
              <a:cs typeface="Arial"/>
              <a:sym typeface="Arial"/>
            </a:endParaRPr>
          </a:p>
        </p:txBody>
      </p:sp>
      <p:sp>
        <p:nvSpPr>
          <p:cNvPr id="1588" name="Google Shape;1588;g3f645ac5276_0_836"/>
          <p:cNvSpPr txBox="1"/>
          <p:nvPr/>
        </p:nvSpPr>
        <p:spPr>
          <a:xfrm>
            <a:off x="379343" y="2327970"/>
            <a:ext cx="8153400" cy="30732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Zum TVT-Protokoll: Wurde im Trabekulektomie-Arm d</a:t>
            </a:r>
            <a:r>
              <a:rPr lang="en-US" sz="1200" i="1">
                <a:solidFill>
                  <a:srgbClr val="0000FF"/>
                </a:solidFill>
              </a:rPr>
              <a:t>ieser </a:t>
            </a:r>
            <a:r>
              <a:rPr lang="en-US" sz="1200" i="1">
                <a:solidFill>
                  <a:srgbClr val="0000FF"/>
                </a:solidFill>
                <a:latin typeface="Arial"/>
                <a:ea typeface="Arial"/>
                <a:cs typeface="Arial"/>
                <a:sym typeface="Arial"/>
              </a:rPr>
              <a:t>Studie Mitomycin-C (MMC) </a:t>
            </a:r>
            <a:r>
              <a:rPr lang="en-US" sz="1200" i="1">
                <a:solidFill>
                  <a:srgbClr val="0000FF"/>
                </a:solidFill>
              </a:rPr>
              <a:t>verwendet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Ja</a:t>
            </a:r>
            <a:endParaRPr/>
          </a:p>
          <a:p>
            <a:pPr marL="0" marR="0" lvl="0" indent="0" algn="l" rtl="0">
              <a:spcBef>
                <a:spcPts val="0"/>
              </a:spcBef>
              <a:spcAft>
                <a:spcPts val="0"/>
              </a:spcAft>
              <a:buClr>
                <a:schemeClr val="dk1"/>
              </a:buClr>
              <a:buSzPts val="1400"/>
              <a:buFont typeface="Noto Sans Symbols"/>
              <a:buNone/>
            </a:pPr>
            <a:endParaRPr sz="14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Wie lauteten die MMC-Parameter (Konzentration; Expositionsdauer)?</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Für alle Trab-Augen wurden 0,4 mg/ml x 4 Minuten verwendet</a:t>
            </a:r>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Warum ist dieser „Einheitsansatz“ bei der MMC-Dosierung umstritten?</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Die meisten Chirurgen passen die MMC-Dosierung individuell an den jeweiligen Patienten an. So sind die meisten der Ansicht, dass ein junges afroamerikanisches Auge wahrscheinlich eine intensivere MMC-Dosierung erfordert als das Auge eines älteren Kaukasier. Die TVT-Studienpopulation umfasste Patienten im Alter von 32 bis 85 Jahren und schloss weiße, afroamerikanische und lateinamerikanische Patienten ein. Hätten die TVT-Chirurgen frei entscheiden können, wäre es höchst unwahrscheinlich, dass sie für </a:t>
            </a:r>
            <a:r>
              <a:rPr lang="en-US" sz="1200" b="1">
                <a:solidFill>
                  <a:srgbClr val="C8C860"/>
                </a:solidFill>
                <a:latin typeface="Arial"/>
                <a:ea typeface="Arial"/>
                <a:cs typeface="Arial"/>
                <a:sym typeface="Arial"/>
              </a:rPr>
              <a:t>alle </a:t>
            </a:r>
            <a:r>
              <a:rPr lang="en-US" sz="1200">
                <a:solidFill>
                  <a:srgbClr val="C8C860"/>
                </a:solidFill>
                <a:latin typeface="Arial"/>
                <a:ea typeface="Arial"/>
                <a:cs typeface="Arial"/>
                <a:sym typeface="Arial"/>
              </a:rPr>
              <a:t>Patienten MMC 0,4 mg/ml x 4 Minuten gewählt hätten.</a:t>
            </a:r>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Warum ist dies ein Problem für die Studie?</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Einige Experten haben die Frage aufgeworfen, ob eine suboptimale MMC-Dosierung die Komplikations-/Versagensrate im Trab-Arm der Studie möglicherweise überhöht hat</a:t>
            </a:r>
            <a:endParaRPr/>
          </a:p>
        </p:txBody>
      </p:sp>
      <p:sp>
        <p:nvSpPr>
          <p:cNvPr id="1589" name="Google Shape;1589;g3f645ac5276_0_836"/>
          <p:cNvSpPr/>
          <p:nvPr/>
        </p:nvSpPr>
        <p:spPr>
          <a:xfrm>
            <a:off x="1028700" y="1305339"/>
            <a:ext cx="3200400" cy="762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593"/>
        <p:cNvGrpSpPr/>
        <p:nvPr/>
      </p:nvGrpSpPr>
      <p:grpSpPr>
        <a:xfrm>
          <a:off x="0" y="0"/>
          <a:ext cx="0" cy="0"/>
          <a:chOff x="0" y="0"/>
          <a:chExt cx="0" cy="0"/>
        </a:xfrm>
      </p:grpSpPr>
      <p:sp>
        <p:nvSpPr>
          <p:cNvPr id="1594" name="Google Shape;1594;g3f645ac5276_0_851"/>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95" name="Google Shape;1595;g3f645ac5276_0_851"/>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596" name="Google Shape;1596;g3f645ac5276_0_851"/>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97" name="Google Shape;1597;g3f645ac5276_0_851"/>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98" name="Google Shape;1598;g3f645ac5276_0_851"/>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99" name="Google Shape;1599;g3f645ac5276_0_851"/>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00" name="Google Shape;1600;g3f645ac5276_0_851"/>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dirty="0">
                <a:solidFill>
                  <a:srgbClr val="B2B2B2"/>
                </a:solidFill>
              </a:rPr>
              <a:t>Tube-versus-</a:t>
            </a:r>
            <a:r>
              <a:rPr lang="en-US" sz="1200" b="1" dirty="0" err="1">
                <a:solidFill>
                  <a:srgbClr val="0000FF"/>
                </a:solidFill>
              </a:rPr>
              <a:t>Trabekulektomie</a:t>
            </a:r>
            <a:r>
              <a:rPr lang="en-US" sz="1200" b="1" dirty="0">
                <a:solidFill>
                  <a:srgbClr val="B2B2B2"/>
                </a:solidFill>
              </a:rPr>
              <a:t>-(TVT)-Studie</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a:solidFill>
                  <a:srgbClr val="B2B2B2"/>
                </a:solidFill>
              </a:rPr>
              <a:t>Ziel: </a:t>
            </a:r>
            <a:r>
              <a:rPr lang="en-US" sz="1200" dirty="0" err="1">
                <a:solidFill>
                  <a:srgbClr val="B2B2B2"/>
                </a:solidFill>
              </a:rPr>
              <a:t>Vergleich</a:t>
            </a:r>
            <a:r>
              <a:rPr lang="en-US" sz="1200" dirty="0">
                <a:solidFill>
                  <a:srgbClr val="B2B2B2"/>
                </a:solidFill>
              </a:rPr>
              <a:t> der Sicherheit und </a:t>
            </a:r>
            <a:r>
              <a:rPr lang="en-US" sz="1200" dirty="0" err="1">
                <a:solidFill>
                  <a:srgbClr val="B2B2B2"/>
                </a:solidFill>
              </a:rPr>
              <a:t>Wirksamkeit</a:t>
            </a:r>
            <a:r>
              <a:rPr lang="en-US" sz="1200" dirty="0">
                <a:solidFill>
                  <a:srgbClr val="B2B2B2"/>
                </a:solidFill>
              </a:rPr>
              <a:t> von </a:t>
            </a:r>
            <a:r>
              <a:rPr lang="en-US" sz="1200" dirty="0" err="1">
                <a:solidFill>
                  <a:srgbClr val="B2B2B2"/>
                </a:solidFill>
              </a:rPr>
              <a:t>Glaukomdrainage-Implantaten</a:t>
            </a:r>
            <a:r>
              <a:rPr lang="en-US" sz="1200" dirty="0">
                <a:solidFill>
                  <a:srgbClr val="B2B2B2"/>
                </a:solidFill>
              </a:rPr>
              <a:t> (Tube-Shunts) und der </a:t>
            </a:r>
            <a:r>
              <a:rPr lang="en-US" sz="1200" dirty="0" err="1">
                <a:solidFill>
                  <a:srgbClr val="B2B2B2"/>
                </a:solidFill>
              </a:rPr>
              <a:t>Trabekulektomie</a:t>
            </a:r>
            <a:r>
              <a:rPr lang="en-US" sz="1200" dirty="0">
                <a:solidFill>
                  <a:srgbClr val="B2B2B2"/>
                </a:solidFill>
              </a:rPr>
              <a:t> </a:t>
            </a:r>
            <a:r>
              <a:rPr lang="en-US" sz="1200" dirty="0" err="1">
                <a:solidFill>
                  <a:srgbClr val="B2B2B2"/>
                </a:solidFill>
              </a:rPr>
              <a:t>bei</a:t>
            </a:r>
            <a:r>
              <a:rPr lang="en-US" sz="1200" dirty="0">
                <a:solidFill>
                  <a:srgbClr val="B2B2B2"/>
                </a:solidFill>
              </a:rPr>
              <a:t> Augen </a:t>
            </a:r>
            <a:r>
              <a:rPr lang="en-US" sz="1200" dirty="0" err="1">
                <a:solidFill>
                  <a:srgbClr val="B2B2B2"/>
                </a:solidFill>
              </a:rPr>
              <a:t>mit</a:t>
            </a:r>
            <a:r>
              <a:rPr lang="en-US" sz="1200" dirty="0">
                <a:solidFill>
                  <a:srgbClr val="B2B2B2"/>
                </a:solidFill>
              </a:rPr>
              <a:t> </a:t>
            </a:r>
            <a:r>
              <a:rPr lang="en-US" sz="1200" dirty="0" err="1">
                <a:solidFill>
                  <a:srgbClr val="B2B2B2"/>
                </a:solidFill>
              </a:rPr>
              <a:t>vorangegangenen</a:t>
            </a:r>
            <a:r>
              <a:rPr lang="en-US" sz="1200" dirty="0">
                <a:solidFill>
                  <a:srgbClr val="B2B2B2"/>
                </a:solidFill>
              </a:rPr>
              <a:t> </a:t>
            </a:r>
            <a:r>
              <a:rPr lang="en-US" sz="1200" dirty="0" err="1">
                <a:solidFill>
                  <a:srgbClr val="B2B2B2"/>
                </a:solidFill>
              </a:rPr>
              <a:t>okulären</a:t>
            </a:r>
            <a:r>
              <a:rPr lang="en-US" sz="1200" dirty="0">
                <a:solidFill>
                  <a:srgbClr val="B2B2B2"/>
                </a:solidFill>
              </a:rPr>
              <a:t> </a:t>
            </a:r>
            <a:r>
              <a:rPr lang="en-US" sz="1200" dirty="0" err="1">
                <a:solidFill>
                  <a:srgbClr val="B2B2B2"/>
                </a:solidFill>
              </a:rPr>
              <a:t>Eingriffen</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Studienpopulation</a:t>
            </a:r>
            <a:r>
              <a:rPr lang="en-US" sz="1200" dirty="0">
                <a:solidFill>
                  <a:srgbClr val="B2B2B2"/>
                </a:solidFill>
              </a:rPr>
              <a:t>: 212 Augen </a:t>
            </a:r>
            <a:r>
              <a:rPr lang="en-US" sz="1200" dirty="0" err="1">
                <a:solidFill>
                  <a:srgbClr val="B2B2B2"/>
                </a:solidFill>
              </a:rPr>
              <a:t>mit</a:t>
            </a:r>
            <a:r>
              <a:rPr lang="en-US" sz="1200" dirty="0">
                <a:solidFill>
                  <a:srgbClr val="B2B2B2"/>
                </a:solidFill>
              </a:rPr>
              <a:t> </a:t>
            </a:r>
            <a:r>
              <a:rPr lang="en-US" sz="1200" dirty="0" err="1">
                <a:solidFill>
                  <a:srgbClr val="B2B2B2"/>
                </a:solidFill>
              </a:rPr>
              <a:t>vorangegangener</a:t>
            </a:r>
            <a:r>
              <a:rPr lang="en-US" sz="1200" dirty="0">
                <a:solidFill>
                  <a:srgbClr val="B2B2B2"/>
                </a:solidFill>
              </a:rPr>
              <a:t> </a:t>
            </a:r>
            <a:r>
              <a:rPr lang="en-US" sz="1200" dirty="0" err="1">
                <a:solidFill>
                  <a:srgbClr val="B2B2B2"/>
                </a:solidFill>
              </a:rPr>
              <a:t>Trabekulektomie</a:t>
            </a:r>
            <a:r>
              <a:rPr lang="en-US" sz="1200" dirty="0">
                <a:solidFill>
                  <a:srgbClr val="B2B2B2"/>
                </a:solidFill>
              </a:rPr>
              <a:t> und/</a:t>
            </a:r>
            <a:r>
              <a:rPr lang="en-US" sz="1200" dirty="0" err="1">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oder</a:t>
            </a:r>
            <a:r>
              <a:rPr lang="en-US" sz="1200" dirty="0">
                <a:solidFill>
                  <a:srgbClr val="B2B2B2"/>
                </a:solidFill>
              </a:rPr>
              <a:t> </a:t>
            </a:r>
            <a:r>
              <a:rPr lang="en-US" sz="1200" dirty="0" err="1">
                <a:solidFill>
                  <a:srgbClr val="B2B2B2"/>
                </a:solidFill>
              </a:rPr>
              <a:t>Kataraktoperation</a:t>
            </a:r>
            <a:r>
              <a:rPr lang="en-US" sz="1200" dirty="0">
                <a:solidFill>
                  <a:srgbClr val="B2B2B2"/>
                </a:solidFill>
              </a:rPr>
              <a:t> </a:t>
            </a:r>
            <a:r>
              <a:rPr lang="en-US" sz="1200" dirty="0" err="1">
                <a:solidFill>
                  <a:srgbClr val="B2B2B2"/>
                </a:solidFill>
              </a:rPr>
              <a:t>sowie</a:t>
            </a:r>
            <a:r>
              <a:rPr lang="en-US" sz="1200" dirty="0">
                <a:solidFill>
                  <a:srgbClr val="B2B2B2"/>
                </a:solidFill>
              </a:rPr>
              <a:t> </a:t>
            </a:r>
            <a:r>
              <a:rPr lang="en-US" sz="1200" dirty="0" err="1">
                <a:solidFill>
                  <a:srgbClr val="B2B2B2"/>
                </a:solidFill>
              </a:rPr>
              <a:t>unzureichend</a:t>
            </a:r>
            <a:r>
              <a:rPr lang="en-US" sz="1200" dirty="0">
                <a:solidFill>
                  <a:srgbClr val="B2B2B2"/>
                </a:solidFill>
              </a:rPr>
              <a:t> </a:t>
            </a:r>
            <a:r>
              <a:rPr lang="en-US" sz="1200" dirty="0" err="1">
                <a:solidFill>
                  <a:srgbClr val="B2B2B2"/>
                </a:solidFill>
              </a:rPr>
              <a:t>reguliertem</a:t>
            </a:r>
            <a:r>
              <a:rPr lang="en-US" sz="1200" dirty="0">
                <a:solidFill>
                  <a:srgbClr val="B2B2B2"/>
                </a:solidFill>
              </a:rPr>
              <a:t> IOD (18 - 40mmHg) </a:t>
            </a:r>
            <a:r>
              <a:rPr lang="en-US" sz="1200" dirty="0" err="1">
                <a:solidFill>
                  <a:srgbClr val="B2B2B2"/>
                </a:solidFill>
              </a:rPr>
              <a:t>trotz</a:t>
            </a:r>
            <a:r>
              <a:rPr lang="en-US" sz="1200" dirty="0">
                <a:solidFill>
                  <a:srgbClr val="B2B2B2"/>
                </a:solidFill>
              </a:rPr>
              <a:t> MTMT</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Protokoll</a:t>
            </a:r>
            <a:r>
              <a:rPr lang="en-US" sz="1200" dirty="0">
                <a:solidFill>
                  <a:srgbClr val="B2B2B2"/>
                </a:solidFill>
              </a:rPr>
              <a:t>: Die Augen </a:t>
            </a:r>
            <a:r>
              <a:rPr lang="en-US" sz="1200" dirty="0" err="1">
                <a:solidFill>
                  <a:srgbClr val="B2B2B2"/>
                </a:solidFill>
              </a:rPr>
              <a:t>wurden</a:t>
            </a:r>
            <a:r>
              <a:rPr lang="en-US" sz="1200" dirty="0">
                <a:solidFill>
                  <a:srgbClr val="B2B2B2"/>
                </a:solidFill>
              </a:rPr>
              <a:t> </a:t>
            </a:r>
            <a:r>
              <a:rPr lang="en-US" sz="1200" dirty="0" err="1">
                <a:solidFill>
                  <a:srgbClr val="B2B2B2"/>
                </a:solidFill>
              </a:rPr>
              <a:t>randomisiert</a:t>
            </a:r>
            <a:r>
              <a:rPr lang="en-US" sz="1200" dirty="0">
                <a:solidFill>
                  <a:srgbClr val="B2B2B2"/>
                </a:solidFill>
              </a:rPr>
              <a:t> der Tube- </a:t>
            </a:r>
            <a:r>
              <a:rPr lang="en-US" sz="1200" dirty="0" err="1">
                <a:solidFill>
                  <a:srgbClr val="B2B2B2"/>
                </a:solidFill>
              </a:rPr>
              <a:t>oder</a:t>
            </a:r>
            <a:r>
              <a:rPr lang="en-US" sz="1200" dirty="0">
                <a:solidFill>
                  <a:srgbClr val="B2B2B2"/>
                </a:solidFill>
              </a:rPr>
              <a:t> </a:t>
            </a:r>
            <a:r>
              <a:rPr lang="en-US" sz="1200" dirty="0" err="1">
                <a:solidFill>
                  <a:srgbClr val="B2B2B2"/>
                </a:solidFill>
              </a:rPr>
              <a:t>Trabekulektomie</a:t>
            </a:r>
            <a:r>
              <a:rPr lang="en-US" sz="1200" dirty="0">
                <a:solidFill>
                  <a:srgbClr val="B2B2B2"/>
                </a:solidFill>
              </a:rPr>
              <a:t>-Gruppe </a:t>
            </a:r>
            <a:r>
              <a:rPr lang="en-US" sz="1200" dirty="0" err="1">
                <a:solidFill>
                  <a:srgbClr val="B2B2B2"/>
                </a:solidFill>
              </a:rPr>
              <a:t>zugewiesen</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wurden</a:t>
            </a:r>
            <a:r>
              <a:rPr lang="en-US" sz="1200" dirty="0">
                <a:solidFill>
                  <a:srgbClr val="B2B2B2"/>
                </a:solidFill>
              </a:rPr>
              <a:t> </a:t>
            </a:r>
            <a:r>
              <a:rPr lang="en-US" sz="1200" dirty="0" err="1">
                <a:solidFill>
                  <a:srgbClr val="B2B2B2"/>
                </a:solidFill>
              </a:rPr>
              <a:t>nach</a:t>
            </a:r>
            <a:r>
              <a:rPr lang="en-US" sz="1200" dirty="0">
                <a:solidFill>
                  <a:srgbClr val="B2B2B2"/>
                </a:solidFill>
              </a:rPr>
              <a:t> </a:t>
            </a:r>
            <a:r>
              <a:rPr lang="en-US" sz="1200" dirty="0" err="1">
                <a:solidFill>
                  <a:srgbClr val="B2B2B2"/>
                </a:solidFill>
              </a:rPr>
              <a:t>Bedarf</a:t>
            </a:r>
            <a:r>
              <a:rPr lang="en-US" sz="1200" dirty="0">
                <a:solidFill>
                  <a:srgbClr val="B2B2B2"/>
                </a:solidFill>
              </a:rPr>
              <a:t> </a:t>
            </a:r>
            <a:r>
              <a:rPr lang="en-US" sz="1200" dirty="0" err="1">
                <a:solidFill>
                  <a:srgbClr val="B2B2B2"/>
                </a:solidFill>
              </a:rPr>
              <a:t>zur</a:t>
            </a:r>
            <a:r>
              <a:rPr lang="en-US" sz="1200" dirty="0">
                <a:solidFill>
                  <a:srgbClr val="B2B2B2"/>
                </a:solidFill>
              </a:rPr>
              <a:t> IOD-</a:t>
            </a:r>
            <a:r>
              <a:rPr lang="en-US" sz="1200" dirty="0" err="1">
                <a:solidFill>
                  <a:srgbClr val="B2B2B2"/>
                </a:solidFill>
              </a:rPr>
              <a:t>Kontrolle</a:t>
            </a:r>
            <a:r>
              <a:rPr lang="en-US" sz="1200" dirty="0">
                <a:solidFill>
                  <a:srgbClr val="B2B2B2"/>
                </a:solidFill>
              </a:rPr>
              <a:t> </a:t>
            </a:r>
            <a:r>
              <a:rPr lang="en-US" sz="1200" dirty="0" err="1">
                <a:solidFill>
                  <a:srgbClr val="B2B2B2"/>
                </a:solidFill>
              </a:rPr>
              <a:t>angewendet</a:t>
            </a:r>
            <a:r>
              <a:rPr lang="en-US" sz="1200" dirty="0">
                <a:solidFill>
                  <a:srgbClr val="B2B2B2"/>
                </a:solidFill>
              </a:rPr>
              <a:t>.</a:t>
            </a:r>
            <a:endParaRPr dirty="0">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dirty="0" err="1">
                <a:solidFill>
                  <a:srgbClr val="B2B2B2"/>
                </a:solidFill>
              </a:rPr>
              <a:t>Ergebnisse</a:t>
            </a:r>
            <a:r>
              <a:rPr lang="en-US" sz="1200" dirty="0">
                <a:solidFill>
                  <a:srgbClr val="B2B2B2"/>
                </a:solidFill>
              </a:rPr>
              <a:t>: </a:t>
            </a:r>
            <a:endParaRPr dirty="0">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dirty="0">
                <a:solidFill>
                  <a:srgbClr val="B2B2B2"/>
                </a:solidFill>
              </a:rPr>
              <a:t>Gute IOD-</a:t>
            </a:r>
            <a:r>
              <a:rPr lang="en-US" sz="1200" dirty="0" err="1">
                <a:solidFill>
                  <a:srgbClr val="B2B2B2"/>
                </a:solidFill>
              </a:rPr>
              <a:t>Kontrolle</a:t>
            </a:r>
            <a:r>
              <a:rPr lang="en-US" sz="1200" dirty="0">
                <a:solidFill>
                  <a:srgbClr val="B2B2B2"/>
                </a:solidFill>
              </a:rPr>
              <a:t> in </a:t>
            </a:r>
            <a:r>
              <a:rPr lang="en-US" sz="1200" dirty="0" err="1">
                <a:solidFill>
                  <a:srgbClr val="B2B2B2"/>
                </a:solidFill>
              </a:rPr>
              <a:t>beiden</a:t>
            </a:r>
            <a:r>
              <a:rPr lang="en-US" sz="1200" dirty="0">
                <a:solidFill>
                  <a:srgbClr val="B2B2B2"/>
                </a:solidFill>
              </a:rPr>
              <a:t> Gruppen (</a:t>
            </a:r>
            <a:r>
              <a:rPr lang="en-US" sz="1200" dirty="0" err="1">
                <a:solidFill>
                  <a:srgbClr val="B2B2B2"/>
                </a:solidFill>
              </a:rPr>
              <a:t>kein</a:t>
            </a:r>
            <a:r>
              <a:rPr lang="en-US" sz="1200" dirty="0">
                <a:solidFill>
                  <a:srgbClr val="B2B2B2"/>
                </a:solidFill>
              </a:rPr>
              <a:t> </a:t>
            </a:r>
            <a:r>
              <a:rPr lang="en-US" sz="1200" dirty="0" err="1">
                <a:solidFill>
                  <a:srgbClr val="B2B2B2"/>
                </a:solidFill>
              </a:rPr>
              <a:t>statistischer</a:t>
            </a:r>
            <a:r>
              <a:rPr lang="en-US" sz="1200" dirty="0">
                <a:solidFill>
                  <a:srgbClr val="B2B2B2"/>
                </a:solidFill>
              </a:rPr>
              <a:t> </a:t>
            </a:r>
            <a:r>
              <a:rPr lang="en-US" sz="1200" dirty="0" err="1">
                <a:solidFill>
                  <a:srgbClr val="B2B2B2"/>
                </a:solidFill>
              </a:rPr>
              <a:t>Unterschied</a:t>
            </a:r>
            <a:r>
              <a:rPr lang="en-US" sz="1200" dirty="0">
                <a:solidFill>
                  <a:srgbClr val="B2B2B2"/>
                </a:solidFill>
              </a:rPr>
              <a:t>)</a:t>
            </a:r>
            <a:endParaRPr dirty="0">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dirty="0">
                <a:solidFill>
                  <a:srgbClr val="B2B2B2"/>
                </a:solidFill>
              </a:rPr>
              <a:t>Die Tube-Gruppe </a:t>
            </a:r>
            <a:r>
              <a:rPr lang="en-US" sz="1200" dirty="0" err="1">
                <a:solidFill>
                  <a:srgbClr val="B2B2B2"/>
                </a:solidFill>
              </a:rPr>
              <a:t>benötigte</a:t>
            </a:r>
            <a:r>
              <a:rPr lang="en-US" sz="1200" dirty="0">
                <a:solidFill>
                  <a:srgbClr val="B2B2B2"/>
                </a:solidFill>
              </a:rPr>
              <a:t> </a:t>
            </a:r>
            <a:r>
              <a:rPr lang="en-US" sz="1200" dirty="0" err="1">
                <a:solidFill>
                  <a:srgbClr val="B2B2B2"/>
                </a:solidFill>
              </a:rPr>
              <a:t>mehr</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als</a:t>
            </a:r>
            <a:r>
              <a:rPr lang="en-US" sz="1200" dirty="0">
                <a:solidFill>
                  <a:srgbClr val="B2B2B2"/>
                </a:solidFill>
              </a:rPr>
              <a:t> die </a:t>
            </a:r>
            <a:r>
              <a:rPr lang="en-US" sz="1200" dirty="0" err="1">
                <a:solidFill>
                  <a:srgbClr val="B2B2B2"/>
                </a:solidFill>
              </a:rPr>
              <a:t>Trabekulektomie</a:t>
            </a:r>
            <a:r>
              <a:rPr lang="en-US" sz="1200" dirty="0">
                <a:solidFill>
                  <a:srgbClr val="B2B2B2"/>
                </a:solidFill>
              </a:rPr>
              <a:t>-Gruppe</a:t>
            </a:r>
            <a:endParaRPr dirty="0">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dirty="0" err="1">
                <a:solidFill>
                  <a:srgbClr val="B2B2B2"/>
                </a:solidFill>
              </a:rPr>
              <a:t>Höhere</a:t>
            </a:r>
            <a:r>
              <a:rPr lang="en-US" sz="1200" dirty="0">
                <a:solidFill>
                  <a:srgbClr val="B2B2B2"/>
                </a:solidFill>
              </a:rPr>
              <a:t> Versagens- und postoperative </a:t>
            </a:r>
            <a:r>
              <a:rPr lang="en-US" sz="1200" dirty="0" err="1">
                <a:solidFill>
                  <a:srgbClr val="B2B2B2"/>
                </a:solidFill>
              </a:rPr>
              <a:t>Komplikationsrate</a:t>
            </a:r>
            <a:r>
              <a:rPr lang="en-US" sz="1200" dirty="0">
                <a:solidFill>
                  <a:srgbClr val="B2B2B2"/>
                </a:solidFill>
              </a:rPr>
              <a:t> in der </a:t>
            </a:r>
            <a:r>
              <a:rPr lang="en-US" sz="1200" dirty="0" err="1">
                <a:solidFill>
                  <a:srgbClr val="B2B2B2"/>
                </a:solidFill>
              </a:rPr>
              <a:t>Trabekulektomie</a:t>
            </a:r>
            <a:r>
              <a:rPr lang="en-US" sz="1200" dirty="0">
                <a:solidFill>
                  <a:srgbClr val="B2B2B2"/>
                </a:solidFill>
              </a:rPr>
              <a:t>-Gruppe.</a:t>
            </a:r>
            <a:endParaRPr dirty="0">
              <a:solidFill>
                <a:srgbClr val="B2B2B2"/>
              </a:solidFill>
            </a:endParaRPr>
          </a:p>
        </p:txBody>
      </p:sp>
      <p:sp>
        <p:nvSpPr>
          <p:cNvPr id="1601" name="Google Shape;1601;g3f645ac5276_0_851"/>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602" name="Google Shape;1602;g3f645ac5276_0_85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118</a:t>
            </a:fld>
            <a:endParaRPr sz="1000">
              <a:solidFill>
                <a:schemeClr val="dk1"/>
              </a:solidFill>
              <a:latin typeface="Arial"/>
              <a:ea typeface="Arial"/>
              <a:cs typeface="Arial"/>
              <a:sym typeface="Arial"/>
            </a:endParaRPr>
          </a:p>
        </p:txBody>
      </p:sp>
      <p:sp>
        <p:nvSpPr>
          <p:cNvPr id="1603" name="Google Shape;1603;g3f645ac5276_0_851"/>
          <p:cNvSpPr txBox="1"/>
          <p:nvPr/>
        </p:nvSpPr>
        <p:spPr>
          <a:xfrm>
            <a:off x="379343" y="2327970"/>
            <a:ext cx="8153400" cy="30732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Zum TVT-Protokoll: Wurde im Trabekulektomie-Arm d</a:t>
            </a:r>
            <a:r>
              <a:rPr lang="en-US" sz="1200" i="1">
                <a:solidFill>
                  <a:srgbClr val="0000FF"/>
                </a:solidFill>
              </a:rPr>
              <a:t>ieser </a:t>
            </a:r>
            <a:r>
              <a:rPr lang="en-US" sz="1200" i="1">
                <a:solidFill>
                  <a:srgbClr val="0000FF"/>
                </a:solidFill>
                <a:latin typeface="Arial"/>
                <a:ea typeface="Arial"/>
                <a:cs typeface="Arial"/>
                <a:sym typeface="Arial"/>
              </a:rPr>
              <a:t>Studie Mitomycin-C (MMC) </a:t>
            </a:r>
            <a:r>
              <a:rPr lang="en-US" sz="1200" i="1">
                <a:solidFill>
                  <a:srgbClr val="0000FF"/>
                </a:solidFill>
              </a:rPr>
              <a:t>verwendet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Ja</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Wie lauteten die MMC-Parameter (Konzentration; Expositionsdauer)?</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Für alle Trab-Augen wurden 0,4 mg/ml x 4 Minuten verwendet</a:t>
            </a:r>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Warum ist dieser „Einheitsansatz“ bei der MMC-Dosierung umstritten?</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Die meisten Chirurgen passen die MMC-Dosierung individuell an den jeweiligen Patienten an. So sind die meisten der Ansicht, dass ein junges afroamerikanisches Auge wahrscheinlich eine intensivere MMC-Dosierung erfordert als das Auge eines älteren Kaukasier. Die TVT-Studienpopulation umfasste Patienten im Alter von 32 bis 85 Jahren und schloss weiße, afroamerikanische und lateinamerikanische Patienten ein. Hätten die TVT-Chirurgen frei entscheiden können, wäre es höchst unwahrscheinlich, dass sie für </a:t>
            </a:r>
            <a:r>
              <a:rPr lang="en-US" sz="1200" b="1">
                <a:solidFill>
                  <a:srgbClr val="C8C860"/>
                </a:solidFill>
                <a:latin typeface="Arial"/>
                <a:ea typeface="Arial"/>
                <a:cs typeface="Arial"/>
                <a:sym typeface="Arial"/>
              </a:rPr>
              <a:t>alle </a:t>
            </a:r>
            <a:r>
              <a:rPr lang="en-US" sz="1200">
                <a:solidFill>
                  <a:srgbClr val="C8C860"/>
                </a:solidFill>
                <a:latin typeface="Arial"/>
                <a:ea typeface="Arial"/>
                <a:cs typeface="Arial"/>
                <a:sym typeface="Arial"/>
              </a:rPr>
              <a:t>Patienten MMC 0,4 mg/ml x 4 Minuten gewählt hätten.</a:t>
            </a:r>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Warum ist dies ein Problem für die Studie?</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Einige Experten haben die Frage aufgeworfen, ob eine suboptimale MMC-Dosierung die Komplikations-/Versagensrate im Trab-Arm der Studie möglicherweise überhöht hat</a:t>
            </a:r>
            <a:endParaRPr/>
          </a:p>
        </p:txBody>
      </p:sp>
      <p:sp>
        <p:nvSpPr>
          <p:cNvPr id="1604" name="Google Shape;1604;g3f645ac5276_0_851"/>
          <p:cNvSpPr/>
          <p:nvPr/>
        </p:nvSpPr>
        <p:spPr>
          <a:xfrm>
            <a:off x="685800" y="1421296"/>
            <a:ext cx="3200400" cy="762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608"/>
        <p:cNvGrpSpPr/>
        <p:nvPr/>
      </p:nvGrpSpPr>
      <p:grpSpPr>
        <a:xfrm>
          <a:off x="0" y="0"/>
          <a:ext cx="0" cy="0"/>
          <a:chOff x="0" y="0"/>
          <a:chExt cx="0" cy="0"/>
        </a:xfrm>
      </p:grpSpPr>
      <p:sp>
        <p:nvSpPr>
          <p:cNvPr id="1609" name="Google Shape;1609;g3f645ac5276_0_865"/>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10" name="Google Shape;1610;g3f645ac5276_0_865"/>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11" name="Google Shape;1611;g3f645ac5276_0_865"/>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12" name="Google Shape;1612;g3f645ac5276_0_865"/>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13" name="Google Shape;1613;g3f645ac5276_0_865"/>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14" name="Google Shape;1614;g3f645ac5276_0_865"/>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15" name="Google Shape;1615;g3f645ac5276_0_865"/>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B2B2B2"/>
                </a:solidFill>
              </a:rPr>
              <a:t>Tube-versus-</a:t>
            </a:r>
            <a:r>
              <a:rPr lang="en-US" sz="1200" b="1">
                <a:solidFill>
                  <a:srgbClr val="0000FF"/>
                </a:solidFill>
              </a:rPr>
              <a:t>Trabekulektomie</a:t>
            </a:r>
            <a:r>
              <a:rPr lang="en-US" sz="1200" b="1">
                <a:solidFill>
                  <a:srgbClr val="B2B2B2"/>
                </a:solidFill>
              </a:rPr>
              <a:t>-(TVT)-Studie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616" name="Google Shape;1616;g3f645ac5276_0_865"/>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617" name="Google Shape;1617;g3f645ac5276_0_86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119</a:t>
            </a:fld>
            <a:endParaRPr sz="1000">
              <a:solidFill>
                <a:schemeClr val="dk1"/>
              </a:solidFill>
              <a:latin typeface="Arial"/>
              <a:ea typeface="Arial"/>
              <a:cs typeface="Arial"/>
              <a:sym typeface="Arial"/>
            </a:endParaRPr>
          </a:p>
        </p:txBody>
      </p:sp>
      <p:sp>
        <p:nvSpPr>
          <p:cNvPr id="1618" name="Google Shape;1618;g3f645ac5276_0_865"/>
          <p:cNvSpPr txBox="1"/>
          <p:nvPr/>
        </p:nvSpPr>
        <p:spPr>
          <a:xfrm>
            <a:off x="379343" y="2327970"/>
            <a:ext cx="8153400" cy="30732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Zum TVT-Protokoll: Wurde im Trabekulektomie-Arm d</a:t>
            </a:r>
            <a:r>
              <a:rPr lang="en-US" sz="1200" i="1">
                <a:solidFill>
                  <a:srgbClr val="0000FF"/>
                </a:solidFill>
              </a:rPr>
              <a:t>ieser </a:t>
            </a:r>
            <a:r>
              <a:rPr lang="en-US" sz="1200" i="1">
                <a:solidFill>
                  <a:srgbClr val="0000FF"/>
                </a:solidFill>
                <a:latin typeface="Arial"/>
                <a:ea typeface="Arial"/>
                <a:cs typeface="Arial"/>
                <a:sym typeface="Arial"/>
              </a:rPr>
              <a:t>Studie Mitomycin-C (MMC) </a:t>
            </a:r>
            <a:r>
              <a:rPr lang="en-US" sz="1200" i="1">
                <a:solidFill>
                  <a:srgbClr val="0000FF"/>
                </a:solidFill>
              </a:rPr>
              <a:t>verwendet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Ja</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Wie lauteten die MMC-Parameter (Konzentration; Expositionsdauer)?</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Für alle Trab-Augen wurden 0,4 mg/ml x 4 Minuten verwendet</a:t>
            </a:r>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Warum ist dieser „Einheitsansatz“ bei der MMC-Dosierung umstritten?</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Die meisten Chirurgen passen die MMC-Dosierung individuell an den jeweiligen Patienten an. So sind die meisten der Ansicht, dass ein junges afroamerikanisches Auge wahrscheinlich eine intensivere MMC-Dosierung erfordert als das Auge eines älteren Kaukasier. Die TVT-Studienpopulation umfasste Patienten im Alter von 32 bis 85 Jahren und schloss weiße, afroamerikanische und lateinamerikanische Patienten ein. Hätten die TVT-Chirurgen frei entscheiden können, wäre es höchst unwahrscheinlich, dass sie für </a:t>
            </a:r>
            <a:r>
              <a:rPr lang="en-US" sz="1200" b="1">
                <a:solidFill>
                  <a:srgbClr val="C8C860"/>
                </a:solidFill>
                <a:latin typeface="Arial"/>
                <a:ea typeface="Arial"/>
                <a:cs typeface="Arial"/>
                <a:sym typeface="Arial"/>
              </a:rPr>
              <a:t>alle </a:t>
            </a:r>
            <a:r>
              <a:rPr lang="en-US" sz="1200">
                <a:solidFill>
                  <a:srgbClr val="C8C860"/>
                </a:solidFill>
                <a:latin typeface="Arial"/>
                <a:ea typeface="Arial"/>
                <a:cs typeface="Arial"/>
                <a:sym typeface="Arial"/>
              </a:rPr>
              <a:t>Patienten MMC 0,4 mg/ml x 4 Minuten gewählt hätten.</a:t>
            </a:r>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Warum ist dies ein Problem für die Studie?</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Einige Experten haben die Frage aufgeworfen, ob eine suboptimale MMC-Dosierung die Komplikations-/Versagensrate im Trab-Arm der Studie möglicherweise überhöht hat</a:t>
            </a:r>
            <a:endParaRPr/>
          </a:p>
        </p:txBody>
      </p:sp>
      <p:sp>
        <p:nvSpPr>
          <p:cNvPr id="1619" name="Google Shape;1619;g3f645ac5276_0_865"/>
          <p:cNvSpPr/>
          <p:nvPr/>
        </p:nvSpPr>
        <p:spPr>
          <a:xfrm>
            <a:off x="685800" y="1375470"/>
            <a:ext cx="3200400" cy="762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9" name="Google Shape;299;p12"/>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zur</a:t>
            </a:r>
            <a:r>
              <a:rPr lang="en-US" sz="1200" b="1" dirty="0"/>
              <a:t> </a:t>
            </a:r>
            <a:r>
              <a:rPr lang="en-US" sz="1200" b="1" dirty="0" err="1"/>
              <a:t>Behandlung</a:t>
            </a:r>
            <a:r>
              <a:rPr lang="en-US" sz="1200" b="1" dirty="0"/>
              <a:t> von </a:t>
            </a:r>
            <a:r>
              <a:rPr lang="en-US" sz="1200" b="1" dirty="0" err="1"/>
              <a:t>okulärer</a:t>
            </a:r>
            <a:r>
              <a:rPr lang="en-US" sz="1200" b="1" dirty="0"/>
              <a:t> Hypertension</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Wirksamkeit</a:t>
            </a:r>
            <a:r>
              <a:rPr lang="en-US" sz="1200" dirty="0"/>
              <a:t> der </a:t>
            </a:r>
            <a:r>
              <a:rPr lang="en-US" sz="1200" dirty="0" err="1"/>
              <a:t>medikamentösen</a:t>
            </a:r>
            <a:r>
              <a:rPr lang="en-US" sz="1200" dirty="0"/>
              <a:t> </a:t>
            </a:r>
            <a:r>
              <a:rPr lang="en-US" sz="1200" dirty="0" err="1"/>
              <a:t>Behandlung</a:t>
            </a:r>
            <a:r>
              <a:rPr lang="en-US" sz="1200" dirty="0"/>
              <a:t> </a:t>
            </a:r>
            <a:r>
              <a:rPr lang="en-US" sz="1200" dirty="0" err="1"/>
              <a:t>zur</a:t>
            </a:r>
            <a:r>
              <a:rPr lang="en-US" sz="1200" dirty="0"/>
              <a:t> </a:t>
            </a:r>
            <a:r>
              <a:rPr lang="en-US" sz="1200" dirty="0" err="1"/>
              <a:t>Vorbeugung</a:t>
            </a:r>
            <a:r>
              <a:rPr lang="en-US" sz="1200" dirty="0"/>
              <a:t> </a:t>
            </a:r>
            <a:r>
              <a:rPr lang="en-US" sz="1200" dirty="0" err="1"/>
              <a:t>bzw</a:t>
            </a:r>
            <a:r>
              <a:rPr lang="en-US" sz="1200" dirty="0"/>
              <a:t>. </a:t>
            </a:r>
            <a:r>
              <a:rPr lang="en-US" sz="1200" dirty="0" err="1"/>
              <a:t>Verzögerung</a:t>
            </a:r>
            <a:r>
              <a:rPr lang="en-US" sz="1200" dirty="0"/>
              <a:t> des </a:t>
            </a:r>
            <a:r>
              <a:rPr lang="en-US" sz="1200" dirty="0" err="1"/>
              <a:t>Auftretens</a:t>
            </a:r>
            <a:r>
              <a:rPr lang="en-US" sz="1200" dirty="0"/>
              <a:t> </a:t>
            </a:r>
            <a:r>
              <a:rPr lang="en-US" sz="1200" dirty="0" err="1"/>
              <a:t>eines</a:t>
            </a:r>
            <a:r>
              <a:rPr lang="en-US" sz="1200" dirty="0"/>
              <a:t> POWG </a:t>
            </a:r>
            <a:r>
              <a:rPr lang="en-US" sz="1200" dirty="0" err="1"/>
              <a:t>bei</a:t>
            </a:r>
            <a:r>
              <a:rPr lang="en-US" sz="1200" dirty="0"/>
              <a:t> OHT</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~1600 </a:t>
            </a:r>
            <a:r>
              <a:rPr lang="en-US" sz="1200" dirty="0" err="1"/>
              <a:t>Patienten</a:t>
            </a:r>
            <a:r>
              <a:rPr lang="en-US" sz="1200" dirty="0"/>
              <a:t> </a:t>
            </a:r>
            <a:r>
              <a:rPr lang="en-US" sz="1200" dirty="0" err="1"/>
              <a:t>mit</a:t>
            </a:r>
            <a:r>
              <a:rPr lang="en-US" sz="1200" dirty="0"/>
              <a:t> </a:t>
            </a:r>
            <a:r>
              <a:rPr lang="en-US" sz="1200" dirty="0" err="1"/>
              <a:t>Augeninnendruck</a:t>
            </a:r>
            <a:r>
              <a:rPr lang="en-US" sz="1200" dirty="0"/>
              <a:t> </a:t>
            </a:r>
            <a:r>
              <a:rPr lang="en-US" sz="1200" dirty="0">
                <a:solidFill>
                  <a:srgbClr val="0000FF"/>
                </a:solidFill>
              </a:rPr>
              <a:t>von 24–32 mmHg</a:t>
            </a:r>
            <a:r>
              <a:rPr lang="en-US" sz="1200" dirty="0"/>
              <a:t>, </a:t>
            </a:r>
            <a:r>
              <a:rPr lang="en-US" sz="1200" dirty="0" err="1"/>
              <a:t>normalem</a:t>
            </a:r>
            <a:r>
              <a:rPr lang="en-US" sz="1200" dirty="0"/>
              <a:t> </a:t>
            </a:r>
            <a:r>
              <a:rPr lang="en-US" sz="1200" dirty="0">
                <a:solidFill>
                  <a:srgbClr val="0000FF"/>
                </a:solidFill>
              </a:rPr>
              <a:t>GF </a:t>
            </a:r>
            <a:r>
              <a:rPr lang="en-US" sz="1200" dirty="0"/>
              <a:t>und </a:t>
            </a:r>
            <a:r>
              <a:rPr lang="en-US" sz="1200" dirty="0" err="1">
                <a:solidFill>
                  <a:srgbClr val="0000FF"/>
                </a:solidFill>
              </a:rPr>
              <a:t>normalem</a:t>
            </a:r>
            <a:r>
              <a:rPr lang="en-US" sz="1200" dirty="0">
                <a:solidFill>
                  <a:srgbClr val="0000FF"/>
                </a:solidFill>
              </a:rPr>
              <a:t> </a:t>
            </a:r>
            <a:r>
              <a:rPr lang="en-US" sz="1200" dirty="0" err="1">
                <a:solidFill>
                  <a:srgbClr val="0000FF"/>
                </a:solidFill>
              </a:rPr>
              <a:t>Papillenbefund</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wird</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93688" algn="l" rtl="0">
              <a:lnSpc>
                <a:spcPct val="95000"/>
              </a:lnSpc>
              <a:spcBef>
                <a:spcPts val="240"/>
              </a:spcBef>
              <a:spcAft>
                <a:spcPts val="0"/>
              </a:spcAft>
              <a:buSzPts val="840"/>
              <a:buChar char="●"/>
            </a:pPr>
            <a:r>
              <a:rPr lang="en-US" sz="1200" dirty="0" err="1"/>
              <a:t>Behandlungsziel</a:t>
            </a:r>
            <a:r>
              <a:rPr lang="en-US" sz="1200" dirty="0"/>
              <a:t>: </a:t>
            </a:r>
            <a:r>
              <a:rPr lang="en-US" sz="1200" dirty="0" err="1"/>
              <a:t>Senkung</a:t>
            </a:r>
            <a:r>
              <a:rPr lang="en-US" sz="1200" dirty="0"/>
              <a:t> des </a:t>
            </a:r>
            <a:r>
              <a:rPr lang="en-US" sz="1200" dirty="0" err="1"/>
              <a:t>Augeninnendrucks</a:t>
            </a:r>
            <a:r>
              <a:rPr lang="en-US" sz="1200" dirty="0"/>
              <a:t> </a:t>
            </a:r>
            <a:r>
              <a:rPr lang="en-US" sz="1200" dirty="0">
                <a:solidFill>
                  <a:srgbClr val="0000FF"/>
                </a:solidFill>
              </a:rPr>
              <a:t>um 20% </a:t>
            </a:r>
            <a:r>
              <a:rPr lang="en-US" sz="1200" i="1" dirty="0"/>
              <a:t>und </a:t>
            </a:r>
            <a:r>
              <a:rPr lang="en-US" sz="1200" dirty="0" err="1"/>
              <a:t>Augeninnendruck</a:t>
            </a:r>
            <a:r>
              <a:rPr lang="en-US" sz="1200" dirty="0"/>
              <a:t> </a:t>
            </a:r>
            <a:r>
              <a:rPr lang="en-US" sz="1200" dirty="0">
                <a:solidFill>
                  <a:srgbClr val="0000FF"/>
                </a:solidFill>
              </a:rPr>
              <a:t>&lt; 24 mmHg.</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t>Nach 5 Jahren </a:t>
            </a:r>
            <a:r>
              <a:rPr lang="en-US" sz="1200" dirty="0" err="1"/>
              <a:t>entwickelten</a:t>
            </a:r>
            <a:r>
              <a:rPr lang="en-US" sz="1200" dirty="0">
                <a:solidFill>
                  <a:srgbClr val="0000FF"/>
                </a:solidFill>
              </a:rPr>
              <a:t> 9,5% </a:t>
            </a:r>
            <a:r>
              <a:rPr lang="en-US" sz="1200" dirty="0"/>
              <a:t>der </a:t>
            </a:r>
            <a:r>
              <a:rPr lang="en-US" sz="1200" dirty="0" err="1"/>
              <a:t>unbehandelten</a:t>
            </a:r>
            <a:r>
              <a:rPr lang="en-US" sz="1200" dirty="0"/>
              <a:t> Augen </a:t>
            </a:r>
            <a:r>
              <a:rPr lang="en-US" sz="1200" dirty="0" err="1"/>
              <a:t>ein</a:t>
            </a:r>
            <a:r>
              <a:rPr lang="en-US" sz="1200" dirty="0"/>
              <a:t> POWG, </a:t>
            </a:r>
            <a:r>
              <a:rPr lang="en-US" sz="1200" dirty="0" err="1"/>
              <a:t>verglichen</a:t>
            </a:r>
            <a:r>
              <a:rPr lang="en-US" sz="1200" dirty="0"/>
              <a:t> </a:t>
            </a:r>
            <a:r>
              <a:rPr lang="en-US" sz="1200" dirty="0" err="1"/>
              <a:t>mit</a:t>
            </a:r>
            <a:r>
              <a:rPr lang="en-US" sz="1200" dirty="0">
                <a:solidFill>
                  <a:srgbClr val="0000FF"/>
                </a:solidFill>
              </a:rPr>
              <a:t> 4,4% </a:t>
            </a:r>
            <a:r>
              <a:rPr lang="en-US" sz="1200" dirty="0"/>
              <a:t>der </a:t>
            </a:r>
            <a:r>
              <a:rPr lang="en-US" sz="1200" dirty="0" err="1"/>
              <a:t>behandelten</a:t>
            </a:r>
            <a:r>
              <a:rPr lang="en-US" sz="1200" dirty="0"/>
              <a:t> Augen.</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Die CCT </a:t>
            </a:r>
            <a:r>
              <a:rPr lang="en-US" sz="1200" dirty="0" err="1"/>
              <a:t>ist</a:t>
            </a:r>
            <a:r>
              <a:rPr lang="en-US" sz="1200" dirty="0"/>
              <a:t> </a:t>
            </a:r>
            <a:r>
              <a:rPr lang="en-US" sz="1200" dirty="0" err="1"/>
              <a:t>ein</a:t>
            </a:r>
            <a:r>
              <a:rPr lang="en-US" sz="1200" dirty="0"/>
              <a:t> </a:t>
            </a:r>
            <a:r>
              <a:rPr lang="en-US" sz="1200" dirty="0" err="1"/>
              <a:t>signifikanter</a:t>
            </a:r>
            <a:r>
              <a:rPr lang="en-US" sz="1200" dirty="0"/>
              <a:t> und </a:t>
            </a:r>
            <a:r>
              <a:rPr lang="en-US" sz="1200" dirty="0" err="1"/>
              <a:t>unabhängiger</a:t>
            </a:r>
            <a:r>
              <a:rPr lang="en-US" sz="1200" dirty="0"/>
              <a:t> </a:t>
            </a:r>
            <a:r>
              <a:rPr lang="en-US" sz="1200" dirty="0" err="1"/>
              <a:t>Prädiktor</a:t>
            </a:r>
            <a:r>
              <a:rPr lang="en-US" sz="1200" dirty="0"/>
              <a:t> für die </a:t>
            </a:r>
            <a:r>
              <a:rPr lang="en-US" sz="1200" dirty="0" err="1"/>
              <a:t>Entwicklung</a:t>
            </a:r>
            <a:r>
              <a:rPr lang="en-US" sz="1200" dirty="0"/>
              <a:t> </a:t>
            </a:r>
            <a:r>
              <a:rPr lang="en-US" sz="1200" dirty="0" err="1"/>
              <a:t>eines</a:t>
            </a:r>
            <a:r>
              <a:rPr lang="en-US" sz="1200" dirty="0"/>
              <a:t> POWG, </a:t>
            </a:r>
            <a:r>
              <a:rPr lang="en-US" sz="1200" dirty="0" err="1"/>
              <a:t>unabhängig</a:t>
            </a:r>
            <a:r>
              <a:rPr lang="en-US" sz="1200" dirty="0"/>
              <a:t> von </a:t>
            </a:r>
            <a:r>
              <a:rPr lang="en-US" sz="1200" dirty="0" err="1"/>
              <a:t>Augeninnendruck</a:t>
            </a:r>
            <a:r>
              <a:rPr lang="en-US" sz="1200" dirty="0"/>
              <a:t>, Alter und CDR.</a:t>
            </a:r>
            <a:endParaRPr dirty="0"/>
          </a:p>
          <a:p>
            <a:pPr marL="1281113" lvl="3" indent="-292100" algn="l" rtl="0">
              <a:lnSpc>
                <a:spcPct val="95000"/>
              </a:lnSpc>
              <a:spcBef>
                <a:spcPts val="240"/>
              </a:spcBef>
              <a:spcAft>
                <a:spcPts val="0"/>
              </a:spcAft>
              <a:buSzPts val="900"/>
              <a:buChar char="▪"/>
            </a:pPr>
            <a:r>
              <a:rPr lang="en-US" sz="1200" dirty="0">
                <a:solidFill>
                  <a:schemeClr val="lt1"/>
                </a:solidFill>
              </a:rPr>
              <a:t>Bei </a:t>
            </a:r>
            <a:r>
              <a:rPr lang="en-US" sz="1200" dirty="0" err="1">
                <a:solidFill>
                  <a:schemeClr val="lt1"/>
                </a:solidFill>
              </a:rPr>
              <a:t>einer</a:t>
            </a:r>
            <a:r>
              <a:rPr lang="en-US" sz="1200" dirty="0">
                <a:solidFill>
                  <a:schemeClr val="lt1"/>
                </a:solidFill>
              </a:rPr>
              <a:t> CCT &lt; 555 </a:t>
            </a:r>
            <a:r>
              <a:rPr lang="en-US" sz="1200" dirty="0" err="1">
                <a:solidFill>
                  <a:schemeClr val="lt1"/>
                </a:solidFill>
              </a:rPr>
              <a:t>ist</a:t>
            </a:r>
            <a:r>
              <a:rPr lang="en-US" sz="1200" dirty="0">
                <a:solidFill>
                  <a:schemeClr val="lt1"/>
                </a:solidFill>
              </a:rPr>
              <a:t> das POAG-Risiko </a:t>
            </a:r>
            <a:r>
              <a:rPr lang="en-US" sz="1200" dirty="0" err="1">
                <a:solidFill>
                  <a:schemeClr val="lt1"/>
                </a:solidFill>
              </a:rPr>
              <a:t>dreimal</a:t>
            </a:r>
            <a:r>
              <a:rPr lang="en-US" sz="1200" dirty="0">
                <a:solidFill>
                  <a:schemeClr val="lt1"/>
                </a:solidFill>
              </a:rPr>
              <a:t> so </a:t>
            </a:r>
            <a:r>
              <a:rPr lang="en-US" sz="1200" dirty="0" err="1">
                <a:solidFill>
                  <a:schemeClr val="lt1"/>
                </a:solidFill>
              </a:rPr>
              <a:t>hoch</a:t>
            </a:r>
            <a:r>
              <a:rPr lang="en-US" sz="1200" dirty="0">
                <a:solidFill>
                  <a:schemeClr val="lt1"/>
                </a:solidFill>
              </a:rPr>
              <a:t> </a:t>
            </a:r>
            <a:r>
              <a:rPr lang="en-US" sz="1200" dirty="0" err="1">
                <a:solidFill>
                  <a:schemeClr val="lt1"/>
                </a:solidFill>
              </a:rPr>
              <a:t>wie</a:t>
            </a:r>
            <a:r>
              <a:rPr lang="en-US" sz="1200" dirty="0">
                <a:solidFill>
                  <a:schemeClr val="lt1"/>
                </a:solidFill>
              </a:rPr>
              <a:t> </a:t>
            </a:r>
            <a:r>
              <a:rPr lang="en-US" sz="1200" dirty="0" err="1">
                <a:solidFill>
                  <a:schemeClr val="lt1"/>
                </a:solidFill>
              </a:rPr>
              <a:t>bei</a:t>
            </a:r>
            <a:r>
              <a:rPr lang="en-US" sz="1200" dirty="0">
                <a:solidFill>
                  <a:schemeClr val="lt1"/>
                </a:solidFill>
              </a:rPr>
              <a:t> </a:t>
            </a:r>
            <a:r>
              <a:rPr lang="en-US" sz="1200" dirty="0" err="1">
                <a:solidFill>
                  <a:schemeClr val="lt1"/>
                </a:solidFill>
              </a:rPr>
              <a:t>einer</a:t>
            </a:r>
            <a:r>
              <a:rPr lang="en-US" sz="1200" dirty="0">
                <a:solidFill>
                  <a:schemeClr val="lt1"/>
                </a:solidFill>
              </a:rPr>
              <a:t> CCT &gt; 588</a:t>
            </a:r>
            <a:endParaRPr dirty="0"/>
          </a:p>
        </p:txBody>
      </p:sp>
      <p:sp>
        <p:nvSpPr>
          <p:cNvPr id="300" name="Google Shape;300;p12"/>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301" name="Google Shape;301;p12"/>
          <p:cNvSpPr/>
          <p:nvPr/>
        </p:nvSpPr>
        <p:spPr>
          <a:xfrm>
            <a:off x="1613053" y="4309431"/>
            <a:ext cx="228600" cy="304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302" name="Google Shape;302;p1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12</a:t>
            </a:fld>
            <a:endParaRPr sz="1000" b="0" i="0" u="none" strike="noStrike" cap="none">
              <a:solidFill>
                <a:schemeClr val="dk1"/>
              </a:solidFill>
              <a:latin typeface="Arial"/>
              <a:ea typeface="Arial"/>
              <a:cs typeface="Arial"/>
              <a:sym typeface="Arial"/>
            </a:endParaRPr>
          </a:p>
        </p:txBody>
      </p:sp>
      <p:sp>
        <p:nvSpPr>
          <p:cNvPr id="303" name="Google Shape;303;p12"/>
          <p:cNvSpPr txBox="1"/>
          <p:nvPr/>
        </p:nvSpPr>
        <p:spPr>
          <a:xfrm>
            <a:off x="646266" y="3983994"/>
            <a:ext cx="890700" cy="641400"/>
          </a:xfrm>
          <a:prstGeom prst="rect">
            <a:avLst/>
          </a:prstGeom>
          <a:noFill/>
          <a:ln>
            <a:noFill/>
          </a:ln>
        </p:spPr>
        <p:txBody>
          <a:bodyPr spcFirstLastPara="1" wrap="square" lIns="25400" tIns="12700" rIns="25400" bIns="12700" anchor="t" anchorCtr="0">
            <a:spAutoFit/>
          </a:bodyPr>
          <a:lstStyle/>
          <a:p>
            <a:pPr marL="0" marR="0" lvl="0" indent="0" algn="l" rtl="0">
              <a:lnSpc>
                <a:spcPct val="116666"/>
              </a:lnSpc>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Zentrale</a:t>
            </a:r>
            <a:endParaRPr/>
          </a:p>
          <a:p>
            <a:pPr marL="0" marR="0" lvl="0" indent="0" algn="l" rtl="0">
              <a:lnSpc>
                <a:spcPct val="116666"/>
              </a:lnSpc>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Hornhaut</a:t>
            </a:r>
            <a:endParaRPr/>
          </a:p>
          <a:p>
            <a:pPr marL="0" marR="0" lvl="0" indent="0" algn="l" rtl="0">
              <a:lnSpc>
                <a:spcPct val="116666"/>
              </a:lnSpc>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Dicke</a:t>
            </a:r>
            <a:endParaRPr/>
          </a:p>
        </p:txBody>
      </p:sp>
      <p:cxnSp>
        <p:nvCxnSpPr>
          <p:cNvPr id="304" name="Google Shape;304;p12"/>
          <p:cNvCxnSpPr/>
          <p:nvPr/>
        </p:nvCxnSpPr>
        <p:spPr>
          <a:xfrm flipH="1">
            <a:off x="1384453" y="3852231"/>
            <a:ext cx="304800" cy="228600"/>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623"/>
        <p:cNvGrpSpPr/>
        <p:nvPr/>
      </p:nvGrpSpPr>
      <p:grpSpPr>
        <a:xfrm>
          <a:off x="0" y="0"/>
          <a:ext cx="0" cy="0"/>
          <a:chOff x="0" y="0"/>
          <a:chExt cx="0" cy="0"/>
        </a:xfrm>
      </p:grpSpPr>
      <p:sp>
        <p:nvSpPr>
          <p:cNvPr id="1624" name="Google Shape;1624;g3f645ac5276_0_879"/>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25" name="Google Shape;1625;g3f645ac5276_0_879"/>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26" name="Google Shape;1626;g3f645ac5276_0_879"/>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27" name="Google Shape;1627;g3f645ac5276_0_879"/>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28" name="Google Shape;1628;g3f645ac5276_0_879"/>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29" name="Google Shape;1629;g3f645ac5276_0_879"/>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30" name="Google Shape;1630;g3f645ac5276_0_879"/>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B2B2B2"/>
                </a:solidFill>
              </a:rPr>
              <a:t>Tube-versus-</a:t>
            </a:r>
            <a:r>
              <a:rPr lang="en-US" sz="1200" b="1">
                <a:solidFill>
                  <a:srgbClr val="0000FF"/>
                </a:solidFill>
              </a:rPr>
              <a:t>Trabekulektomie</a:t>
            </a:r>
            <a:r>
              <a:rPr lang="en-US" sz="1200" b="1">
                <a:solidFill>
                  <a:srgbClr val="B2B2B2"/>
                </a:solidFill>
              </a:rPr>
              <a:t>-(TVT)-Studie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631" name="Google Shape;1631;g3f645ac5276_0_879"/>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632" name="Google Shape;1632;g3f645ac5276_0_87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120</a:t>
            </a:fld>
            <a:endParaRPr sz="1000">
              <a:solidFill>
                <a:schemeClr val="dk1"/>
              </a:solidFill>
              <a:latin typeface="Arial"/>
              <a:ea typeface="Arial"/>
              <a:cs typeface="Arial"/>
              <a:sym typeface="Arial"/>
            </a:endParaRPr>
          </a:p>
        </p:txBody>
      </p:sp>
      <p:sp>
        <p:nvSpPr>
          <p:cNvPr id="1633" name="Google Shape;1633;g3f645ac5276_0_879"/>
          <p:cNvSpPr txBox="1"/>
          <p:nvPr/>
        </p:nvSpPr>
        <p:spPr>
          <a:xfrm>
            <a:off x="379343" y="2327970"/>
            <a:ext cx="8153400" cy="30732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Zum TVT-Protokoll: Wurde im Trabekulektomie-Arm d</a:t>
            </a:r>
            <a:r>
              <a:rPr lang="en-US" sz="1200" i="1">
                <a:solidFill>
                  <a:srgbClr val="0000FF"/>
                </a:solidFill>
              </a:rPr>
              <a:t>ieser </a:t>
            </a:r>
            <a:r>
              <a:rPr lang="en-US" sz="1200" i="1">
                <a:solidFill>
                  <a:srgbClr val="0000FF"/>
                </a:solidFill>
                <a:latin typeface="Arial"/>
                <a:ea typeface="Arial"/>
                <a:cs typeface="Arial"/>
                <a:sym typeface="Arial"/>
              </a:rPr>
              <a:t>Studie Mitomycin-C (MMC) </a:t>
            </a:r>
            <a:r>
              <a:rPr lang="en-US" sz="1200" i="1">
                <a:solidFill>
                  <a:srgbClr val="0000FF"/>
                </a:solidFill>
              </a:rPr>
              <a:t>verwendet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Ja</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Wie lauteten die MMC-Parameter (Konzentration; Expositionsdauer)?</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Für alle Trabekulektomie-Augen wurden 0,4 mg/ml MMC </a:t>
            </a:r>
            <a:r>
              <a:rPr lang="en-US" sz="1200">
                <a:solidFill>
                  <a:srgbClr val="0000FF"/>
                </a:solidFill>
              </a:rPr>
              <a:t>für</a:t>
            </a:r>
            <a:r>
              <a:rPr lang="en-US" sz="1200">
                <a:solidFill>
                  <a:srgbClr val="0000FF"/>
                </a:solidFill>
                <a:latin typeface="Arial"/>
                <a:ea typeface="Arial"/>
                <a:cs typeface="Arial"/>
                <a:sym typeface="Arial"/>
              </a:rPr>
              <a:t> 4 Minuten </a:t>
            </a:r>
            <a:r>
              <a:rPr lang="en-US" sz="1200">
                <a:solidFill>
                  <a:srgbClr val="0000FF"/>
                </a:solidFill>
              </a:rPr>
              <a:t>angewendet.</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Warum ist dieser „Einheitsansatz“ bei der MMC-Dosierung umstritten?</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Die meisten Chirurgen passen die MMC-Dosierung individuell an den jeweiligen Patienten an. So sind die meisten der Ansicht, dass ein junges afroamerikanisches Auge wahrscheinlich eine intensivere MMC-Dosierung erfordert als das Auge eines älteren Kaukasier. Die TVT-Studienpopulation umfasste Patienten im Alter von 32 bis 85 Jahren und schloss weiße, afroamerikanische und lateinamerikanische Patienten ein. Hätten die TVT-Chirurgen frei entscheiden können, wäre es höchst unwahrscheinlich, dass sie für </a:t>
            </a:r>
            <a:r>
              <a:rPr lang="en-US" sz="1200" b="1">
                <a:solidFill>
                  <a:srgbClr val="C8C860"/>
                </a:solidFill>
                <a:latin typeface="Arial"/>
                <a:ea typeface="Arial"/>
                <a:cs typeface="Arial"/>
                <a:sym typeface="Arial"/>
              </a:rPr>
              <a:t>alle </a:t>
            </a:r>
            <a:r>
              <a:rPr lang="en-US" sz="1200">
                <a:solidFill>
                  <a:srgbClr val="C8C860"/>
                </a:solidFill>
                <a:latin typeface="Arial"/>
                <a:ea typeface="Arial"/>
                <a:cs typeface="Arial"/>
                <a:sym typeface="Arial"/>
              </a:rPr>
              <a:t>Patienten MMC 0,4 mg/ml x 4 Minuten gewählt hätten.</a:t>
            </a:r>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Warum ist dies ein Problem für die Studie?</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Einige Experten haben die Frage aufgeworfen, ob eine suboptimale MMC-Dosierung die Komplikations-/Versagensrate im Trab-Arm der Studie möglicherweise überhöht hat</a:t>
            </a:r>
            <a:endParaRPr/>
          </a:p>
        </p:txBody>
      </p:sp>
      <p:sp>
        <p:nvSpPr>
          <p:cNvPr id="1634" name="Google Shape;1634;g3f645ac5276_0_879"/>
          <p:cNvSpPr/>
          <p:nvPr/>
        </p:nvSpPr>
        <p:spPr>
          <a:xfrm>
            <a:off x="616226" y="1336813"/>
            <a:ext cx="3200400" cy="762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638"/>
        <p:cNvGrpSpPr/>
        <p:nvPr/>
      </p:nvGrpSpPr>
      <p:grpSpPr>
        <a:xfrm>
          <a:off x="0" y="0"/>
          <a:ext cx="0" cy="0"/>
          <a:chOff x="0" y="0"/>
          <a:chExt cx="0" cy="0"/>
        </a:xfrm>
      </p:grpSpPr>
      <p:sp>
        <p:nvSpPr>
          <p:cNvPr id="1639" name="Google Shape;1639;g3f645ac5276_0_893"/>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40" name="Google Shape;1640;g3f645ac5276_0_893"/>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41" name="Google Shape;1641;g3f645ac5276_0_893"/>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42" name="Google Shape;1642;g3f645ac5276_0_893"/>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43" name="Google Shape;1643;g3f645ac5276_0_893"/>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44" name="Google Shape;1644;g3f645ac5276_0_893"/>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45" name="Google Shape;1645;g3f645ac5276_0_893"/>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B2B2B2"/>
                </a:solidFill>
              </a:rPr>
              <a:t>Tube-versus-</a:t>
            </a:r>
            <a:r>
              <a:rPr lang="en-US" sz="1200" b="1">
                <a:solidFill>
                  <a:srgbClr val="0000FF"/>
                </a:solidFill>
              </a:rPr>
              <a:t>Trabekulektomie</a:t>
            </a:r>
            <a:r>
              <a:rPr lang="en-US" sz="1200" b="1">
                <a:solidFill>
                  <a:srgbClr val="B2B2B2"/>
                </a:solidFill>
              </a:rPr>
              <a:t>-(TVT)-Studie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646" name="Google Shape;1646;g3f645ac5276_0_893"/>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647" name="Google Shape;1647;g3f645ac5276_0_89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121</a:t>
            </a:fld>
            <a:endParaRPr sz="1000">
              <a:solidFill>
                <a:schemeClr val="dk1"/>
              </a:solidFill>
              <a:latin typeface="Arial"/>
              <a:ea typeface="Arial"/>
              <a:cs typeface="Arial"/>
              <a:sym typeface="Arial"/>
            </a:endParaRPr>
          </a:p>
        </p:txBody>
      </p:sp>
      <p:sp>
        <p:nvSpPr>
          <p:cNvPr id="1648" name="Google Shape;1648;g3f645ac5276_0_893"/>
          <p:cNvSpPr txBox="1"/>
          <p:nvPr/>
        </p:nvSpPr>
        <p:spPr>
          <a:xfrm>
            <a:off x="379343" y="2327970"/>
            <a:ext cx="8153400" cy="30732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Zum TVT-Protokoll: Wurde im Trabekulektomie-Arm d</a:t>
            </a:r>
            <a:r>
              <a:rPr lang="en-US" sz="1200" i="1">
                <a:solidFill>
                  <a:srgbClr val="0000FF"/>
                </a:solidFill>
              </a:rPr>
              <a:t>ieser </a:t>
            </a:r>
            <a:r>
              <a:rPr lang="en-US" sz="1200" i="1">
                <a:solidFill>
                  <a:srgbClr val="0000FF"/>
                </a:solidFill>
                <a:latin typeface="Arial"/>
                <a:ea typeface="Arial"/>
                <a:cs typeface="Arial"/>
                <a:sym typeface="Arial"/>
              </a:rPr>
              <a:t>Studie Mitomycin-C (MMC) </a:t>
            </a:r>
            <a:r>
              <a:rPr lang="en-US" sz="1200" i="1">
                <a:solidFill>
                  <a:srgbClr val="0000FF"/>
                </a:solidFill>
              </a:rPr>
              <a:t>verwendet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Ja</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Wie lauteten die MMC-Parameter (Konzentration; Expositionsdauer)?</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Für alle Trabekulektomie-Augen wurden 0,4 mg/ml MMC </a:t>
            </a:r>
            <a:r>
              <a:rPr lang="en-US" sz="1200">
                <a:solidFill>
                  <a:srgbClr val="0000FF"/>
                </a:solidFill>
              </a:rPr>
              <a:t>für</a:t>
            </a:r>
            <a:r>
              <a:rPr lang="en-US" sz="1200">
                <a:solidFill>
                  <a:srgbClr val="0000FF"/>
                </a:solidFill>
                <a:latin typeface="Arial"/>
                <a:ea typeface="Arial"/>
                <a:cs typeface="Arial"/>
                <a:sym typeface="Arial"/>
              </a:rPr>
              <a:t> 4 Minuten </a:t>
            </a:r>
            <a:r>
              <a:rPr lang="en-US" sz="1200">
                <a:solidFill>
                  <a:srgbClr val="0000FF"/>
                </a:solidFill>
              </a:rPr>
              <a:t>angewendet.</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Warum ist dies</a:t>
            </a:r>
            <a:r>
              <a:rPr lang="en-US" sz="1200" i="1">
                <a:solidFill>
                  <a:srgbClr val="0000FF"/>
                </a:solidFill>
              </a:rPr>
              <a:t>e einheitliche</a:t>
            </a:r>
            <a:r>
              <a:rPr lang="en-US" sz="1200" i="1">
                <a:solidFill>
                  <a:srgbClr val="0000FF"/>
                </a:solidFill>
                <a:latin typeface="Arial"/>
                <a:ea typeface="Arial"/>
                <a:cs typeface="Arial"/>
                <a:sym typeface="Arial"/>
              </a:rPr>
              <a:t> MMC-Dosierung umstritten?</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Die meisten Chirurgen passen die MMC-Dosierung individuell an den jeweiligen Patienten an. So sind die meisten der Ansicht, dass ein junges afroamerikanisches Auge wahrscheinlich eine intensivere MMC-Dosierung erfordert als das Auge eines älteren Kaukasier. Die TVT-Studienpopulation umfasste Patienten im Alter von 32 bis 85 Jahren und schloss weiße, afroamerikanische und lateinamerikanische Patienten ein. Hätten die TVT-Chirurgen frei entscheiden können, wäre es höchst unwahrscheinlich, dass sie für </a:t>
            </a:r>
            <a:r>
              <a:rPr lang="en-US" sz="1200" b="1">
                <a:solidFill>
                  <a:srgbClr val="C8C860"/>
                </a:solidFill>
                <a:latin typeface="Arial"/>
                <a:ea typeface="Arial"/>
                <a:cs typeface="Arial"/>
                <a:sym typeface="Arial"/>
              </a:rPr>
              <a:t>alle </a:t>
            </a:r>
            <a:r>
              <a:rPr lang="en-US" sz="1200">
                <a:solidFill>
                  <a:srgbClr val="C8C860"/>
                </a:solidFill>
                <a:latin typeface="Arial"/>
                <a:ea typeface="Arial"/>
                <a:cs typeface="Arial"/>
                <a:sym typeface="Arial"/>
              </a:rPr>
              <a:t>Patienten MMC 0,4 mg/ml x 4 Minuten gewählt hätten.</a:t>
            </a:r>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Warum ist dies ein Problem für die Studie?</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Einige Experten haben die Frage aufgeworfen, ob eine suboptimale MMC-Dosierung die Komplikations-/Versagensrate im Trab-Arm der Studie möglicherweise überhöht hat</a:t>
            </a:r>
            <a:endParaRPr/>
          </a:p>
        </p:txBody>
      </p:sp>
      <p:sp>
        <p:nvSpPr>
          <p:cNvPr id="1649" name="Google Shape;1649;g3f645ac5276_0_893"/>
          <p:cNvSpPr/>
          <p:nvPr/>
        </p:nvSpPr>
        <p:spPr>
          <a:xfrm>
            <a:off x="685800" y="1254544"/>
            <a:ext cx="3200400" cy="762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653"/>
        <p:cNvGrpSpPr/>
        <p:nvPr/>
      </p:nvGrpSpPr>
      <p:grpSpPr>
        <a:xfrm>
          <a:off x="0" y="0"/>
          <a:ext cx="0" cy="0"/>
          <a:chOff x="0" y="0"/>
          <a:chExt cx="0" cy="0"/>
        </a:xfrm>
      </p:grpSpPr>
      <p:sp>
        <p:nvSpPr>
          <p:cNvPr id="1654" name="Google Shape;1654;g3f645ac5276_0_907"/>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55" name="Google Shape;1655;g3f645ac5276_0_907"/>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56" name="Google Shape;1656;g3f645ac5276_0_907"/>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57" name="Google Shape;1657;g3f645ac5276_0_907"/>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58" name="Google Shape;1658;g3f645ac5276_0_907"/>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59" name="Google Shape;1659;g3f645ac5276_0_907"/>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60" name="Google Shape;1660;g3f645ac5276_0_907"/>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B2B2B2"/>
                </a:solidFill>
              </a:rPr>
              <a:t>Tube-versus-</a:t>
            </a:r>
            <a:r>
              <a:rPr lang="en-US" sz="1200" b="1">
                <a:solidFill>
                  <a:srgbClr val="0000FF"/>
                </a:solidFill>
              </a:rPr>
              <a:t>Trabekulektomie</a:t>
            </a:r>
            <a:r>
              <a:rPr lang="en-US" sz="1200" b="1">
                <a:solidFill>
                  <a:srgbClr val="B2B2B2"/>
                </a:solidFill>
              </a:rPr>
              <a:t>-(TVT)-Studie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661" name="Google Shape;1661;g3f645ac5276_0_907"/>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662" name="Google Shape;1662;g3f645ac5276_0_90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122</a:t>
            </a:fld>
            <a:endParaRPr sz="1000">
              <a:solidFill>
                <a:schemeClr val="dk1"/>
              </a:solidFill>
              <a:latin typeface="Arial"/>
              <a:ea typeface="Arial"/>
              <a:cs typeface="Arial"/>
              <a:sym typeface="Arial"/>
            </a:endParaRPr>
          </a:p>
        </p:txBody>
      </p:sp>
      <p:sp>
        <p:nvSpPr>
          <p:cNvPr id="1663" name="Google Shape;1663;g3f645ac5276_0_907"/>
          <p:cNvSpPr txBox="1"/>
          <p:nvPr/>
        </p:nvSpPr>
        <p:spPr>
          <a:xfrm>
            <a:off x="379343" y="2327970"/>
            <a:ext cx="8153400" cy="34428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Zum TVT-Protokoll: Wurde im Trabekulektomie-Arm d</a:t>
            </a:r>
            <a:r>
              <a:rPr lang="en-US" sz="1200" i="1">
                <a:solidFill>
                  <a:srgbClr val="0000FF"/>
                </a:solidFill>
              </a:rPr>
              <a:t>ieser </a:t>
            </a:r>
            <a:r>
              <a:rPr lang="en-US" sz="1200" i="1">
                <a:solidFill>
                  <a:srgbClr val="0000FF"/>
                </a:solidFill>
                <a:latin typeface="Arial"/>
                <a:ea typeface="Arial"/>
                <a:cs typeface="Arial"/>
                <a:sym typeface="Arial"/>
              </a:rPr>
              <a:t>Studie Mitomycin-C (MMC) </a:t>
            </a:r>
            <a:r>
              <a:rPr lang="en-US" sz="1200" i="1">
                <a:solidFill>
                  <a:srgbClr val="0000FF"/>
                </a:solidFill>
              </a:rPr>
              <a:t>verwendet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Ja</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Wie lauteten die MMC-Parameter (Konzentration; Expositionsdauer)?</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Für alle Trabekulektomie-Augen wurden 0,4 mg/ml MMC </a:t>
            </a:r>
            <a:r>
              <a:rPr lang="en-US" sz="1200">
                <a:solidFill>
                  <a:srgbClr val="0000FF"/>
                </a:solidFill>
              </a:rPr>
              <a:t>für</a:t>
            </a:r>
            <a:r>
              <a:rPr lang="en-US" sz="1200">
                <a:solidFill>
                  <a:srgbClr val="0000FF"/>
                </a:solidFill>
                <a:latin typeface="Arial"/>
                <a:ea typeface="Arial"/>
                <a:cs typeface="Arial"/>
                <a:sym typeface="Arial"/>
              </a:rPr>
              <a:t> 4 Minuten </a:t>
            </a:r>
            <a:r>
              <a:rPr lang="en-US" sz="1200">
                <a:solidFill>
                  <a:srgbClr val="0000FF"/>
                </a:solidFill>
              </a:rPr>
              <a:t>angewendet.</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Warum ist dies</a:t>
            </a:r>
            <a:r>
              <a:rPr lang="en-US" sz="1200" i="1">
                <a:solidFill>
                  <a:srgbClr val="0000FF"/>
                </a:solidFill>
              </a:rPr>
              <a:t>e einheitliche</a:t>
            </a:r>
            <a:r>
              <a:rPr lang="en-US" sz="1200" i="1">
                <a:solidFill>
                  <a:srgbClr val="0000FF"/>
                </a:solidFill>
                <a:latin typeface="Arial"/>
                <a:ea typeface="Arial"/>
                <a:cs typeface="Arial"/>
                <a:sym typeface="Arial"/>
              </a:rPr>
              <a:t> MMC-Dosierung umstritten?</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rPr>
              <a:t>Die meisten Glaukomchirurgen titrieren die MMC-Dosis individuell entsprechend den patientenspezifischen Faktoren. Beispielsweise wird allgemein angenommen, dass ein junges afroamerikanisches Auge aufgrund eines höheren Vernarbungsrisikos eine intensivere MMC-Therapie benötigt als das Auge eines älteren kaukasischen Patienten. Die TVT-Studie schloss Patienten im Alter von 32 bis 85 Jahren ein und umfasste weiße, afroamerikanische und lateinamerikanische Patieten. Wenn die TVT-Chirurgen die Möglichkeit gehabt hätten, die MMC-Anwendung individuell festzulegen, hätten sie mit hoher Wahrscheinlichkeit nicht bei </a:t>
            </a:r>
            <a:r>
              <a:rPr lang="en-US" sz="1200" b="1">
                <a:solidFill>
                  <a:srgbClr val="0000FF"/>
                </a:solidFill>
              </a:rPr>
              <a:t>allen</a:t>
            </a:r>
            <a:r>
              <a:rPr lang="en-US" sz="1200">
                <a:solidFill>
                  <a:srgbClr val="0000FF"/>
                </a:solidFill>
              </a:rPr>
              <a:t> Patienten dasselbe Schema von MMC 0,4 mg/ml über 4 Minuten angewendet.</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C8C860"/>
                </a:solidFill>
                <a:latin typeface="Arial"/>
                <a:ea typeface="Arial"/>
                <a:cs typeface="Arial"/>
                <a:sym typeface="Arial"/>
              </a:rPr>
              <a:t>Warum ist dies ein Problem für die Studie?</a:t>
            </a:r>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Einige Experten haben die Frage aufgeworfen, ob eine suboptimale MMC-Dosierung die Komplikations-/Versagensrate im Trab-Arm der Studie möglicherweise überhöht hat</a:t>
            </a:r>
            <a:endParaRPr/>
          </a:p>
        </p:txBody>
      </p:sp>
      <p:sp>
        <p:nvSpPr>
          <p:cNvPr id="1664" name="Google Shape;1664;g3f645ac5276_0_907"/>
          <p:cNvSpPr/>
          <p:nvPr/>
        </p:nvSpPr>
        <p:spPr>
          <a:xfrm>
            <a:off x="904461" y="1333500"/>
            <a:ext cx="3200400" cy="762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668"/>
        <p:cNvGrpSpPr/>
        <p:nvPr/>
      </p:nvGrpSpPr>
      <p:grpSpPr>
        <a:xfrm>
          <a:off x="0" y="0"/>
          <a:ext cx="0" cy="0"/>
          <a:chOff x="0" y="0"/>
          <a:chExt cx="0" cy="0"/>
        </a:xfrm>
      </p:grpSpPr>
      <p:sp>
        <p:nvSpPr>
          <p:cNvPr id="1669" name="Google Shape;1669;g3f645ac5276_0_922"/>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70" name="Google Shape;1670;g3f645ac5276_0_922"/>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71" name="Google Shape;1671;g3f645ac5276_0_922"/>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72" name="Google Shape;1672;g3f645ac5276_0_922"/>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73" name="Google Shape;1673;g3f645ac5276_0_922"/>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74" name="Google Shape;1674;g3f645ac5276_0_922"/>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75" name="Google Shape;1675;g3f645ac5276_0_922"/>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B2B2B2"/>
                </a:solidFill>
              </a:rPr>
              <a:t>Tube-versus-</a:t>
            </a:r>
            <a:r>
              <a:rPr lang="en-US" sz="1200" b="1">
                <a:solidFill>
                  <a:srgbClr val="0000FF"/>
                </a:solidFill>
              </a:rPr>
              <a:t>Trabekulektomie</a:t>
            </a:r>
            <a:r>
              <a:rPr lang="en-US" sz="1200" b="1">
                <a:solidFill>
                  <a:srgbClr val="B2B2B2"/>
                </a:solidFill>
              </a:rPr>
              <a:t>-(TVT)-Studie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676" name="Google Shape;1676;g3f645ac5276_0_922"/>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677" name="Google Shape;1677;g3f645ac5276_0_92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123</a:t>
            </a:fld>
            <a:endParaRPr sz="1000">
              <a:solidFill>
                <a:schemeClr val="dk1"/>
              </a:solidFill>
              <a:latin typeface="Arial"/>
              <a:ea typeface="Arial"/>
              <a:cs typeface="Arial"/>
              <a:sym typeface="Arial"/>
            </a:endParaRPr>
          </a:p>
        </p:txBody>
      </p:sp>
      <p:sp>
        <p:nvSpPr>
          <p:cNvPr id="1678" name="Google Shape;1678;g3f645ac5276_0_922"/>
          <p:cNvSpPr txBox="1"/>
          <p:nvPr/>
        </p:nvSpPr>
        <p:spPr>
          <a:xfrm>
            <a:off x="379343" y="2327970"/>
            <a:ext cx="8153400" cy="34428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Zum TVT-Protokoll: Wurde im Trabekulektomie-Arm d</a:t>
            </a:r>
            <a:r>
              <a:rPr lang="en-US" sz="1200" i="1">
                <a:solidFill>
                  <a:srgbClr val="0000FF"/>
                </a:solidFill>
              </a:rPr>
              <a:t>ieser </a:t>
            </a:r>
            <a:r>
              <a:rPr lang="en-US" sz="1200" i="1">
                <a:solidFill>
                  <a:srgbClr val="0000FF"/>
                </a:solidFill>
                <a:latin typeface="Arial"/>
                <a:ea typeface="Arial"/>
                <a:cs typeface="Arial"/>
                <a:sym typeface="Arial"/>
              </a:rPr>
              <a:t>Studie Mitomycin-C (MMC) </a:t>
            </a:r>
            <a:r>
              <a:rPr lang="en-US" sz="1200" i="1">
                <a:solidFill>
                  <a:srgbClr val="0000FF"/>
                </a:solidFill>
              </a:rPr>
              <a:t>verwendet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Ja</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Wie lauteten die MMC-Parameter (Konzentration; Expositionsdauer)?</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Für alle Trabekulektomie-Augen wurden 0,4 mg/ml MMC </a:t>
            </a:r>
            <a:r>
              <a:rPr lang="en-US" sz="1200">
                <a:solidFill>
                  <a:srgbClr val="0000FF"/>
                </a:solidFill>
              </a:rPr>
              <a:t>für</a:t>
            </a:r>
            <a:r>
              <a:rPr lang="en-US" sz="1200">
                <a:solidFill>
                  <a:srgbClr val="0000FF"/>
                </a:solidFill>
                <a:latin typeface="Arial"/>
                <a:ea typeface="Arial"/>
                <a:cs typeface="Arial"/>
                <a:sym typeface="Arial"/>
              </a:rPr>
              <a:t> 4 Minuten </a:t>
            </a:r>
            <a:r>
              <a:rPr lang="en-US" sz="1200">
                <a:solidFill>
                  <a:srgbClr val="0000FF"/>
                </a:solidFill>
              </a:rPr>
              <a:t>angewendet.</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Warum ist dies</a:t>
            </a:r>
            <a:r>
              <a:rPr lang="en-US" sz="1200" i="1">
                <a:solidFill>
                  <a:srgbClr val="0000FF"/>
                </a:solidFill>
              </a:rPr>
              <a:t>e einheitliche</a:t>
            </a:r>
            <a:r>
              <a:rPr lang="en-US" sz="1200" i="1">
                <a:solidFill>
                  <a:srgbClr val="0000FF"/>
                </a:solidFill>
                <a:latin typeface="Arial"/>
                <a:ea typeface="Arial"/>
                <a:cs typeface="Arial"/>
                <a:sym typeface="Arial"/>
              </a:rPr>
              <a:t> MMC-Dosierung umstritten?</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rPr>
              <a:t>Die meisten Glaukomchirurgen titrieren die MMC-Dosis individuell entsprechend den patientenspezifischen Faktoren. Beispielsweise wird allgemein angenommen, dass ein junges afroamerikanisches Auge aufgrund eines höheren Vernarbungsrisikos eine intensivere MMC-Therapie benötigt als das Auge eines älteren kaukasischen Patienten. Die TVT-Studie schloss Patienten im Alter von 32 bis 85 Jahren ein und umfasste weiße, afroamerikanische und lateinamerikanische Patieten. Wenn die TVT-Chirurgen die Möglichkeit gehabt hätten, die MMC-Anwendung individuell festzulegen, hätten sie mit hoher Wahrscheinlichkeit nicht bei </a:t>
            </a:r>
            <a:r>
              <a:rPr lang="en-US" sz="1200" b="1">
                <a:solidFill>
                  <a:srgbClr val="0000FF"/>
                </a:solidFill>
              </a:rPr>
              <a:t>allen</a:t>
            </a:r>
            <a:r>
              <a:rPr lang="en-US" sz="1200">
                <a:solidFill>
                  <a:srgbClr val="0000FF"/>
                </a:solidFill>
              </a:rPr>
              <a:t> Patienten dasselbe Schema von MMC 0,4 mg/ml über 4 Minuten angewendet.</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Warum ist dies ein Problem für die Studie?</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C8C860"/>
                </a:solidFill>
                <a:latin typeface="Arial"/>
                <a:ea typeface="Arial"/>
                <a:cs typeface="Arial"/>
                <a:sym typeface="Arial"/>
              </a:rPr>
              <a:t>Einige Experten haben die Frage aufgeworfen, ob eine suboptimale MMC-Dosierung die Komplikations-/Versagensrate im Trab-Arm der Studie möglicherweise überhöht hat</a:t>
            </a:r>
            <a:endParaRPr/>
          </a:p>
        </p:txBody>
      </p:sp>
      <p:sp>
        <p:nvSpPr>
          <p:cNvPr id="1679" name="Google Shape;1679;g3f645ac5276_0_922"/>
          <p:cNvSpPr/>
          <p:nvPr/>
        </p:nvSpPr>
        <p:spPr>
          <a:xfrm>
            <a:off x="685800" y="1261308"/>
            <a:ext cx="3200400" cy="762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683"/>
        <p:cNvGrpSpPr/>
        <p:nvPr/>
      </p:nvGrpSpPr>
      <p:grpSpPr>
        <a:xfrm>
          <a:off x="0" y="0"/>
          <a:ext cx="0" cy="0"/>
          <a:chOff x="0" y="0"/>
          <a:chExt cx="0" cy="0"/>
        </a:xfrm>
      </p:grpSpPr>
      <p:sp>
        <p:nvSpPr>
          <p:cNvPr id="1684" name="Google Shape;1684;g3f645ac5276_0_936"/>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85" name="Google Shape;1685;g3f645ac5276_0_936"/>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686" name="Google Shape;1686;g3f645ac5276_0_936"/>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87" name="Google Shape;1687;g3f645ac5276_0_936"/>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88" name="Google Shape;1688;g3f645ac5276_0_936"/>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89" name="Google Shape;1689;g3f645ac5276_0_936"/>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90" name="Google Shape;1690;g3f645ac5276_0_936"/>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dirty="0">
                <a:solidFill>
                  <a:srgbClr val="B2B2B2"/>
                </a:solidFill>
              </a:rPr>
              <a:t>Tube-versus-</a:t>
            </a:r>
            <a:r>
              <a:rPr lang="en-US" sz="1200" b="1" dirty="0" err="1">
                <a:solidFill>
                  <a:srgbClr val="0000FF"/>
                </a:solidFill>
              </a:rPr>
              <a:t>Trabekulektomie</a:t>
            </a:r>
            <a:r>
              <a:rPr lang="en-US" sz="1200" b="1" dirty="0">
                <a:solidFill>
                  <a:srgbClr val="B2B2B2"/>
                </a:solidFill>
              </a:rPr>
              <a:t>-(TVT)-Studie</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a:solidFill>
                  <a:srgbClr val="B2B2B2"/>
                </a:solidFill>
              </a:rPr>
              <a:t>Ziel: </a:t>
            </a:r>
            <a:r>
              <a:rPr lang="en-US" sz="1200" dirty="0" err="1">
                <a:solidFill>
                  <a:srgbClr val="B2B2B2"/>
                </a:solidFill>
              </a:rPr>
              <a:t>Vergleich</a:t>
            </a:r>
            <a:r>
              <a:rPr lang="en-US" sz="1200" dirty="0">
                <a:solidFill>
                  <a:srgbClr val="B2B2B2"/>
                </a:solidFill>
              </a:rPr>
              <a:t> der Sicherheit und </a:t>
            </a:r>
            <a:r>
              <a:rPr lang="en-US" sz="1200" dirty="0" err="1">
                <a:solidFill>
                  <a:srgbClr val="B2B2B2"/>
                </a:solidFill>
              </a:rPr>
              <a:t>Wirksamkeit</a:t>
            </a:r>
            <a:r>
              <a:rPr lang="en-US" sz="1200" dirty="0">
                <a:solidFill>
                  <a:srgbClr val="B2B2B2"/>
                </a:solidFill>
              </a:rPr>
              <a:t> von </a:t>
            </a:r>
            <a:r>
              <a:rPr lang="en-US" sz="1200" dirty="0" err="1">
                <a:solidFill>
                  <a:srgbClr val="B2B2B2"/>
                </a:solidFill>
              </a:rPr>
              <a:t>Glaukomdrainage-Implantaten</a:t>
            </a:r>
            <a:r>
              <a:rPr lang="en-US" sz="1200" dirty="0">
                <a:solidFill>
                  <a:srgbClr val="B2B2B2"/>
                </a:solidFill>
              </a:rPr>
              <a:t> (Tube-Shunts) und der </a:t>
            </a:r>
            <a:r>
              <a:rPr lang="en-US" sz="1200" dirty="0" err="1">
                <a:solidFill>
                  <a:srgbClr val="B2B2B2"/>
                </a:solidFill>
              </a:rPr>
              <a:t>Trabekulektomie</a:t>
            </a:r>
            <a:r>
              <a:rPr lang="en-US" sz="1200" dirty="0">
                <a:solidFill>
                  <a:srgbClr val="B2B2B2"/>
                </a:solidFill>
              </a:rPr>
              <a:t> </a:t>
            </a:r>
            <a:r>
              <a:rPr lang="en-US" sz="1200" dirty="0" err="1">
                <a:solidFill>
                  <a:srgbClr val="B2B2B2"/>
                </a:solidFill>
              </a:rPr>
              <a:t>bei</a:t>
            </a:r>
            <a:r>
              <a:rPr lang="en-US" sz="1200" dirty="0">
                <a:solidFill>
                  <a:srgbClr val="B2B2B2"/>
                </a:solidFill>
              </a:rPr>
              <a:t> Augen </a:t>
            </a:r>
            <a:r>
              <a:rPr lang="en-US" sz="1200" dirty="0" err="1">
                <a:solidFill>
                  <a:srgbClr val="B2B2B2"/>
                </a:solidFill>
              </a:rPr>
              <a:t>mit</a:t>
            </a:r>
            <a:r>
              <a:rPr lang="en-US" sz="1200" dirty="0">
                <a:solidFill>
                  <a:srgbClr val="B2B2B2"/>
                </a:solidFill>
              </a:rPr>
              <a:t> </a:t>
            </a:r>
            <a:r>
              <a:rPr lang="en-US" sz="1200" dirty="0" err="1">
                <a:solidFill>
                  <a:srgbClr val="B2B2B2"/>
                </a:solidFill>
              </a:rPr>
              <a:t>vorangegangenen</a:t>
            </a:r>
            <a:r>
              <a:rPr lang="en-US" sz="1200" dirty="0">
                <a:solidFill>
                  <a:srgbClr val="B2B2B2"/>
                </a:solidFill>
              </a:rPr>
              <a:t> </a:t>
            </a:r>
            <a:r>
              <a:rPr lang="en-US" sz="1200" dirty="0" err="1">
                <a:solidFill>
                  <a:srgbClr val="B2B2B2"/>
                </a:solidFill>
              </a:rPr>
              <a:t>okulären</a:t>
            </a:r>
            <a:r>
              <a:rPr lang="en-US" sz="1200" dirty="0">
                <a:solidFill>
                  <a:srgbClr val="B2B2B2"/>
                </a:solidFill>
              </a:rPr>
              <a:t> </a:t>
            </a:r>
            <a:r>
              <a:rPr lang="en-US" sz="1200" dirty="0" err="1">
                <a:solidFill>
                  <a:srgbClr val="B2B2B2"/>
                </a:solidFill>
              </a:rPr>
              <a:t>Eingriffen</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Studienpopulation</a:t>
            </a:r>
            <a:r>
              <a:rPr lang="en-US" sz="1200" dirty="0">
                <a:solidFill>
                  <a:srgbClr val="B2B2B2"/>
                </a:solidFill>
              </a:rPr>
              <a:t>: 212 Augen </a:t>
            </a:r>
            <a:r>
              <a:rPr lang="en-US" sz="1200" dirty="0" err="1">
                <a:solidFill>
                  <a:srgbClr val="B2B2B2"/>
                </a:solidFill>
              </a:rPr>
              <a:t>mit</a:t>
            </a:r>
            <a:r>
              <a:rPr lang="en-US" sz="1200" dirty="0">
                <a:solidFill>
                  <a:srgbClr val="B2B2B2"/>
                </a:solidFill>
              </a:rPr>
              <a:t> </a:t>
            </a:r>
            <a:r>
              <a:rPr lang="en-US" sz="1200" dirty="0" err="1">
                <a:solidFill>
                  <a:srgbClr val="B2B2B2"/>
                </a:solidFill>
              </a:rPr>
              <a:t>vorangegangener</a:t>
            </a:r>
            <a:r>
              <a:rPr lang="en-US" sz="1200" dirty="0">
                <a:solidFill>
                  <a:srgbClr val="B2B2B2"/>
                </a:solidFill>
              </a:rPr>
              <a:t> </a:t>
            </a:r>
            <a:r>
              <a:rPr lang="en-US" sz="1200" dirty="0" err="1">
                <a:solidFill>
                  <a:srgbClr val="B2B2B2"/>
                </a:solidFill>
              </a:rPr>
              <a:t>Trabekulektomie</a:t>
            </a:r>
            <a:r>
              <a:rPr lang="en-US" sz="1200" dirty="0">
                <a:solidFill>
                  <a:srgbClr val="B2B2B2"/>
                </a:solidFill>
              </a:rPr>
              <a:t> und/</a:t>
            </a:r>
            <a:r>
              <a:rPr lang="en-US" sz="1200" dirty="0" err="1">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
                  </a:ext>
                </a:extLst>
              </a:rPr>
              <a:t>oder</a:t>
            </a:r>
            <a:r>
              <a:rPr lang="en-US" sz="1200" dirty="0">
                <a:solidFill>
                  <a:srgbClr val="B2B2B2"/>
                </a:solidFill>
              </a:rPr>
              <a:t> </a:t>
            </a:r>
            <a:r>
              <a:rPr lang="en-US" sz="1200" dirty="0" err="1">
                <a:solidFill>
                  <a:srgbClr val="B2B2B2"/>
                </a:solidFill>
              </a:rPr>
              <a:t>Kataraktoperation</a:t>
            </a:r>
            <a:r>
              <a:rPr lang="en-US" sz="1200" dirty="0">
                <a:solidFill>
                  <a:srgbClr val="B2B2B2"/>
                </a:solidFill>
              </a:rPr>
              <a:t> </a:t>
            </a:r>
            <a:r>
              <a:rPr lang="en-US" sz="1200" dirty="0" err="1">
                <a:solidFill>
                  <a:srgbClr val="B2B2B2"/>
                </a:solidFill>
              </a:rPr>
              <a:t>sowie</a:t>
            </a:r>
            <a:r>
              <a:rPr lang="en-US" sz="1200" dirty="0">
                <a:solidFill>
                  <a:srgbClr val="B2B2B2"/>
                </a:solidFill>
              </a:rPr>
              <a:t> </a:t>
            </a:r>
            <a:r>
              <a:rPr lang="en-US" sz="1200" dirty="0" err="1">
                <a:solidFill>
                  <a:srgbClr val="B2B2B2"/>
                </a:solidFill>
              </a:rPr>
              <a:t>unzureichend</a:t>
            </a:r>
            <a:r>
              <a:rPr lang="en-US" sz="1200" dirty="0">
                <a:solidFill>
                  <a:srgbClr val="B2B2B2"/>
                </a:solidFill>
              </a:rPr>
              <a:t> </a:t>
            </a:r>
            <a:r>
              <a:rPr lang="en-US" sz="1200" dirty="0" err="1">
                <a:solidFill>
                  <a:srgbClr val="B2B2B2"/>
                </a:solidFill>
              </a:rPr>
              <a:t>reguliertem</a:t>
            </a:r>
            <a:r>
              <a:rPr lang="en-US" sz="1200" dirty="0">
                <a:solidFill>
                  <a:srgbClr val="B2B2B2"/>
                </a:solidFill>
              </a:rPr>
              <a:t> IOD (18 - 40mmHg) </a:t>
            </a:r>
            <a:r>
              <a:rPr lang="en-US" sz="1200" dirty="0" err="1">
                <a:solidFill>
                  <a:srgbClr val="B2B2B2"/>
                </a:solidFill>
              </a:rPr>
              <a:t>trotz</a:t>
            </a:r>
            <a:r>
              <a:rPr lang="en-US" sz="1200" dirty="0">
                <a:solidFill>
                  <a:srgbClr val="B2B2B2"/>
                </a:solidFill>
              </a:rPr>
              <a:t> MTMT</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Protokoll</a:t>
            </a:r>
            <a:r>
              <a:rPr lang="en-US" sz="1200" dirty="0">
                <a:solidFill>
                  <a:srgbClr val="B2B2B2"/>
                </a:solidFill>
              </a:rPr>
              <a:t>: Die Augen </a:t>
            </a:r>
            <a:r>
              <a:rPr lang="en-US" sz="1200" dirty="0" err="1">
                <a:solidFill>
                  <a:srgbClr val="B2B2B2"/>
                </a:solidFill>
              </a:rPr>
              <a:t>wurden</a:t>
            </a:r>
            <a:r>
              <a:rPr lang="en-US" sz="1200" dirty="0">
                <a:solidFill>
                  <a:srgbClr val="B2B2B2"/>
                </a:solidFill>
              </a:rPr>
              <a:t> </a:t>
            </a:r>
            <a:r>
              <a:rPr lang="en-US" sz="1200" dirty="0" err="1">
                <a:solidFill>
                  <a:srgbClr val="B2B2B2"/>
                </a:solidFill>
              </a:rPr>
              <a:t>randomisiert</a:t>
            </a:r>
            <a:r>
              <a:rPr lang="en-US" sz="1200" dirty="0">
                <a:solidFill>
                  <a:srgbClr val="B2B2B2"/>
                </a:solidFill>
              </a:rPr>
              <a:t> der Tube- </a:t>
            </a:r>
            <a:r>
              <a:rPr lang="en-US" sz="1200" dirty="0" err="1">
                <a:solidFill>
                  <a:srgbClr val="B2B2B2"/>
                </a:solidFill>
              </a:rPr>
              <a:t>oder</a:t>
            </a:r>
            <a:r>
              <a:rPr lang="en-US" sz="1200" dirty="0">
                <a:solidFill>
                  <a:srgbClr val="B2B2B2"/>
                </a:solidFill>
              </a:rPr>
              <a:t> </a:t>
            </a:r>
            <a:r>
              <a:rPr lang="en-US" sz="1200" dirty="0" err="1">
                <a:solidFill>
                  <a:srgbClr val="B2B2B2"/>
                </a:solidFill>
              </a:rPr>
              <a:t>Trabekulektomie</a:t>
            </a:r>
            <a:r>
              <a:rPr lang="en-US" sz="1200" dirty="0">
                <a:solidFill>
                  <a:srgbClr val="B2B2B2"/>
                </a:solidFill>
              </a:rPr>
              <a:t>-Gruppe </a:t>
            </a:r>
            <a:r>
              <a:rPr lang="en-US" sz="1200" dirty="0" err="1">
                <a:solidFill>
                  <a:srgbClr val="B2B2B2"/>
                </a:solidFill>
              </a:rPr>
              <a:t>zugewiesen</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wurden</a:t>
            </a:r>
            <a:r>
              <a:rPr lang="en-US" sz="1200" dirty="0">
                <a:solidFill>
                  <a:srgbClr val="B2B2B2"/>
                </a:solidFill>
              </a:rPr>
              <a:t> </a:t>
            </a:r>
            <a:r>
              <a:rPr lang="en-US" sz="1200" dirty="0" err="1">
                <a:solidFill>
                  <a:srgbClr val="B2B2B2"/>
                </a:solidFill>
              </a:rPr>
              <a:t>nach</a:t>
            </a:r>
            <a:r>
              <a:rPr lang="en-US" sz="1200" dirty="0">
                <a:solidFill>
                  <a:srgbClr val="B2B2B2"/>
                </a:solidFill>
              </a:rPr>
              <a:t> </a:t>
            </a:r>
            <a:r>
              <a:rPr lang="en-US" sz="1200" dirty="0" err="1">
                <a:solidFill>
                  <a:srgbClr val="B2B2B2"/>
                </a:solidFill>
              </a:rPr>
              <a:t>Bedarf</a:t>
            </a:r>
            <a:r>
              <a:rPr lang="en-US" sz="1200" dirty="0">
                <a:solidFill>
                  <a:srgbClr val="B2B2B2"/>
                </a:solidFill>
              </a:rPr>
              <a:t> </a:t>
            </a:r>
            <a:r>
              <a:rPr lang="en-US" sz="1200" dirty="0" err="1">
                <a:solidFill>
                  <a:srgbClr val="B2B2B2"/>
                </a:solidFill>
              </a:rPr>
              <a:t>zur</a:t>
            </a:r>
            <a:r>
              <a:rPr lang="en-US" sz="1200" dirty="0">
                <a:solidFill>
                  <a:srgbClr val="B2B2B2"/>
                </a:solidFill>
              </a:rPr>
              <a:t> IOD-</a:t>
            </a:r>
            <a:r>
              <a:rPr lang="en-US" sz="1200" dirty="0" err="1">
                <a:solidFill>
                  <a:srgbClr val="B2B2B2"/>
                </a:solidFill>
              </a:rPr>
              <a:t>Kontrolle</a:t>
            </a:r>
            <a:r>
              <a:rPr lang="en-US" sz="1200" dirty="0">
                <a:solidFill>
                  <a:srgbClr val="B2B2B2"/>
                </a:solidFill>
              </a:rPr>
              <a:t> </a:t>
            </a:r>
            <a:r>
              <a:rPr lang="en-US" sz="1200" dirty="0" err="1">
                <a:solidFill>
                  <a:srgbClr val="B2B2B2"/>
                </a:solidFill>
              </a:rPr>
              <a:t>angewendet</a:t>
            </a:r>
            <a:r>
              <a:rPr lang="en-US" sz="1200" dirty="0">
                <a:solidFill>
                  <a:srgbClr val="B2B2B2"/>
                </a:solidFill>
              </a:rPr>
              <a:t>.</a:t>
            </a:r>
            <a:endParaRPr dirty="0">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dirty="0" err="1">
                <a:solidFill>
                  <a:srgbClr val="B2B2B2"/>
                </a:solidFill>
              </a:rPr>
              <a:t>Ergebnisse</a:t>
            </a:r>
            <a:r>
              <a:rPr lang="en-US" sz="1200" dirty="0">
                <a:solidFill>
                  <a:srgbClr val="B2B2B2"/>
                </a:solidFill>
              </a:rPr>
              <a:t>: </a:t>
            </a:r>
            <a:endParaRPr dirty="0">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dirty="0">
                <a:solidFill>
                  <a:srgbClr val="B2B2B2"/>
                </a:solidFill>
              </a:rPr>
              <a:t>Gute IOD-</a:t>
            </a:r>
            <a:r>
              <a:rPr lang="en-US" sz="1200" dirty="0" err="1">
                <a:solidFill>
                  <a:srgbClr val="B2B2B2"/>
                </a:solidFill>
              </a:rPr>
              <a:t>Kontrolle</a:t>
            </a:r>
            <a:r>
              <a:rPr lang="en-US" sz="1200" dirty="0">
                <a:solidFill>
                  <a:srgbClr val="B2B2B2"/>
                </a:solidFill>
              </a:rPr>
              <a:t> in </a:t>
            </a:r>
            <a:r>
              <a:rPr lang="en-US" sz="1200" dirty="0" err="1">
                <a:solidFill>
                  <a:srgbClr val="B2B2B2"/>
                </a:solidFill>
              </a:rPr>
              <a:t>beiden</a:t>
            </a:r>
            <a:r>
              <a:rPr lang="en-US" sz="1200" dirty="0">
                <a:solidFill>
                  <a:srgbClr val="B2B2B2"/>
                </a:solidFill>
              </a:rPr>
              <a:t> Gruppen (</a:t>
            </a:r>
            <a:r>
              <a:rPr lang="en-US" sz="1200" dirty="0" err="1">
                <a:solidFill>
                  <a:srgbClr val="B2B2B2"/>
                </a:solidFill>
              </a:rPr>
              <a:t>kein</a:t>
            </a:r>
            <a:r>
              <a:rPr lang="en-US" sz="1200" dirty="0">
                <a:solidFill>
                  <a:srgbClr val="B2B2B2"/>
                </a:solidFill>
              </a:rPr>
              <a:t> </a:t>
            </a:r>
            <a:r>
              <a:rPr lang="en-US" sz="1200" dirty="0" err="1">
                <a:solidFill>
                  <a:srgbClr val="B2B2B2"/>
                </a:solidFill>
              </a:rPr>
              <a:t>statistischer</a:t>
            </a:r>
            <a:r>
              <a:rPr lang="en-US" sz="1200" dirty="0">
                <a:solidFill>
                  <a:srgbClr val="B2B2B2"/>
                </a:solidFill>
              </a:rPr>
              <a:t> </a:t>
            </a:r>
            <a:r>
              <a:rPr lang="en-US" sz="1200" dirty="0" err="1">
                <a:solidFill>
                  <a:srgbClr val="B2B2B2"/>
                </a:solidFill>
              </a:rPr>
              <a:t>Unterschied</a:t>
            </a:r>
            <a:r>
              <a:rPr lang="en-US" sz="1200" dirty="0">
                <a:solidFill>
                  <a:srgbClr val="B2B2B2"/>
                </a:solidFill>
              </a:rPr>
              <a:t>)</a:t>
            </a:r>
            <a:endParaRPr dirty="0">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dirty="0">
                <a:solidFill>
                  <a:srgbClr val="B2B2B2"/>
                </a:solidFill>
              </a:rPr>
              <a:t>Die Tube-Gruppe </a:t>
            </a:r>
            <a:r>
              <a:rPr lang="en-US" sz="1200" dirty="0" err="1">
                <a:solidFill>
                  <a:srgbClr val="B2B2B2"/>
                </a:solidFill>
              </a:rPr>
              <a:t>benötigte</a:t>
            </a:r>
            <a:r>
              <a:rPr lang="en-US" sz="1200" dirty="0">
                <a:solidFill>
                  <a:srgbClr val="B2B2B2"/>
                </a:solidFill>
              </a:rPr>
              <a:t> </a:t>
            </a:r>
            <a:r>
              <a:rPr lang="en-US" sz="1200" dirty="0" err="1">
                <a:solidFill>
                  <a:srgbClr val="B2B2B2"/>
                </a:solidFill>
              </a:rPr>
              <a:t>mehr</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als</a:t>
            </a:r>
            <a:r>
              <a:rPr lang="en-US" sz="1200" dirty="0">
                <a:solidFill>
                  <a:srgbClr val="B2B2B2"/>
                </a:solidFill>
              </a:rPr>
              <a:t> die </a:t>
            </a:r>
            <a:r>
              <a:rPr lang="en-US" sz="1200" dirty="0" err="1">
                <a:solidFill>
                  <a:srgbClr val="B2B2B2"/>
                </a:solidFill>
              </a:rPr>
              <a:t>Trabekulektomie</a:t>
            </a:r>
            <a:r>
              <a:rPr lang="en-US" sz="1200" dirty="0">
                <a:solidFill>
                  <a:srgbClr val="B2B2B2"/>
                </a:solidFill>
              </a:rPr>
              <a:t>-Gruppe</a:t>
            </a:r>
            <a:endParaRPr dirty="0">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dirty="0" err="1">
                <a:solidFill>
                  <a:srgbClr val="B2B2B2"/>
                </a:solidFill>
              </a:rPr>
              <a:t>Höhere</a:t>
            </a:r>
            <a:r>
              <a:rPr lang="en-US" sz="1200" dirty="0">
                <a:solidFill>
                  <a:srgbClr val="B2B2B2"/>
                </a:solidFill>
              </a:rPr>
              <a:t> Versagens- und postoperative </a:t>
            </a:r>
            <a:r>
              <a:rPr lang="en-US" sz="1200" dirty="0" err="1">
                <a:solidFill>
                  <a:srgbClr val="B2B2B2"/>
                </a:solidFill>
              </a:rPr>
              <a:t>Komplikationsrate</a:t>
            </a:r>
            <a:r>
              <a:rPr lang="en-US" sz="1200" dirty="0">
                <a:solidFill>
                  <a:srgbClr val="B2B2B2"/>
                </a:solidFill>
              </a:rPr>
              <a:t> in der </a:t>
            </a:r>
            <a:r>
              <a:rPr lang="en-US" sz="1200" dirty="0" err="1">
                <a:solidFill>
                  <a:srgbClr val="B2B2B2"/>
                </a:solidFill>
              </a:rPr>
              <a:t>Trabekulektomie</a:t>
            </a:r>
            <a:r>
              <a:rPr lang="en-US" sz="1200" dirty="0">
                <a:solidFill>
                  <a:srgbClr val="B2B2B2"/>
                </a:solidFill>
              </a:rPr>
              <a:t>-Gruppe.</a:t>
            </a:r>
            <a:endParaRPr dirty="0">
              <a:solidFill>
                <a:srgbClr val="B2B2B2"/>
              </a:solidFill>
            </a:endParaRPr>
          </a:p>
        </p:txBody>
      </p:sp>
      <p:sp>
        <p:nvSpPr>
          <p:cNvPr id="1691" name="Google Shape;1691;g3f645ac5276_0_936"/>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692" name="Google Shape;1692;g3f645ac5276_0_93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124</a:t>
            </a:fld>
            <a:endParaRPr sz="1000">
              <a:solidFill>
                <a:schemeClr val="dk1"/>
              </a:solidFill>
              <a:latin typeface="Arial"/>
              <a:ea typeface="Arial"/>
              <a:cs typeface="Arial"/>
              <a:sym typeface="Arial"/>
            </a:endParaRPr>
          </a:p>
        </p:txBody>
      </p:sp>
      <p:sp>
        <p:nvSpPr>
          <p:cNvPr id="1693" name="Google Shape;1693;g3f645ac5276_0_936"/>
          <p:cNvSpPr txBox="1"/>
          <p:nvPr/>
        </p:nvSpPr>
        <p:spPr>
          <a:xfrm>
            <a:off x="379343" y="2327970"/>
            <a:ext cx="8153400" cy="34428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Zum TVT-Protokoll: Wurde im Trabekulektomie-Arm d</a:t>
            </a:r>
            <a:r>
              <a:rPr lang="en-US" sz="1200" i="1">
                <a:solidFill>
                  <a:srgbClr val="0000FF"/>
                </a:solidFill>
              </a:rPr>
              <a:t>ieser </a:t>
            </a:r>
            <a:r>
              <a:rPr lang="en-US" sz="1200" i="1">
                <a:solidFill>
                  <a:srgbClr val="0000FF"/>
                </a:solidFill>
                <a:latin typeface="Arial"/>
                <a:ea typeface="Arial"/>
                <a:cs typeface="Arial"/>
                <a:sym typeface="Arial"/>
              </a:rPr>
              <a:t>Studie Mitomycin-C (MMC) </a:t>
            </a:r>
            <a:r>
              <a:rPr lang="en-US" sz="1200" i="1">
                <a:solidFill>
                  <a:srgbClr val="0000FF"/>
                </a:solidFill>
              </a:rPr>
              <a:t>verwendet</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Ja</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i="1">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Wie lauteten die MMC-Parameter (Konzentration; Expositionsdauer)?</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latin typeface="Arial"/>
                <a:ea typeface="Arial"/>
                <a:cs typeface="Arial"/>
                <a:sym typeface="Arial"/>
              </a:rPr>
              <a:t>Für alle Trabekulektomie-Augen wurden 0,4 mg/ml MMC </a:t>
            </a:r>
            <a:r>
              <a:rPr lang="en-US" sz="1200">
                <a:solidFill>
                  <a:srgbClr val="0000FF"/>
                </a:solidFill>
              </a:rPr>
              <a:t>für</a:t>
            </a:r>
            <a:r>
              <a:rPr lang="en-US" sz="1200">
                <a:solidFill>
                  <a:srgbClr val="0000FF"/>
                </a:solidFill>
                <a:latin typeface="Arial"/>
                <a:ea typeface="Arial"/>
                <a:cs typeface="Arial"/>
                <a:sym typeface="Arial"/>
              </a:rPr>
              <a:t> 4 Minuten </a:t>
            </a:r>
            <a:r>
              <a:rPr lang="en-US" sz="1200">
                <a:solidFill>
                  <a:srgbClr val="0000FF"/>
                </a:solidFill>
              </a:rPr>
              <a:t>angewendet.</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Warum ist dies</a:t>
            </a:r>
            <a:r>
              <a:rPr lang="en-US" sz="1200" i="1">
                <a:solidFill>
                  <a:srgbClr val="0000FF"/>
                </a:solidFill>
              </a:rPr>
              <a:t>e einheitliche</a:t>
            </a:r>
            <a:r>
              <a:rPr lang="en-US" sz="1200" i="1">
                <a:solidFill>
                  <a:srgbClr val="0000FF"/>
                </a:solidFill>
                <a:latin typeface="Arial"/>
                <a:ea typeface="Arial"/>
                <a:cs typeface="Arial"/>
                <a:sym typeface="Arial"/>
              </a:rPr>
              <a:t> MMC-Dosierung umstritten?</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rPr>
              <a:t>Die meisten Glaukomchirurgen titrieren die MMC-Dosis individuell entsprechend den patientenspezifischen Faktoren. Beispielsweise wird allgemein angenommen, dass ein junges afroamerikanisches Auge aufgrund eines höheren Vernarbungsrisikos eine intensivere MMC-Therapie benötigt als das Auge eines älteren kaukasischen Patienten. Die TVT-Studie schloss Patienten im Alter von 32 bis 85 Jahren ein und umfasste weiße, afroamerikanische und lateinamerikanische Patieten. Wenn die TVT-Chirurgen die Möglichkeit gehabt hätten, die MMC-Anwendung individuell festzulegen, hätten sie mit hoher Wahrscheinlichkeit nicht bei </a:t>
            </a:r>
            <a:r>
              <a:rPr lang="en-US" sz="1200" b="1">
                <a:solidFill>
                  <a:srgbClr val="0000FF"/>
                </a:solidFill>
              </a:rPr>
              <a:t>allen</a:t>
            </a:r>
            <a:r>
              <a:rPr lang="en-US" sz="1200">
                <a:solidFill>
                  <a:srgbClr val="0000FF"/>
                </a:solidFill>
              </a:rPr>
              <a:t> Patienten dasselbe Schema von MMC 0,4 mg/ml über 4 Minuten angewendet.</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a:solidFill>
                  <a:srgbClr val="0000FF"/>
                </a:solidFill>
                <a:latin typeface="Arial"/>
                <a:ea typeface="Arial"/>
                <a:cs typeface="Arial"/>
                <a:sym typeface="Arial"/>
              </a:rPr>
              <a:t>Warum ist dies ein Problem für die Studie?</a:t>
            </a:r>
            <a:endParaRPr>
              <a:solidFill>
                <a:srgbClr val="0000FF"/>
              </a:solidFill>
            </a:endParaRPr>
          </a:p>
          <a:p>
            <a:pPr marL="0" marR="0" lvl="0" indent="0" algn="l" rtl="0">
              <a:spcBef>
                <a:spcPts val="0"/>
              </a:spcBef>
              <a:spcAft>
                <a:spcPts val="0"/>
              </a:spcAft>
              <a:buClr>
                <a:srgbClr val="C8C860"/>
              </a:buClr>
              <a:buSzPts val="1200"/>
              <a:buFont typeface="Noto Sans Symbols"/>
              <a:buNone/>
            </a:pPr>
            <a:r>
              <a:rPr lang="en-US" sz="1200">
                <a:solidFill>
                  <a:srgbClr val="0000FF"/>
                </a:solidFill>
              </a:rPr>
              <a:t>Einige Glaukomexperten bezweifeln, ob die möglicherweise nicht optimale Anpassung der MMC-Dosis dazu beigetragen hat, die Komplikations- und Versagensrate im Trabekulektomie-Arm der Studie zu erhöhen.</a:t>
            </a:r>
            <a:endParaRPr>
              <a:solidFill>
                <a:srgbClr val="0000FF"/>
              </a:solidFill>
            </a:endParaRPr>
          </a:p>
        </p:txBody>
      </p:sp>
      <p:sp>
        <p:nvSpPr>
          <p:cNvPr id="1694" name="Google Shape;1694;g3f645ac5276_0_936"/>
          <p:cNvSpPr/>
          <p:nvPr/>
        </p:nvSpPr>
        <p:spPr>
          <a:xfrm>
            <a:off x="1066800" y="1356696"/>
            <a:ext cx="3200400" cy="762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1705" name="Google Shape;1705;g3f645ac5276_0_951"/>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chemeClr val="dk1"/>
              </a:buClr>
              <a:buSzPts val="840"/>
              <a:buChar char="●"/>
            </a:pPr>
            <a:r>
              <a:rPr lang="en-US" sz="1200" b="1" dirty="0"/>
              <a:t>Tube-versus-</a:t>
            </a:r>
            <a:r>
              <a:rPr lang="en-US" sz="1200" b="1" dirty="0" err="1"/>
              <a:t>Trabekulektomie</a:t>
            </a:r>
            <a:r>
              <a:rPr lang="en-US" sz="1200" b="1" dirty="0"/>
              <a:t>-(TVT)-Studie</a:t>
            </a:r>
            <a:endParaRPr b="1" dirty="0"/>
          </a:p>
          <a:p>
            <a:pPr marL="692150" lvl="1" indent="-320993" algn="l" rtl="0">
              <a:lnSpc>
                <a:spcPct val="95000"/>
              </a:lnSpc>
              <a:spcBef>
                <a:spcPts val="240"/>
              </a:spcBef>
              <a:spcAft>
                <a:spcPts val="0"/>
              </a:spcAft>
              <a:buClr>
                <a:srgbClr val="B2B2B2"/>
              </a:buClr>
              <a:buSzPts val="840"/>
              <a:buChar char="●"/>
            </a:pPr>
            <a:r>
              <a:rPr lang="en-US" sz="1200" dirty="0">
                <a:solidFill>
                  <a:srgbClr val="B2B2B2"/>
                </a:solidFill>
              </a:rPr>
              <a:t>Ziel: </a:t>
            </a:r>
            <a:r>
              <a:rPr lang="en-US" sz="1200" dirty="0" err="1">
                <a:solidFill>
                  <a:srgbClr val="B2B2B2"/>
                </a:solidFill>
              </a:rPr>
              <a:t>Vergleich</a:t>
            </a:r>
            <a:r>
              <a:rPr lang="en-US" sz="1200" dirty="0">
                <a:solidFill>
                  <a:srgbClr val="B2B2B2"/>
                </a:solidFill>
              </a:rPr>
              <a:t> der Sicherheit und </a:t>
            </a:r>
            <a:r>
              <a:rPr lang="en-US" sz="1200" dirty="0" err="1">
                <a:solidFill>
                  <a:srgbClr val="B2B2B2"/>
                </a:solidFill>
              </a:rPr>
              <a:t>Wirksamkeit</a:t>
            </a:r>
            <a:r>
              <a:rPr lang="en-US" sz="1200" dirty="0">
                <a:solidFill>
                  <a:srgbClr val="B2B2B2"/>
                </a:solidFill>
              </a:rPr>
              <a:t> von </a:t>
            </a:r>
            <a:r>
              <a:rPr lang="en-US" sz="1200" dirty="0" err="1">
                <a:solidFill>
                  <a:srgbClr val="B2B2B2"/>
                </a:solidFill>
              </a:rPr>
              <a:t>Glaukomdrainage-Implantaten</a:t>
            </a:r>
            <a:r>
              <a:rPr lang="en-US" sz="1200" dirty="0">
                <a:solidFill>
                  <a:srgbClr val="B2B2B2"/>
                </a:solidFill>
              </a:rPr>
              <a:t> (Tube-Shunts) und der </a:t>
            </a:r>
            <a:r>
              <a:rPr lang="en-US" sz="1200" dirty="0" err="1">
                <a:solidFill>
                  <a:srgbClr val="B2B2B2"/>
                </a:solidFill>
              </a:rPr>
              <a:t>Trabekulektomie</a:t>
            </a:r>
            <a:r>
              <a:rPr lang="en-US" sz="1200" dirty="0">
                <a:solidFill>
                  <a:srgbClr val="B2B2B2"/>
                </a:solidFill>
              </a:rPr>
              <a:t> </a:t>
            </a:r>
            <a:r>
              <a:rPr lang="en-US" sz="1200" dirty="0" err="1">
                <a:solidFill>
                  <a:srgbClr val="B2B2B2"/>
                </a:solidFill>
              </a:rPr>
              <a:t>bei</a:t>
            </a:r>
            <a:r>
              <a:rPr lang="en-US" sz="1200" dirty="0">
                <a:solidFill>
                  <a:srgbClr val="B2B2B2"/>
                </a:solidFill>
              </a:rPr>
              <a:t> Augen </a:t>
            </a:r>
            <a:r>
              <a:rPr lang="en-US" sz="1200" dirty="0" err="1">
                <a:solidFill>
                  <a:srgbClr val="B2B2B2"/>
                </a:solidFill>
              </a:rPr>
              <a:t>mit</a:t>
            </a:r>
            <a:r>
              <a:rPr lang="en-US" sz="1200" dirty="0">
                <a:solidFill>
                  <a:srgbClr val="B2B2B2"/>
                </a:solidFill>
              </a:rPr>
              <a:t> </a:t>
            </a:r>
            <a:r>
              <a:rPr lang="en-US" sz="1200" u="sng" dirty="0" err="1">
                <a:solidFill>
                  <a:srgbClr val="0000FF"/>
                </a:solidFill>
              </a:rPr>
              <a:t>vorangegangenen</a:t>
            </a:r>
            <a:r>
              <a:rPr lang="en-US" sz="1200" u="sng" dirty="0">
                <a:solidFill>
                  <a:srgbClr val="0000FF"/>
                </a:solidFill>
              </a:rPr>
              <a:t> </a:t>
            </a:r>
            <a:r>
              <a:rPr lang="en-US" sz="1200" u="sng" dirty="0" err="1">
                <a:solidFill>
                  <a:srgbClr val="0000FF"/>
                </a:solidFill>
              </a:rPr>
              <a:t>okulären</a:t>
            </a:r>
            <a:r>
              <a:rPr lang="en-US" sz="1200" u="sng" dirty="0">
                <a:solidFill>
                  <a:srgbClr val="0000FF"/>
                </a:solidFill>
              </a:rPr>
              <a:t> </a:t>
            </a:r>
            <a:r>
              <a:rPr lang="en-US" sz="1200" u="sng" dirty="0" err="1">
                <a:solidFill>
                  <a:srgbClr val="0000FF"/>
                </a:solidFill>
              </a:rPr>
              <a:t>Eingriffen</a:t>
            </a:r>
            <a:endParaRPr u="sng" dirty="0">
              <a:solidFill>
                <a:srgbClr val="0000FF"/>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Studienpopulation</a:t>
            </a:r>
            <a:r>
              <a:rPr lang="en-US" sz="1200" dirty="0">
                <a:solidFill>
                  <a:srgbClr val="B2B2B2"/>
                </a:solidFill>
              </a:rPr>
              <a:t>: 212 Augen </a:t>
            </a:r>
            <a:r>
              <a:rPr lang="en-US" sz="1200" dirty="0" err="1">
                <a:solidFill>
                  <a:srgbClr val="B2B2B2"/>
                </a:solidFill>
              </a:rPr>
              <a:t>mit</a:t>
            </a:r>
            <a:r>
              <a:rPr lang="en-US" sz="1200" dirty="0">
                <a:solidFill>
                  <a:srgbClr val="B2B2B2"/>
                </a:solidFill>
              </a:rPr>
              <a:t> </a:t>
            </a:r>
            <a:r>
              <a:rPr lang="en-US" sz="1200" dirty="0" err="1">
                <a:solidFill>
                  <a:srgbClr val="B2B2B2"/>
                </a:solidFill>
              </a:rPr>
              <a:t>vorangegangener</a:t>
            </a:r>
            <a:r>
              <a:rPr lang="en-US" sz="1200" dirty="0">
                <a:solidFill>
                  <a:srgbClr val="B2B2B2"/>
                </a:solidFill>
              </a:rPr>
              <a:t> </a:t>
            </a:r>
            <a:r>
              <a:rPr lang="en-US" sz="1200" dirty="0" err="1">
                <a:solidFill>
                  <a:srgbClr val="B2B2B2"/>
                </a:solidFill>
              </a:rPr>
              <a:t>Trabekulektomie</a:t>
            </a:r>
            <a:r>
              <a:rPr lang="en-US" sz="1200" dirty="0">
                <a:solidFill>
                  <a:srgbClr val="B2B2B2"/>
                </a:solidFill>
              </a:rPr>
              <a:t> und/</a:t>
            </a:r>
            <a:r>
              <a:rPr lang="en-US" sz="1200" dirty="0" err="1">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
                  </a:ext>
                </a:extLst>
              </a:rPr>
              <a:t>oder</a:t>
            </a:r>
            <a:r>
              <a:rPr lang="en-US" sz="1200" dirty="0">
                <a:solidFill>
                  <a:srgbClr val="B2B2B2"/>
                </a:solidFill>
              </a:rPr>
              <a:t> </a:t>
            </a:r>
            <a:r>
              <a:rPr lang="en-US" sz="1200" dirty="0" err="1">
                <a:solidFill>
                  <a:srgbClr val="B2B2B2"/>
                </a:solidFill>
              </a:rPr>
              <a:t>Kataraktoperation</a:t>
            </a:r>
            <a:r>
              <a:rPr lang="en-US" sz="1200" dirty="0">
                <a:solidFill>
                  <a:srgbClr val="B2B2B2"/>
                </a:solidFill>
              </a:rPr>
              <a:t> </a:t>
            </a:r>
            <a:r>
              <a:rPr lang="en-US" sz="1200" dirty="0" err="1">
                <a:solidFill>
                  <a:srgbClr val="B2B2B2"/>
                </a:solidFill>
              </a:rPr>
              <a:t>sowie</a:t>
            </a:r>
            <a:r>
              <a:rPr lang="en-US" sz="1200" dirty="0">
                <a:solidFill>
                  <a:srgbClr val="B2B2B2"/>
                </a:solidFill>
              </a:rPr>
              <a:t> </a:t>
            </a:r>
            <a:r>
              <a:rPr lang="en-US" sz="1200" dirty="0" err="1">
                <a:solidFill>
                  <a:srgbClr val="B2B2B2"/>
                </a:solidFill>
              </a:rPr>
              <a:t>unzureichend</a:t>
            </a:r>
            <a:r>
              <a:rPr lang="en-US" sz="1200" dirty="0">
                <a:solidFill>
                  <a:srgbClr val="B2B2B2"/>
                </a:solidFill>
              </a:rPr>
              <a:t> </a:t>
            </a:r>
            <a:r>
              <a:rPr lang="en-US" sz="1200" dirty="0" err="1">
                <a:solidFill>
                  <a:srgbClr val="B2B2B2"/>
                </a:solidFill>
              </a:rPr>
              <a:t>reguliertem</a:t>
            </a:r>
            <a:r>
              <a:rPr lang="en-US" sz="1200" dirty="0">
                <a:solidFill>
                  <a:srgbClr val="B2B2B2"/>
                </a:solidFill>
              </a:rPr>
              <a:t> IOD (18 - 40mmHg) </a:t>
            </a:r>
            <a:r>
              <a:rPr lang="en-US" sz="1200" dirty="0" err="1">
                <a:solidFill>
                  <a:srgbClr val="B2B2B2"/>
                </a:solidFill>
              </a:rPr>
              <a:t>trotz</a:t>
            </a:r>
            <a:r>
              <a:rPr lang="en-US" sz="1200" dirty="0">
                <a:solidFill>
                  <a:srgbClr val="B2B2B2"/>
                </a:solidFill>
              </a:rPr>
              <a:t> MTMT</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Protokoll</a:t>
            </a:r>
            <a:r>
              <a:rPr lang="en-US" sz="1200" dirty="0">
                <a:solidFill>
                  <a:srgbClr val="B2B2B2"/>
                </a:solidFill>
              </a:rPr>
              <a:t>: Die Augen </a:t>
            </a:r>
            <a:r>
              <a:rPr lang="en-US" sz="1200" dirty="0" err="1">
                <a:solidFill>
                  <a:srgbClr val="B2B2B2"/>
                </a:solidFill>
              </a:rPr>
              <a:t>wurden</a:t>
            </a:r>
            <a:r>
              <a:rPr lang="en-US" sz="1200" dirty="0">
                <a:solidFill>
                  <a:srgbClr val="B2B2B2"/>
                </a:solidFill>
              </a:rPr>
              <a:t> </a:t>
            </a:r>
            <a:r>
              <a:rPr lang="en-US" sz="1200" dirty="0" err="1">
                <a:solidFill>
                  <a:srgbClr val="B2B2B2"/>
                </a:solidFill>
              </a:rPr>
              <a:t>randomisiert</a:t>
            </a:r>
            <a:r>
              <a:rPr lang="en-US" sz="1200" dirty="0">
                <a:solidFill>
                  <a:srgbClr val="B2B2B2"/>
                </a:solidFill>
              </a:rPr>
              <a:t> der Tube- </a:t>
            </a:r>
            <a:r>
              <a:rPr lang="en-US" sz="1200" dirty="0" err="1">
                <a:solidFill>
                  <a:srgbClr val="B2B2B2"/>
                </a:solidFill>
              </a:rPr>
              <a:t>oder</a:t>
            </a:r>
            <a:r>
              <a:rPr lang="en-US" sz="1200" dirty="0">
                <a:solidFill>
                  <a:srgbClr val="B2B2B2"/>
                </a:solidFill>
              </a:rPr>
              <a:t> </a:t>
            </a:r>
            <a:r>
              <a:rPr lang="en-US" sz="1200" dirty="0" err="1">
                <a:solidFill>
                  <a:srgbClr val="B2B2B2"/>
                </a:solidFill>
              </a:rPr>
              <a:t>Trabekulektomie</a:t>
            </a:r>
            <a:r>
              <a:rPr lang="en-US" sz="1200" dirty="0">
                <a:solidFill>
                  <a:srgbClr val="B2B2B2"/>
                </a:solidFill>
              </a:rPr>
              <a:t>-Gruppe </a:t>
            </a:r>
            <a:r>
              <a:rPr lang="en-US" sz="1200" dirty="0" err="1">
                <a:solidFill>
                  <a:srgbClr val="B2B2B2"/>
                </a:solidFill>
              </a:rPr>
              <a:t>zugewiesen</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wurden</a:t>
            </a:r>
            <a:r>
              <a:rPr lang="en-US" sz="1200" dirty="0">
                <a:solidFill>
                  <a:srgbClr val="B2B2B2"/>
                </a:solidFill>
              </a:rPr>
              <a:t> </a:t>
            </a:r>
            <a:r>
              <a:rPr lang="en-US" sz="1200" dirty="0" err="1">
                <a:solidFill>
                  <a:srgbClr val="B2B2B2"/>
                </a:solidFill>
              </a:rPr>
              <a:t>nach</a:t>
            </a:r>
            <a:r>
              <a:rPr lang="en-US" sz="1200" dirty="0">
                <a:solidFill>
                  <a:srgbClr val="B2B2B2"/>
                </a:solidFill>
              </a:rPr>
              <a:t> </a:t>
            </a:r>
            <a:r>
              <a:rPr lang="en-US" sz="1200" dirty="0" err="1">
                <a:solidFill>
                  <a:srgbClr val="B2B2B2"/>
                </a:solidFill>
              </a:rPr>
              <a:t>Bedarf</a:t>
            </a:r>
            <a:r>
              <a:rPr lang="en-US" sz="1200" dirty="0">
                <a:solidFill>
                  <a:srgbClr val="B2B2B2"/>
                </a:solidFill>
              </a:rPr>
              <a:t> </a:t>
            </a:r>
            <a:r>
              <a:rPr lang="en-US" sz="1200" dirty="0" err="1">
                <a:solidFill>
                  <a:srgbClr val="B2B2B2"/>
                </a:solidFill>
              </a:rPr>
              <a:t>zur</a:t>
            </a:r>
            <a:r>
              <a:rPr lang="en-US" sz="1200" dirty="0">
                <a:solidFill>
                  <a:srgbClr val="B2B2B2"/>
                </a:solidFill>
              </a:rPr>
              <a:t> IOD-</a:t>
            </a:r>
            <a:r>
              <a:rPr lang="en-US" sz="1200" dirty="0" err="1">
                <a:solidFill>
                  <a:srgbClr val="B2B2B2"/>
                </a:solidFill>
              </a:rPr>
              <a:t>Kontrolle</a:t>
            </a:r>
            <a:r>
              <a:rPr lang="en-US" sz="1200" dirty="0">
                <a:solidFill>
                  <a:srgbClr val="B2B2B2"/>
                </a:solidFill>
              </a:rPr>
              <a:t> </a:t>
            </a:r>
            <a:r>
              <a:rPr lang="en-US" sz="1200" dirty="0" err="1">
                <a:solidFill>
                  <a:srgbClr val="B2B2B2"/>
                </a:solidFill>
              </a:rPr>
              <a:t>angewendet</a:t>
            </a:r>
            <a:r>
              <a:rPr lang="en-US" sz="1200" dirty="0">
                <a:solidFill>
                  <a:srgbClr val="B2B2B2"/>
                </a:solidFill>
              </a:rPr>
              <a:t>.</a:t>
            </a:r>
            <a:endParaRPr dirty="0">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dirty="0" err="1">
                <a:solidFill>
                  <a:srgbClr val="B2B2B2"/>
                </a:solidFill>
              </a:rPr>
              <a:t>Ergebnisse</a:t>
            </a:r>
            <a:r>
              <a:rPr lang="en-US" sz="1200" dirty="0">
                <a:solidFill>
                  <a:srgbClr val="B2B2B2"/>
                </a:solidFill>
              </a:rPr>
              <a:t>: </a:t>
            </a:r>
            <a:endParaRPr dirty="0">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dirty="0">
                <a:solidFill>
                  <a:srgbClr val="B2B2B2"/>
                </a:solidFill>
              </a:rPr>
              <a:t>Gute IOD-</a:t>
            </a:r>
            <a:r>
              <a:rPr lang="en-US" sz="1200" dirty="0" err="1">
                <a:solidFill>
                  <a:srgbClr val="B2B2B2"/>
                </a:solidFill>
              </a:rPr>
              <a:t>Kontrolle</a:t>
            </a:r>
            <a:r>
              <a:rPr lang="en-US" sz="1200" dirty="0">
                <a:solidFill>
                  <a:srgbClr val="B2B2B2"/>
                </a:solidFill>
              </a:rPr>
              <a:t> in </a:t>
            </a:r>
            <a:r>
              <a:rPr lang="en-US" sz="1200" dirty="0" err="1">
                <a:solidFill>
                  <a:srgbClr val="B2B2B2"/>
                </a:solidFill>
              </a:rPr>
              <a:t>beiden</a:t>
            </a:r>
            <a:r>
              <a:rPr lang="en-US" sz="1200" dirty="0">
                <a:solidFill>
                  <a:srgbClr val="B2B2B2"/>
                </a:solidFill>
              </a:rPr>
              <a:t> Gruppen (</a:t>
            </a:r>
            <a:r>
              <a:rPr lang="en-US" sz="1200" dirty="0" err="1">
                <a:solidFill>
                  <a:srgbClr val="B2B2B2"/>
                </a:solidFill>
              </a:rPr>
              <a:t>kein</a:t>
            </a:r>
            <a:r>
              <a:rPr lang="en-US" sz="1200" dirty="0">
                <a:solidFill>
                  <a:srgbClr val="B2B2B2"/>
                </a:solidFill>
              </a:rPr>
              <a:t> </a:t>
            </a:r>
            <a:r>
              <a:rPr lang="en-US" sz="1200" dirty="0" err="1">
                <a:solidFill>
                  <a:srgbClr val="B2B2B2"/>
                </a:solidFill>
              </a:rPr>
              <a:t>statistischer</a:t>
            </a:r>
            <a:r>
              <a:rPr lang="en-US" sz="1200" dirty="0">
                <a:solidFill>
                  <a:srgbClr val="B2B2B2"/>
                </a:solidFill>
              </a:rPr>
              <a:t> </a:t>
            </a:r>
            <a:r>
              <a:rPr lang="en-US" sz="1200" dirty="0" err="1">
                <a:solidFill>
                  <a:srgbClr val="B2B2B2"/>
                </a:solidFill>
              </a:rPr>
              <a:t>Unterschied</a:t>
            </a:r>
            <a:r>
              <a:rPr lang="en-US" sz="1200" dirty="0">
                <a:solidFill>
                  <a:srgbClr val="B2B2B2"/>
                </a:solidFill>
              </a:rPr>
              <a:t>)</a:t>
            </a:r>
            <a:endParaRPr dirty="0">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dirty="0">
                <a:solidFill>
                  <a:srgbClr val="B2B2B2"/>
                </a:solidFill>
              </a:rPr>
              <a:t>Die Tube-Gruppe </a:t>
            </a:r>
            <a:r>
              <a:rPr lang="en-US" sz="1200" dirty="0" err="1">
                <a:solidFill>
                  <a:srgbClr val="B2B2B2"/>
                </a:solidFill>
              </a:rPr>
              <a:t>benötigte</a:t>
            </a:r>
            <a:r>
              <a:rPr lang="en-US" sz="1200" dirty="0">
                <a:solidFill>
                  <a:srgbClr val="B2B2B2"/>
                </a:solidFill>
              </a:rPr>
              <a:t> </a:t>
            </a:r>
            <a:r>
              <a:rPr lang="en-US" sz="1200" dirty="0" err="1">
                <a:solidFill>
                  <a:srgbClr val="B2B2B2"/>
                </a:solidFill>
              </a:rPr>
              <a:t>mehr</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als</a:t>
            </a:r>
            <a:r>
              <a:rPr lang="en-US" sz="1200" dirty="0">
                <a:solidFill>
                  <a:srgbClr val="B2B2B2"/>
                </a:solidFill>
              </a:rPr>
              <a:t> die </a:t>
            </a:r>
            <a:r>
              <a:rPr lang="en-US" sz="1200" dirty="0" err="1">
                <a:solidFill>
                  <a:srgbClr val="B2B2B2"/>
                </a:solidFill>
              </a:rPr>
              <a:t>Trabekulektomie</a:t>
            </a:r>
            <a:r>
              <a:rPr lang="en-US" sz="1200" dirty="0">
                <a:solidFill>
                  <a:srgbClr val="B2B2B2"/>
                </a:solidFill>
              </a:rPr>
              <a:t>-Gruppe</a:t>
            </a:r>
            <a:endParaRPr dirty="0">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dirty="0" err="1">
                <a:solidFill>
                  <a:srgbClr val="B2B2B2"/>
                </a:solidFill>
              </a:rPr>
              <a:t>Höhere</a:t>
            </a:r>
            <a:r>
              <a:rPr lang="en-US" sz="1200" dirty="0">
                <a:solidFill>
                  <a:srgbClr val="B2B2B2"/>
                </a:solidFill>
              </a:rPr>
              <a:t> Versagens- und postoperative </a:t>
            </a:r>
            <a:r>
              <a:rPr lang="en-US" sz="1200" dirty="0" err="1">
                <a:solidFill>
                  <a:srgbClr val="B2B2B2"/>
                </a:solidFill>
              </a:rPr>
              <a:t>Komplikationsrate</a:t>
            </a:r>
            <a:r>
              <a:rPr lang="en-US" sz="1200" dirty="0">
                <a:solidFill>
                  <a:srgbClr val="B2B2B2"/>
                </a:solidFill>
              </a:rPr>
              <a:t> in der </a:t>
            </a:r>
            <a:r>
              <a:rPr lang="en-US" sz="1200" dirty="0" err="1">
                <a:solidFill>
                  <a:srgbClr val="B2B2B2"/>
                </a:solidFill>
              </a:rPr>
              <a:t>Trabekulektomie</a:t>
            </a:r>
            <a:r>
              <a:rPr lang="en-US" sz="1200" dirty="0">
                <a:solidFill>
                  <a:srgbClr val="B2B2B2"/>
                </a:solidFill>
              </a:rPr>
              <a:t>-Gruppe.</a:t>
            </a:r>
            <a:endParaRPr dirty="0">
              <a:solidFill>
                <a:srgbClr val="B2B2B2"/>
              </a:solidFill>
            </a:endParaRPr>
          </a:p>
        </p:txBody>
      </p:sp>
      <p:sp>
        <p:nvSpPr>
          <p:cNvPr id="1706" name="Google Shape;1706;g3f645ac5276_0_951"/>
          <p:cNvSpPr/>
          <p:nvPr/>
        </p:nvSpPr>
        <p:spPr>
          <a:xfrm>
            <a:off x="457200" y="289650"/>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707" name="Google Shape;1707;g3f645ac5276_0_95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125</a:t>
            </a:fld>
            <a:endParaRPr sz="1000">
              <a:solidFill>
                <a:schemeClr val="dk1"/>
              </a:solidFill>
              <a:latin typeface="Arial"/>
              <a:ea typeface="Arial"/>
              <a:cs typeface="Arial"/>
              <a:sym typeface="Arial"/>
            </a:endParaRPr>
          </a:p>
        </p:txBody>
      </p:sp>
      <p:sp>
        <p:nvSpPr>
          <p:cNvPr id="1708" name="Google Shape;1708;g3f645ac5276_0_951"/>
          <p:cNvSpPr/>
          <p:nvPr/>
        </p:nvSpPr>
        <p:spPr>
          <a:xfrm>
            <a:off x="1656522" y="1676400"/>
            <a:ext cx="5486400" cy="990600"/>
          </a:xfrm>
          <a:prstGeom prst="ellipse">
            <a:avLst/>
          </a:prstGeom>
          <a:noFill/>
          <a:ln w="2857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cxnSp>
        <p:nvCxnSpPr>
          <p:cNvPr id="1709" name="Google Shape;1709;g3f645ac5276_0_951"/>
          <p:cNvCxnSpPr/>
          <p:nvPr/>
        </p:nvCxnSpPr>
        <p:spPr>
          <a:xfrm rot="10800000" flipH="1">
            <a:off x="2895600" y="2971800"/>
            <a:ext cx="838200" cy="838200"/>
          </a:xfrm>
          <a:prstGeom prst="straightConnector1">
            <a:avLst/>
          </a:prstGeom>
          <a:noFill/>
          <a:ln w="28575" cap="flat" cmpd="sng">
            <a:solidFill>
              <a:srgbClr val="0000FF"/>
            </a:solidFill>
            <a:prstDash val="solid"/>
            <a:round/>
            <a:headEnd type="triangle" w="med" len="med"/>
            <a:tailEnd type="triangle" w="med" len="med"/>
          </a:ln>
        </p:spPr>
      </p:cxnSp>
      <p:sp>
        <p:nvSpPr>
          <p:cNvPr id="1710" name="Google Shape;1710;g3f645ac5276_0_951"/>
          <p:cNvSpPr txBox="1"/>
          <p:nvPr/>
        </p:nvSpPr>
        <p:spPr>
          <a:xfrm>
            <a:off x="1981200" y="3810000"/>
            <a:ext cx="6383400" cy="10785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lt1"/>
              </a:buClr>
              <a:buSzPts val="1200"/>
              <a:buFont typeface="Noto Sans Symbols"/>
              <a:buNone/>
            </a:pPr>
            <a:r>
              <a:rPr lang="en-US" sz="1200" b="1">
                <a:solidFill>
                  <a:schemeClr val="lt1"/>
                </a:solidFill>
                <a:latin typeface="Arial"/>
                <a:ea typeface="Arial"/>
                <a:cs typeface="Arial"/>
                <a:sym typeface="Arial"/>
              </a:rPr>
              <a:t>Sehr wichtig! </a:t>
            </a:r>
            <a:r>
              <a:rPr lang="en-US" sz="1200">
                <a:solidFill>
                  <a:schemeClr val="lt1"/>
                </a:solidFill>
                <a:latin typeface="Arial"/>
                <a:ea typeface="Arial"/>
                <a:cs typeface="Arial"/>
                <a:sym typeface="Arial"/>
              </a:rPr>
              <a:t>Denken Sie daran, dass die TVT-Studie Augen mit einer</a:t>
            </a:r>
            <a:endParaRPr/>
          </a:p>
          <a:p>
            <a:pPr marL="0" marR="0" lvl="0" indent="0" algn="l" rtl="0">
              <a:lnSpc>
                <a:spcPct val="90000"/>
              </a:lnSpc>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vorangegangener Operation betraf, nicht „unbehandelte“ Augen!</a:t>
            </a:r>
            <a:endParaRPr/>
          </a:p>
          <a:p>
            <a:pPr marL="0" marR="0" lvl="0" indent="0" algn="l" rtl="0">
              <a:lnSpc>
                <a:spcPct val="90000"/>
              </a:lnSpc>
              <a:spcBef>
                <a:spcPts val="0"/>
              </a:spcBef>
              <a:spcAft>
                <a:spcPts val="0"/>
              </a:spcAft>
              <a:buClr>
                <a:schemeClr val="dk1"/>
              </a:buClr>
              <a:buSzPts val="1600"/>
              <a:buFont typeface="Noto Sans Symbols"/>
              <a:buNone/>
            </a:pPr>
            <a:endParaRPr sz="1600">
              <a:solidFill>
                <a:srgbClr val="002060"/>
              </a:solidFill>
              <a:latin typeface="Arial"/>
              <a:ea typeface="Arial"/>
              <a:cs typeface="Arial"/>
              <a:sym typeface="Arial"/>
            </a:endParaRPr>
          </a:p>
          <a:p>
            <a:pPr marL="0" marR="0" lvl="0" indent="0" algn="l" rtl="0">
              <a:lnSpc>
                <a:spcPct val="90000"/>
              </a:lnSpc>
              <a:spcBef>
                <a:spcPts val="0"/>
              </a:spcBef>
              <a:spcAft>
                <a:spcPts val="0"/>
              </a:spcAft>
              <a:buClr>
                <a:srgbClr val="002060"/>
              </a:buClr>
              <a:buSzPts val="1200"/>
              <a:buFont typeface="Noto Sans Symbols"/>
              <a:buNone/>
            </a:pPr>
            <a:r>
              <a:rPr lang="en-US" sz="1200" i="1">
                <a:solidFill>
                  <a:srgbClr val="002060"/>
                </a:solidFill>
                <a:latin typeface="Arial"/>
                <a:ea typeface="Arial"/>
                <a:cs typeface="Arial"/>
                <a:sym typeface="Arial"/>
              </a:rPr>
              <a:t>Wie sieht es mit der relativen Wirksamkeit/Sicherheit von Tube vs. Trab bei unbehandelten Augen aus?</a:t>
            </a:r>
            <a:endParaRPr/>
          </a:p>
          <a:p>
            <a:pPr marL="0" marR="0" lvl="0" indent="0" algn="l" rtl="0">
              <a:lnSpc>
                <a:spcPct val="90000"/>
              </a:lnSpc>
              <a:spcBef>
                <a:spcPts val="0"/>
              </a:spcBef>
              <a:spcAft>
                <a:spcPts val="0"/>
              </a:spcAft>
              <a:buClr>
                <a:srgbClr val="002060"/>
              </a:buClr>
              <a:buSzPts val="1200"/>
              <a:buFont typeface="Noto Sans Symbols"/>
              <a:buNone/>
            </a:pPr>
            <a:r>
              <a:rPr lang="en-US" sz="1200">
                <a:solidFill>
                  <a:srgbClr val="002060"/>
                </a:solidFill>
                <a:latin typeface="Arial"/>
                <a:ea typeface="Arial"/>
                <a:cs typeface="Arial"/>
                <a:sym typeface="Arial"/>
              </a:rPr>
              <a:t>Dies ist Gegenstand der </a:t>
            </a:r>
            <a:r>
              <a:rPr lang="en-US" sz="1200" b="1">
                <a:solidFill>
                  <a:srgbClr val="002060"/>
                </a:solidFill>
                <a:latin typeface="Arial"/>
                <a:ea typeface="Arial"/>
                <a:cs typeface="Arial"/>
                <a:sym typeface="Arial"/>
              </a:rPr>
              <a:t>Studie </a:t>
            </a:r>
            <a:r>
              <a:rPr lang="en-US" sz="1200" b="1" i="1">
                <a:solidFill>
                  <a:srgbClr val="002060"/>
                </a:solidFill>
                <a:latin typeface="Arial"/>
                <a:ea typeface="Arial"/>
                <a:cs typeface="Arial"/>
                <a:sym typeface="Arial"/>
              </a:rPr>
              <a:t>„Primary </a:t>
            </a:r>
            <a:r>
              <a:rPr lang="en-US" sz="1200" b="1">
                <a:solidFill>
                  <a:srgbClr val="002060"/>
                </a:solidFill>
                <a:latin typeface="Arial"/>
                <a:ea typeface="Arial"/>
                <a:cs typeface="Arial"/>
                <a:sym typeface="Arial"/>
              </a:rPr>
              <a:t>Tube vs. Trabeculectomy“</a:t>
            </a:r>
            <a:endParaRPr sz="1600">
              <a:solidFill>
                <a:srgbClr val="002060"/>
              </a:solidFill>
              <a:latin typeface="Arial"/>
              <a:ea typeface="Arial"/>
              <a:cs typeface="Arial"/>
              <a:sym typeface="Arial"/>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714"/>
        <p:cNvGrpSpPr/>
        <p:nvPr/>
      </p:nvGrpSpPr>
      <p:grpSpPr>
        <a:xfrm>
          <a:off x="0" y="0"/>
          <a:ext cx="0" cy="0"/>
          <a:chOff x="0" y="0"/>
          <a:chExt cx="0" cy="0"/>
        </a:xfrm>
      </p:grpSpPr>
      <p:sp>
        <p:nvSpPr>
          <p:cNvPr id="1721" name="Google Shape;1721;g3f645ac5276_0_968"/>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chemeClr val="dk1"/>
              </a:buClr>
              <a:buSzPts val="840"/>
              <a:buChar char="●"/>
            </a:pPr>
            <a:r>
              <a:rPr lang="en-US" sz="1200" b="1" dirty="0"/>
              <a:t>Tube-versus-</a:t>
            </a:r>
            <a:r>
              <a:rPr lang="en-US" sz="1200" b="1" dirty="0" err="1"/>
              <a:t>Trabekulektomie</a:t>
            </a:r>
            <a:r>
              <a:rPr lang="en-US" sz="1200" b="1" dirty="0"/>
              <a:t>-(TVT)-Studie</a:t>
            </a:r>
            <a:endParaRPr b="1" dirty="0"/>
          </a:p>
          <a:p>
            <a:pPr marL="692150" lvl="1" indent="-320993" algn="l" rtl="0">
              <a:lnSpc>
                <a:spcPct val="95000"/>
              </a:lnSpc>
              <a:spcBef>
                <a:spcPts val="240"/>
              </a:spcBef>
              <a:spcAft>
                <a:spcPts val="0"/>
              </a:spcAft>
              <a:buClr>
                <a:srgbClr val="B2B2B2"/>
              </a:buClr>
              <a:buSzPts val="840"/>
              <a:buChar char="●"/>
            </a:pPr>
            <a:r>
              <a:rPr lang="en-US" sz="1200" dirty="0">
                <a:solidFill>
                  <a:srgbClr val="B2B2B2"/>
                </a:solidFill>
              </a:rPr>
              <a:t>Ziel: </a:t>
            </a:r>
            <a:r>
              <a:rPr lang="en-US" sz="1200" dirty="0" err="1">
                <a:solidFill>
                  <a:srgbClr val="B2B2B2"/>
                </a:solidFill>
              </a:rPr>
              <a:t>Vergleich</a:t>
            </a:r>
            <a:r>
              <a:rPr lang="en-US" sz="1200" dirty="0">
                <a:solidFill>
                  <a:srgbClr val="B2B2B2"/>
                </a:solidFill>
              </a:rPr>
              <a:t> der Sicherheit und </a:t>
            </a:r>
            <a:r>
              <a:rPr lang="en-US" sz="1200" dirty="0" err="1">
                <a:solidFill>
                  <a:srgbClr val="B2B2B2"/>
                </a:solidFill>
              </a:rPr>
              <a:t>Wirksamkeit</a:t>
            </a:r>
            <a:r>
              <a:rPr lang="en-US" sz="1200" dirty="0">
                <a:solidFill>
                  <a:srgbClr val="B2B2B2"/>
                </a:solidFill>
              </a:rPr>
              <a:t> von </a:t>
            </a:r>
            <a:r>
              <a:rPr lang="en-US" sz="1200" dirty="0" err="1">
                <a:solidFill>
                  <a:srgbClr val="B2B2B2"/>
                </a:solidFill>
              </a:rPr>
              <a:t>Glaukomdrainage-Implantaten</a:t>
            </a:r>
            <a:r>
              <a:rPr lang="en-US" sz="1200" dirty="0">
                <a:solidFill>
                  <a:srgbClr val="B2B2B2"/>
                </a:solidFill>
              </a:rPr>
              <a:t> (Tube-Shunts) und der </a:t>
            </a:r>
            <a:r>
              <a:rPr lang="en-US" sz="1200" dirty="0" err="1">
                <a:solidFill>
                  <a:srgbClr val="B2B2B2"/>
                </a:solidFill>
              </a:rPr>
              <a:t>Trabekulektomie</a:t>
            </a:r>
            <a:r>
              <a:rPr lang="en-US" sz="1200" dirty="0">
                <a:solidFill>
                  <a:srgbClr val="B2B2B2"/>
                </a:solidFill>
              </a:rPr>
              <a:t> </a:t>
            </a:r>
            <a:r>
              <a:rPr lang="en-US" sz="1200" dirty="0" err="1">
                <a:solidFill>
                  <a:srgbClr val="B2B2B2"/>
                </a:solidFill>
              </a:rPr>
              <a:t>bei</a:t>
            </a:r>
            <a:r>
              <a:rPr lang="en-US" sz="1200" dirty="0">
                <a:solidFill>
                  <a:srgbClr val="B2B2B2"/>
                </a:solidFill>
              </a:rPr>
              <a:t> Augen </a:t>
            </a:r>
            <a:r>
              <a:rPr lang="en-US" sz="1200" dirty="0" err="1">
                <a:solidFill>
                  <a:srgbClr val="B2B2B2"/>
                </a:solidFill>
              </a:rPr>
              <a:t>mit</a:t>
            </a:r>
            <a:r>
              <a:rPr lang="en-US" sz="1200" dirty="0">
                <a:solidFill>
                  <a:srgbClr val="B2B2B2"/>
                </a:solidFill>
              </a:rPr>
              <a:t> </a:t>
            </a:r>
            <a:r>
              <a:rPr lang="en-US" sz="1200" u="sng" dirty="0" err="1">
                <a:solidFill>
                  <a:srgbClr val="0000FF"/>
                </a:solidFill>
              </a:rPr>
              <a:t>vorangegangenen</a:t>
            </a:r>
            <a:r>
              <a:rPr lang="en-US" sz="1200" u="sng" dirty="0">
                <a:solidFill>
                  <a:srgbClr val="0000FF"/>
                </a:solidFill>
              </a:rPr>
              <a:t> </a:t>
            </a:r>
            <a:r>
              <a:rPr lang="en-US" sz="1200" u="sng" dirty="0" err="1">
                <a:solidFill>
                  <a:srgbClr val="0000FF"/>
                </a:solidFill>
              </a:rPr>
              <a:t>okulären</a:t>
            </a:r>
            <a:r>
              <a:rPr lang="en-US" sz="1200" u="sng" dirty="0">
                <a:solidFill>
                  <a:srgbClr val="0000FF"/>
                </a:solidFill>
              </a:rPr>
              <a:t> </a:t>
            </a:r>
            <a:r>
              <a:rPr lang="en-US" sz="1200" u="sng" dirty="0" err="1">
                <a:solidFill>
                  <a:srgbClr val="0000FF"/>
                </a:solidFill>
              </a:rPr>
              <a:t>Eingriffen</a:t>
            </a:r>
            <a:endParaRPr u="sng" dirty="0">
              <a:solidFill>
                <a:srgbClr val="0000FF"/>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Studienpopulation</a:t>
            </a:r>
            <a:r>
              <a:rPr lang="en-US" sz="1200" dirty="0">
                <a:solidFill>
                  <a:srgbClr val="B2B2B2"/>
                </a:solidFill>
              </a:rPr>
              <a:t>: 212 Augen </a:t>
            </a:r>
            <a:r>
              <a:rPr lang="en-US" sz="1200" dirty="0" err="1">
                <a:solidFill>
                  <a:srgbClr val="B2B2B2"/>
                </a:solidFill>
              </a:rPr>
              <a:t>mit</a:t>
            </a:r>
            <a:r>
              <a:rPr lang="en-US" sz="1200" dirty="0">
                <a:solidFill>
                  <a:srgbClr val="B2B2B2"/>
                </a:solidFill>
              </a:rPr>
              <a:t> </a:t>
            </a:r>
            <a:r>
              <a:rPr lang="en-US" sz="1200" dirty="0" err="1">
                <a:solidFill>
                  <a:srgbClr val="B2B2B2"/>
                </a:solidFill>
              </a:rPr>
              <a:t>vorangegangener</a:t>
            </a:r>
            <a:r>
              <a:rPr lang="en-US" sz="1200" dirty="0">
                <a:solidFill>
                  <a:srgbClr val="B2B2B2"/>
                </a:solidFill>
              </a:rPr>
              <a:t> </a:t>
            </a:r>
            <a:r>
              <a:rPr lang="en-US" sz="1200" dirty="0" err="1">
                <a:solidFill>
                  <a:srgbClr val="B2B2B2"/>
                </a:solidFill>
              </a:rPr>
              <a:t>Trabekulektomie</a:t>
            </a:r>
            <a:r>
              <a:rPr lang="en-US" sz="1200" dirty="0">
                <a:solidFill>
                  <a:srgbClr val="B2B2B2"/>
                </a:solidFill>
              </a:rPr>
              <a:t> und/</a:t>
            </a:r>
            <a:r>
              <a:rPr lang="en-US" sz="1200" dirty="0" err="1">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
                  </a:ext>
                </a:extLst>
              </a:rPr>
              <a:t>oder</a:t>
            </a:r>
            <a:r>
              <a:rPr lang="en-US" sz="1200" dirty="0">
                <a:solidFill>
                  <a:srgbClr val="B2B2B2"/>
                </a:solidFill>
              </a:rPr>
              <a:t> </a:t>
            </a:r>
            <a:r>
              <a:rPr lang="en-US" sz="1200" dirty="0" err="1">
                <a:solidFill>
                  <a:srgbClr val="B2B2B2"/>
                </a:solidFill>
              </a:rPr>
              <a:t>Kataraktoperation</a:t>
            </a:r>
            <a:r>
              <a:rPr lang="en-US" sz="1200" dirty="0">
                <a:solidFill>
                  <a:srgbClr val="B2B2B2"/>
                </a:solidFill>
              </a:rPr>
              <a:t> </a:t>
            </a:r>
            <a:r>
              <a:rPr lang="en-US" sz="1200" dirty="0" err="1">
                <a:solidFill>
                  <a:srgbClr val="B2B2B2"/>
                </a:solidFill>
              </a:rPr>
              <a:t>sowie</a:t>
            </a:r>
            <a:r>
              <a:rPr lang="en-US" sz="1200" dirty="0">
                <a:solidFill>
                  <a:srgbClr val="B2B2B2"/>
                </a:solidFill>
              </a:rPr>
              <a:t> </a:t>
            </a:r>
            <a:r>
              <a:rPr lang="en-US" sz="1200" dirty="0" err="1">
                <a:solidFill>
                  <a:srgbClr val="B2B2B2"/>
                </a:solidFill>
              </a:rPr>
              <a:t>unzureichend</a:t>
            </a:r>
            <a:r>
              <a:rPr lang="en-US" sz="1200" dirty="0">
                <a:solidFill>
                  <a:srgbClr val="B2B2B2"/>
                </a:solidFill>
              </a:rPr>
              <a:t> </a:t>
            </a:r>
            <a:r>
              <a:rPr lang="en-US" sz="1200" dirty="0" err="1">
                <a:solidFill>
                  <a:srgbClr val="B2B2B2"/>
                </a:solidFill>
              </a:rPr>
              <a:t>reguliertem</a:t>
            </a:r>
            <a:r>
              <a:rPr lang="en-US" sz="1200" dirty="0">
                <a:solidFill>
                  <a:srgbClr val="B2B2B2"/>
                </a:solidFill>
              </a:rPr>
              <a:t> IOD (18 - 40mmHg) </a:t>
            </a:r>
            <a:r>
              <a:rPr lang="en-US" sz="1200" dirty="0" err="1">
                <a:solidFill>
                  <a:srgbClr val="B2B2B2"/>
                </a:solidFill>
              </a:rPr>
              <a:t>trotz</a:t>
            </a:r>
            <a:r>
              <a:rPr lang="en-US" sz="1200" dirty="0">
                <a:solidFill>
                  <a:srgbClr val="B2B2B2"/>
                </a:solidFill>
              </a:rPr>
              <a:t> MTMT</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Protokoll</a:t>
            </a:r>
            <a:r>
              <a:rPr lang="en-US" sz="1200" dirty="0">
                <a:solidFill>
                  <a:srgbClr val="B2B2B2"/>
                </a:solidFill>
              </a:rPr>
              <a:t>: Die Augen </a:t>
            </a:r>
            <a:r>
              <a:rPr lang="en-US" sz="1200" dirty="0" err="1">
                <a:solidFill>
                  <a:srgbClr val="B2B2B2"/>
                </a:solidFill>
              </a:rPr>
              <a:t>wurden</a:t>
            </a:r>
            <a:r>
              <a:rPr lang="en-US" sz="1200" dirty="0">
                <a:solidFill>
                  <a:srgbClr val="B2B2B2"/>
                </a:solidFill>
              </a:rPr>
              <a:t> </a:t>
            </a:r>
            <a:r>
              <a:rPr lang="en-US" sz="1200" dirty="0" err="1">
                <a:solidFill>
                  <a:srgbClr val="B2B2B2"/>
                </a:solidFill>
              </a:rPr>
              <a:t>randomisiert</a:t>
            </a:r>
            <a:r>
              <a:rPr lang="en-US" sz="1200" dirty="0">
                <a:solidFill>
                  <a:srgbClr val="B2B2B2"/>
                </a:solidFill>
              </a:rPr>
              <a:t> der Tube- </a:t>
            </a:r>
            <a:r>
              <a:rPr lang="en-US" sz="1200" dirty="0" err="1">
                <a:solidFill>
                  <a:srgbClr val="B2B2B2"/>
                </a:solidFill>
              </a:rPr>
              <a:t>oder</a:t>
            </a:r>
            <a:r>
              <a:rPr lang="en-US" sz="1200" dirty="0">
                <a:solidFill>
                  <a:srgbClr val="B2B2B2"/>
                </a:solidFill>
              </a:rPr>
              <a:t> </a:t>
            </a:r>
            <a:r>
              <a:rPr lang="en-US" sz="1200" dirty="0" err="1">
                <a:solidFill>
                  <a:srgbClr val="B2B2B2"/>
                </a:solidFill>
              </a:rPr>
              <a:t>Trabekulektomie</a:t>
            </a:r>
            <a:r>
              <a:rPr lang="en-US" sz="1200" dirty="0">
                <a:solidFill>
                  <a:srgbClr val="B2B2B2"/>
                </a:solidFill>
              </a:rPr>
              <a:t>-Gruppe </a:t>
            </a:r>
            <a:r>
              <a:rPr lang="en-US" sz="1200" dirty="0" err="1">
                <a:solidFill>
                  <a:srgbClr val="B2B2B2"/>
                </a:solidFill>
              </a:rPr>
              <a:t>zugewiesen</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wurden</a:t>
            </a:r>
            <a:r>
              <a:rPr lang="en-US" sz="1200" dirty="0">
                <a:solidFill>
                  <a:srgbClr val="B2B2B2"/>
                </a:solidFill>
              </a:rPr>
              <a:t> </a:t>
            </a:r>
            <a:r>
              <a:rPr lang="en-US" sz="1200" dirty="0" err="1">
                <a:solidFill>
                  <a:srgbClr val="B2B2B2"/>
                </a:solidFill>
              </a:rPr>
              <a:t>nach</a:t>
            </a:r>
            <a:r>
              <a:rPr lang="en-US" sz="1200" dirty="0">
                <a:solidFill>
                  <a:srgbClr val="B2B2B2"/>
                </a:solidFill>
              </a:rPr>
              <a:t> </a:t>
            </a:r>
            <a:r>
              <a:rPr lang="en-US" sz="1200" dirty="0" err="1">
                <a:solidFill>
                  <a:srgbClr val="B2B2B2"/>
                </a:solidFill>
              </a:rPr>
              <a:t>Bedarf</a:t>
            </a:r>
            <a:r>
              <a:rPr lang="en-US" sz="1200" dirty="0">
                <a:solidFill>
                  <a:srgbClr val="B2B2B2"/>
                </a:solidFill>
              </a:rPr>
              <a:t> </a:t>
            </a:r>
            <a:r>
              <a:rPr lang="en-US" sz="1200" dirty="0" err="1">
                <a:solidFill>
                  <a:srgbClr val="B2B2B2"/>
                </a:solidFill>
              </a:rPr>
              <a:t>zur</a:t>
            </a:r>
            <a:r>
              <a:rPr lang="en-US" sz="1200" dirty="0">
                <a:solidFill>
                  <a:srgbClr val="B2B2B2"/>
                </a:solidFill>
              </a:rPr>
              <a:t> IOD-</a:t>
            </a:r>
            <a:r>
              <a:rPr lang="en-US" sz="1200" dirty="0" err="1">
                <a:solidFill>
                  <a:srgbClr val="B2B2B2"/>
                </a:solidFill>
              </a:rPr>
              <a:t>Kontrolle</a:t>
            </a:r>
            <a:r>
              <a:rPr lang="en-US" sz="1200" dirty="0">
                <a:solidFill>
                  <a:srgbClr val="B2B2B2"/>
                </a:solidFill>
              </a:rPr>
              <a:t> </a:t>
            </a:r>
            <a:r>
              <a:rPr lang="en-US" sz="1200" dirty="0" err="1">
                <a:solidFill>
                  <a:srgbClr val="B2B2B2"/>
                </a:solidFill>
              </a:rPr>
              <a:t>angewendet</a:t>
            </a:r>
            <a:r>
              <a:rPr lang="en-US" sz="1200" dirty="0">
                <a:solidFill>
                  <a:srgbClr val="B2B2B2"/>
                </a:solidFill>
              </a:rPr>
              <a:t>.</a:t>
            </a:r>
            <a:endParaRPr dirty="0">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dirty="0" err="1">
                <a:solidFill>
                  <a:srgbClr val="B2B2B2"/>
                </a:solidFill>
              </a:rPr>
              <a:t>Ergebnisse</a:t>
            </a:r>
            <a:r>
              <a:rPr lang="en-US" sz="1200" dirty="0">
                <a:solidFill>
                  <a:srgbClr val="B2B2B2"/>
                </a:solidFill>
              </a:rPr>
              <a:t>: </a:t>
            </a:r>
            <a:endParaRPr dirty="0">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dirty="0">
                <a:solidFill>
                  <a:srgbClr val="B2B2B2"/>
                </a:solidFill>
              </a:rPr>
              <a:t>Gute IOD-</a:t>
            </a:r>
            <a:r>
              <a:rPr lang="en-US" sz="1200" dirty="0" err="1">
                <a:solidFill>
                  <a:srgbClr val="B2B2B2"/>
                </a:solidFill>
              </a:rPr>
              <a:t>Kontrolle</a:t>
            </a:r>
            <a:r>
              <a:rPr lang="en-US" sz="1200" dirty="0">
                <a:solidFill>
                  <a:srgbClr val="B2B2B2"/>
                </a:solidFill>
              </a:rPr>
              <a:t> in </a:t>
            </a:r>
            <a:r>
              <a:rPr lang="en-US" sz="1200" dirty="0" err="1">
                <a:solidFill>
                  <a:srgbClr val="B2B2B2"/>
                </a:solidFill>
              </a:rPr>
              <a:t>beiden</a:t>
            </a:r>
            <a:r>
              <a:rPr lang="en-US" sz="1200" dirty="0">
                <a:solidFill>
                  <a:srgbClr val="B2B2B2"/>
                </a:solidFill>
              </a:rPr>
              <a:t> Gruppen (</a:t>
            </a:r>
            <a:r>
              <a:rPr lang="en-US" sz="1200" dirty="0" err="1">
                <a:solidFill>
                  <a:srgbClr val="B2B2B2"/>
                </a:solidFill>
              </a:rPr>
              <a:t>kein</a:t>
            </a:r>
            <a:r>
              <a:rPr lang="en-US" sz="1200" dirty="0">
                <a:solidFill>
                  <a:srgbClr val="B2B2B2"/>
                </a:solidFill>
              </a:rPr>
              <a:t> </a:t>
            </a:r>
            <a:r>
              <a:rPr lang="en-US" sz="1200" dirty="0" err="1">
                <a:solidFill>
                  <a:srgbClr val="B2B2B2"/>
                </a:solidFill>
              </a:rPr>
              <a:t>statistischer</a:t>
            </a:r>
            <a:r>
              <a:rPr lang="en-US" sz="1200" dirty="0">
                <a:solidFill>
                  <a:srgbClr val="B2B2B2"/>
                </a:solidFill>
              </a:rPr>
              <a:t> </a:t>
            </a:r>
            <a:r>
              <a:rPr lang="en-US" sz="1200" dirty="0" err="1">
                <a:solidFill>
                  <a:srgbClr val="B2B2B2"/>
                </a:solidFill>
              </a:rPr>
              <a:t>Unterschied</a:t>
            </a:r>
            <a:r>
              <a:rPr lang="en-US" sz="1200" dirty="0">
                <a:solidFill>
                  <a:srgbClr val="B2B2B2"/>
                </a:solidFill>
              </a:rPr>
              <a:t>)</a:t>
            </a:r>
            <a:endParaRPr dirty="0">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dirty="0">
                <a:solidFill>
                  <a:srgbClr val="B2B2B2"/>
                </a:solidFill>
              </a:rPr>
              <a:t>Die Tube-Gruppe </a:t>
            </a:r>
            <a:r>
              <a:rPr lang="en-US" sz="1200" dirty="0" err="1">
                <a:solidFill>
                  <a:srgbClr val="B2B2B2"/>
                </a:solidFill>
              </a:rPr>
              <a:t>benötigte</a:t>
            </a:r>
            <a:r>
              <a:rPr lang="en-US" sz="1200" dirty="0">
                <a:solidFill>
                  <a:srgbClr val="B2B2B2"/>
                </a:solidFill>
              </a:rPr>
              <a:t> </a:t>
            </a:r>
            <a:r>
              <a:rPr lang="en-US" sz="1200" dirty="0" err="1">
                <a:solidFill>
                  <a:srgbClr val="B2B2B2"/>
                </a:solidFill>
              </a:rPr>
              <a:t>mehr</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als</a:t>
            </a:r>
            <a:r>
              <a:rPr lang="en-US" sz="1200" dirty="0">
                <a:solidFill>
                  <a:srgbClr val="B2B2B2"/>
                </a:solidFill>
              </a:rPr>
              <a:t> die </a:t>
            </a:r>
            <a:r>
              <a:rPr lang="en-US" sz="1200" dirty="0" err="1">
                <a:solidFill>
                  <a:srgbClr val="B2B2B2"/>
                </a:solidFill>
              </a:rPr>
              <a:t>Trabekulektomie</a:t>
            </a:r>
            <a:r>
              <a:rPr lang="en-US" sz="1200" dirty="0">
                <a:solidFill>
                  <a:srgbClr val="B2B2B2"/>
                </a:solidFill>
              </a:rPr>
              <a:t>-Gruppe</a:t>
            </a:r>
            <a:endParaRPr dirty="0">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dirty="0" err="1">
                <a:solidFill>
                  <a:srgbClr val="B2B2B2"/>
                </a:solidFill>
              </a:rPr>
              <a:t>Höhere</a:t>
            </a:r>
            <a:r>
              <a:rPr lang="en-US" sz="1200" dirty="0">
                <a:solidFill>
                  <a:srgbClr val="B2B2B2"/>
                </a:solidFill>
              </a:rPr>
              <a:t> Versagens- und postoperative </a:t>
            </a:r>
            <a:r>
              <a:rPr lang="en-US" sz="1200" dirty="0" err="1">
                <a:solidFill>
                  <a:srgbClr val="B2B2B2"/>
                </a:solidFill>
              </a:rPr>
              <a:t>Komplikationsrate</a:t>
            </a:r>
            <a:r>
              <a:rPr lang="en-US" sz="1200" dirty="0">
                <a:solidFill>
                  <a:srgbClr val="B2B2B2"/>
                </a:solidFill>
              </a:rPr>
              <a:t> in der </a:t>
            </a:r>
            <a:r>
              <a:rPr lang="en-US" sz="1200" dirty="0" err="1">
                <a:solidFill>
                  <a:srgbClr val="B2B2B2"/>
                </a:solidFill>
              </a:rPr>
              <a:t>Trabekulektomie</a:t>
            </a:r>
            <a:r>
              <a:rPr lang="en-US" sz="1200" dirty="0">
                <a:solidFill>
                  <a:srgbClr val="B2B2B2"/>
                </a:solidFill>
              </a:rPr>
              <a:t>-Gruppe.</a:t>
            </a:r>
            <a:endParaRPr dirty="0">
              <a:solidFill>
                <a:srgbClr val="B2B2B2"/>
              </a:solidFill>
            </a:endParaRPr>
          </a:p>
        </p:txBody>
      </p:sp>
      <p:sp>
        <p:nvSpPr>
          <p:cNvPr id="1722" name="Google Shape;1722;g3f645ac5276_0_968"/>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723" name="Google Shape;1723;g3f645ac5276_0_96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126</a:t>
            </a:fld>
            <a:endParaRPr sz="1000">
              <a:solidFill>
                <a:schemeClr val="dk1"/>
              </a:solidFill>
              <a:latin typeface="Arial"/>
              <a:ea typeface="Arial"/>
              <a:cs typeface="Arial"/>
              <a:sym typeface="Arial"/>
            </a:endParaRPr>
          </a:p>
        </p:txBody>
      </p:sp>
      <p:sp>
        <p:nvSpPr>
          <p:cNvPr id="1724" name="Google Shape;1724;g3f645ac5276_0_968"/>
          <p:cNvSpPr/>
          <p:nvPr/>
        </p:nvSpPr>
        <p:spPr>
          <a:xfrm>
            <a:off x="1905000" y="1573696"/>
            <a:ext cx="5486400" cy="990600"/>
          </a:xfrm>
          <a:prstGeom prst="ellipse">
            <a:avLst/>
          </a:prstGeom>
          <a:noFill/>
          <a:ln w="2857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cxnSp>
        <p:nvCxnSpPr>
          <p:cNvPr id="1725" name="Google Shape;1725;g3f645ac5276_0_968"/>
          <p:cNvCxnSpPr/>
          <p:nvPr/>
        </p:nvCxnSpPr>
        <p:spPr>
          <a:xfrm rot="10800000" flipH="1">
            <a:off x="2895600" y="2971800"/>
            <a:ext cx="838200" cy="838200"/>
          </a:xfrm>
          <a:prstGeom prst="straightConnector1">
            <a:avLst/>
          </a:prstGeom>
          <a:noFill/>
          <a:ln w="28575" cap="flat" cmpd="sng">
            <a:solidFill>
              <a:srgbClr val="0000FF"/>
            </a:solidFill>
            <a:prstDash val="solid"/>
            <a:round/>
            <a:headEnd type="triangle" w="med" len="med"/>
            <a:tailEnd type="triangle" w="med" len="med"/>
          </a:ln>
        </p:spPr>
      </p:cxnSp>
      <p:sp>
        <p:nvSpPr>
          <p:cNvPr id="1726" name="Google Shape;1726;g3f645ac5276_0_968"/>
          <p:cNvSpPr txBox="1"/>
          <p:nvPr/>
        </p:nvSpPr>
        <p:spPr>
          <a:xfrm>
            <a:off x="1981200" y="3810000"/>
            <a:ext cx="6383400" cy="10785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lt1"/>
              </a:buClr>
              <a:buSzPts val="1200"/>
              <a:buFont typeface="Noto Sans Symbols"/>
              <a:buNone/>
            </a:pPr>
            <a:r>
              <a:rPr lang="en-US" sz="1200" b="1">
                <a:solidFill>
                  <a:schemeClr val="lt1"/>
                </a:solidFill>
                <a:latin typeface="Arial"/>
                <a:ea typeface="Arial"/>
                <a:cs typeface="Arial"/>
                <a:sym typeface="Arial"/>
              </a:rPr>
              <a:t>Sehr wichtig! </a:t>
            </a:r>
            <a:r>
              <a:rPr lang="en-US" sz="1200">
                <a:solidFill>
                  <a:schemeClr val="lt1"/>
                </a:solidFill>
                <a:latin typeface="Arial"/>
                <a:ea typeface="Arial"/>
                <a:cs typeface="Arial"/>
                <a:sym typeface="Arial"/>
              </a:rPr>
              <a:t>Denken Sie daran, dass die TVT-Studie Augen mit einer</a:t>
            </a:r>
            <a:endParaRPr/>
          </a:p>
          <a:p>
            <a:pPr marL="0" marR="0" lvl="0" indent="0" algn="l" rtl="0">
              <a:lnSpc>
                <a:spcPct val="90000"/>
              </a:lnSpc>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vorangegangener Operation betraf, nicht „unbehandelte“ Augen!</a:t>
            </a:r>
            <a:endParaRPr/>
          </a:p>
          <a:p>
            <a:pPr marL="0" marR="0" lvl="0" indent="0" algn="l" rtl="0">
              <a:lnSpc>
                <a:spcPct val="90000"/>
              </a:lnSpc>
              <a:spcBef>
                <a:spcPts val="0"/>
              </a:spcBef>
              <a:spcAft>
                <a:spcPts val="0"/>
              </a:spcAft>
              <a:buClr>
                <a:schemeClr val="dk1"/>
              </a:buClr>
              <a:buSzPts val="1600"/>
              <a:buFont typeface="Noto Sans Symbols"/>
              <a:buNone/>
            </a:pPr>
            <a:endParaRPr sz="1600">
              <a:solidFill>
                <a:srgbClr val="002060"/>
              </a:solidFill>
              <a:latin typeface="Arial"/>
              <a:ea typeface="Arial"/>
              <a:cs typeface="Arial"/>
              <a:sym typeface="Arial"/>
            </a:endParaRPr>
          </a:p>
          <a:p>
            <a:pPr marL="0" marR="0" lvl="0" indent="0" algn="l" rtl="0">
              <a:lnSpc>
                <a:spcPct val="90000"/>
              </a:lnSpc>
              <a:spcBef>
                <a:spcPts val="0"/>
              </a:spcBef>
              <a:spcAft>
                <a:spcPts val="0"/>
              </a:spcAft>
              <a:buClr>
                <a:srgbClr val="002060"/>
              </a:buClr>
              <a:buSzPts val="1200"/>
              <a:buFont typeface="Noto Sans Symbols"/>
              <a:buNone/>
            </a:pPr>
            <a:r>
              <a:rPr lang="en-US" sz="1200" i="1">
                <a:solidFill>
                  <a:schemeClr val="lt1"/>
                </a:solidFill>
              </a:rPr>
              <a:t>Wie ist die relative Effektivität und Sicherheit von Glaukomdrainageimplantaten (Tube-Shunts) im Vergleich zur Trabekulektomie bei Augen ohne vorherige okuläre Operation aus?</a:t>
            </a:r>
            <a:endParaRPr>
              <a:solidFill>
                <a:schemeClr val="lt1"/>
              </a:solidFill>
            </a:endParaRPr>
          </a:p>
          <a:p>
            <a:pPr marL="0" marR="0" lvl="0" indent="0" algn="l" rtl="0">
              <a:lnSpc>
                <a:spcPct val="90000"/>
              </a:lnSpc>
              <a:spcBef>
                <a:spcPts val="0"/>
              </a:spcBef>
              <a:spcAft>
                <a:spcPts val="0"/>
              </a:spcAft>
              <a:buClr>
                <a:srgbClr val="002060"/>
              </a:buClr>
              <a:buSzPts val="1200"/>
              <a:buFont typeface="Noto Sans Symbols"/>
              <a:buNone/>
            </a:pPr>
            <a:r>
              <a:rPr lang="en-US" sz="1200">
                <a:solidFill>
                  <a:srgbClr val="002060"/>
                </a:solidFill>
                <a:latin typeface="Arial"/>
                <a:ea typeface="Arial"/>
                <a:cs typeface="Arial"/>
                <a:sym typeface="Arial"/>
              </a:rPr>
              <a:t>Dies ist Gegenstand der </a:t>
            </a:r>
            <a:r>
              <a:rPr lang="en-US" sz="1200" b="1">
                <a:solidFill>
                  <a:srgbClr val="002060"/>
                </a:solidFill>
                <a:latin typeface="Arial"/>
                <a:ea typeface="Arial"/>
                <a:cs typeface="Arial"/>
                <a:sym typeface="Arial"/>
              </a:rPr>
              <a:t>Studie </a:t>
            </a:r>
            <a:r>
              <a:rPr lang="en-US" sz="1200" b="1" i="1">
                <a:solidFill>
                  <a:srgbClr val="002060"/>
                </a:solidFill>
                <a:latin typeface="Arial"/>
                <a:ea typeface="Arial"/>
                <a:cs typeface="Arial"/>
                <a:sym typeface="Arial"/>
              </a:rPr>
              <a:t>„Primary </a:t>
            </a:r>
            <a:r>
              <a:rPr lang="en-US" sz="1200" b="1">
                <a:solidFill>
                  <a:srgbClr val="002060"/>
                </a:solidFill>
                <a:latin typeface="Arial"/>
                <a:ea typeface="Arial"/>
                <a:cs typeface="Arial"/>
                <a:sym typeface="Arial"/>
              </a:rPr>
              <a:t>Tube vs. Trabeculectomy“</a:t>
            </a:r>
            <a:endParaRPr sz="1600">
              <a:solidFill>
                <a:srgbClr val="002060"/>
              </a:solidFill>
              <a:latin typeface="Arial"/>
              <a:ea typeface="Arial"/>
              <a:cs typeface="Arial"/>
              <a:sym typeface="Arial"/>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730"/>
        <p:cNvGrpSpPr/>
        <p:nvPr/>
      </p:nvGrpSpPr>
      <p:grpSpPr>
        <a:xfrm>
          <a:off x="0" y="0"/>
          <a:ext cx="0" cy="0"/>
          <a:chOff x="0" y="0"/>
          <a:chExt cx="0" cy="0"/>
        </a:xfrm>
      </p:grpSpPr>
      <p:sp>
        <p:nvSpPr>
          <p:cNvPr id="1737" name="Google Shape;1737;g3f645ac5276_0_984"/>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chemeClr val="dk1"/>
              </a:buClr>
              <a:buSzPts val="840"/>
              <a:buChar char="●"/>
            </a:pPr>
            <a:r>
              <a:rPr lang="en-US" sz="1200" b="1" dirty="0"/>
              <a:t>Tube-versus-</a:t>
            </a:r>
            <a:r>
              <a:rPr lang="en-US" sz="1200" b="1" dirty="0" err="1"/>
              <a:t>Trabekulektomie</a:t>
            </a:r>
            <a:r>
              <a:rPr lang="en-US" sz="1200" b="1" dirty="0"/>
              <a:t>-(TVT)-Studie</a:t>
            </a:r>
            <a:endParaRPr b="1" dirty="0"/>
          </a:p>
          <a:p>
            <a:pPr marL="692150" lvl="1" indent="-320993" algn="l" rtl="0">
              <a:lnSpc>
                <a:spcPct val="95000"/>
              </a:lnSpc>
              <a:spcBef>
                <a:spcPts val="240"/>
              </a:spcBef>
              <a:spcAft>
                <a:spcPts val="0"/>
              </a:spcAft>
              <a:buClr>
                <a:srgbClr val="B2B2B2"/>
              </a:buClr>
              <a:buSzPts val="840"/>
              <a:buChar char="●"/>
            </a:pPr>
            <a:r>
              <a:rPr lang="en-US" sz="1200" dirty="0">
                <a:solidFill>
                  <a:srgbClr val="B2B2B2"/>
                </a:solidFill>
              </a:rPr>
              <a:t>Ziel: </a:t>
            </a:r>
            <a:r>
              <a:rPr lang="en-US" sz="1200" dirty="0" err="1">
                <a:solidFill>
                  <a:srgbClr val="B2B2B2"/>
                </a:solidFill>
              </a:rPr>
              <a:t>Vergleich</a:t>
            </a:r>
            <a:r>
              <a:rPr lang="en-US" sz="1200" dirty="0">
                <a:solidFill>
                  <a:srgbClr val="B2B2B2"/>
                </a:solidFill>
              </a:rPr>
              <a:t> der Sicherheit und </a:t>
            </a:r>
            <a:r>
              <a:rPr lang="en-US" sz="1200" dirty="0" err="1">
                <a:solidFill>
                  <a:srgbClr val="B2B2B2"/>
                </a:solidFill>
              </a:rPr>
              <a:t>Wirksamkeit</a:t>
            </a:r>
            <a:r>
              <a:rPr lang="en-US" sz="1200" dirty="0">
                <a:solidFill>
                  <a:srgbClr val="B2B2B2"/>
                </a:solidFill>
              </a:rPr>
              <a:t> von </a:t>
            </a:r>
            <a:r>
              <a:rPr lang="en-US" sz="1200" dirty="0" err="1">
                <a:solidFill>
                  <a:srgbClr val="B2B2B2"/>
                </a:solidFill>
              </a:rPr>
              <a:t>Glaukomdrainage-Implantaten</a:t>
            </a:r>
            <a:r>
              <a:rPr lang="en-US" sz="1200" dirty="0">
                <a:solidFill>
                  <a:srgbClr val="B2B2B2"/>
                </a:solidFill>
              </a:rPr>
              <a:t> (Tube-Shunts) und der </a:t>
            </a:r>
            <a:r>
              <a:rPr lang="en-US" sz="1200" dirty="0" err="1">
                <a:solidFill>
                  <a:srgbClr val="B2B2B2"/>
                </a:solidFill>
              </a:rPr>
              <a:t>Trabekulektomie</a:t>
            </a:r>
            <a:r>
              <a:rPr lang="en-US" sz="1200" dirty="0">
                <a:solidFill>
                  <a:srgbClr val="B2B2B2"/>
                </a:solidFill>
              </a:rPr>
              <a:t> </a:t>
            </a:r>
            <a:r>
              <a:rPr lang="en-US" sz="1200" dirty="0" err="1">
                <a:solidFill>
                  <a:srgbClr val="B2B2B2"/>
                </a:solidFill>
              </a:rPr>
              <a:t>bei</a:t>
            </a:r>
            <a:r>
              <a:rPr lang="en-US" sz="1200" dirty="0">
                <a:solidFill>
                  <a:srgbClr val="B2B2B2"/>
                </a:solidFill>
              </a:rPr>
              <a:t> Augen </a:t>
            </a:r>
            <a:r>
              <a:rPr lang="en-US" sz="1200" dirty="0" err="1">
                <a:solidFill>
                  <a:srgbClr val="B2B2B2"/>
                </a:solidFill>
              </a:rPr>
              <a:t>mit</a:t>
            </a:r>
            <a:r>
              <a:rPr lang="en-US" sz="1200" dirty="0">
                <a:solidFill>
                  <a:srgbClr val="B2B2B2"/>
                </a:solidFill>
              </a:rPr>
              <a:t> </a:t>
            </a:r>
            <a:r>
              <a:rPr lang="en-US" sz="1200" u="sng" dirty="0" err="1">
                <a:solidFill>
                  <a:srgbClr val="0000FF"/>
                </a:solidFill>
              </a:rPr>
              <a:t>vorangegangenen</a:t>
            </a:r>
            <a:r>
              <a:rPr lang="en-US" sz="1200" u="sng" dirty="0">
                <a:solidFill>
                  <a:srgbClr val="0000FF"/>
                </a:solidFill>
              </a:rPr>
              <a:t> </a:t>
            </a:r>
            <a:r>
              <a:rPr lang="en-US" sz="1200" u="sng" dirty="0" err="1">
                <a:solidFill>
                  <a:srgbClr val="0000FF"/>
                </a:solidFill>
              </a:rPr>
              <a:t>okulären</a:t>
            </a:r>
            <a:r>
              <a:rPr lang="en-US" sz="1200" u="sng" dirty="0">
                <a:solidFill>
                  <a:srgbClr val="0000FF"/>
                </a:solidFill>
              </a:rPr>
              <a:t> </a:t>
            </a:r>
            <a:r>
              <a:rPr lang="en-US" sz="1200" u="sng" dirty="0" err="1">
                <a:solidFill>
                  <a:srgbClr val="0000FF"/>
                </a:solidFill>
              </a:rPr>
              <a:t>Eingriffen</a:t>
            </a:r>
            <a:endParaRPr u="sng" dirty="0">
              <a:solidFill>
                <a:srgbClr val="0000FF"/>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Studienpopulation</a:t>
            </a:r>
            <a:r>
              <a:rPr lang="en-US" sz="1200" dirty="0">
                <a:solidFill>
                  <a:srgbClr val="B2B2B2"/>
                </a:solidFill>
              </a:rPr>
              <a:t>: 212 Augen </a:t>
            </a:r>
            <a:r>
              <a:rPr lang="en-US" sz="1200" dirty="0" err="1">
                <a:solidFill>
                  <a:srgbClr val="B2B2B2"/>
                </a:solidFill>
              </a:rPr>
              <a:t>mit</a:t>
            </a:r>
            <a:r>
              <a:rPr lang="en-US" sz="1200" dirty="0">
                <a:solidFill>
                  <a:srgbClr val="B2B2B2"/>
                </a:solidFill>
              </a:rPr>
              <a:t> </a:t>
            </a:r>
            <a:r>
              <a:rPr lang="en-US" sz="1200" dirty="0" err="1">
                <a:solidFill>
                  <a:srgbClr val="B2B2B2"/>
                </a:solidFill>
              </a:rPr>
              <a:t>vorangegangener</a:t>
            </a:r>
            <a:r>
              <a:rPr lang="en-US" sz="1200" dirty="0">
                <a:solidFill>
                  <a:srgbClr val="B2B2B2"/>
                </a:solidFill>
              </a:rPr>
              <a:t> </a:t>
            </a:r>
            <a:r>
              <a:rPr lang="en-US" sz="1200" dirty="0" err="1">
                <a:solidFill>
                  <a:srgbClr val="B2B2B2"/>
                </a:solidFill>
              </a:rPr>
              <a:t>Trabekulektomie</a:t>
            </a:r>
            <a:r>
              <a:rPr lang="en-US" sz="1200" dirty="0">
                <a:solidFill>
                  <a:srgbClr val="B2B2B2"/>
                </a:solidFill>
              </a:rPr>
              <a:t> und/</a:t>
            </a:r>
            <a:r>
              <a:rPr lang="en-US" sz="1200" dirty="0" err="1">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
                  </a:ext>
                </a:extLst>
              </a:rPr>
              <a:t>oder</a:t>
            </a:r>
            <a:r>
              <a:rPr lang="en-US" sz="1200" dirty="0">
                <a:solidFill>
                  <a:srgbClr val="B2B2B2"/>
                </a:solidFill>
              </a:rPr>
              <a:t> </a:t>
            </a:r>
            <a:r>
              <a:rPr lang="en-US" sz="1200" dirty="0" err="1">
                <a:solidFill>
                  <a:srgbClr val="B2B2B2"/>
                </a:solidFill>
              </a:rPr>
              <a:t>Kataraktoperation</a:t>
            </a:r>
            <a:r>
              <a:rPr lang="en-US" sz="1200" dirty="0">
                <a:solidFill>
                  <a:srgbClr val="B2B2B2"/>
                </a:solidFill>
              </a:rPr>
              <a:t> </a:t>
            </a:r>
            <a:r>
              <a:rPr lang="en-US" sz="1200" dirty="0" err="1">
                <a:solidFill>
                  <a:srgbClr val="B2B2B2"/>
                </a:solidFill>
              </a:rPr>
              <a:t>sowie</a:t>
            </a:r>
            <a:r>
              <a:rPr lang="en-US" sz="1200" dirty="0">
                <a:solidFill>
                  <a:srgbClr val="B2B2B2"/>
                </a:solidFill>
              </a:rPr>
              <a:t> </a:t>
            </a:r>
            <a:r>
              <a:rPr lang="en-US" sz="1200" dirty="0" err="1">
                <a:solidFill>
                  <a:srgbClr val="B2B2B2"/>
                </a:solidFill>
              </a:rPr>
              <a:t>unzureichend</a:t>
            </a:r>
            <a:r>
              <a:rPr lang="en-US" sz="1200" dirty="0">
                <a:solidFill>
                  <a:srgbClr val="B2B2B2"/>
                </a:solidFill>
              </a:rPr>
              <a:t> </a:t>
            </a:r>
            <a:r>
              <a:rPr lang="en-US" sz="1200" dirty="0" err="1">
                <a:solidFill>
                  <a:srgbClr val="B2B2B2"/>
                </a:solidFill>
              </a:rPr>
              <a:t>reguliertem</a:t>
            </a:r>
            <a:r>
              <a:rPr lang="en-US" sz="1200" dirty="0">
                <a:solidFill>
                  <a:srgbClr val="B2B2B2"/>
                </a:solidFill>
              </a:rPr>
              <a:t> IOD (18 - 40mmHg) </a:t>
            </a:r>
            <a:r>
              <a:rPr lang="en-US" sz="1200" dirty="0" err="1">
                <a:solidFill>
                  <a:srgbClr val="B2B2B2"/>
                </a:solidFill>
              </a:rPr>
              <a:t>trotz</a:t>
            </a:r>
            <a:r>
              <a:rPr lang="en-US" sz="1200" dirty="0">
                <a:solidFill>
                  <a:srgbClr val="B2B2B2"/>
                </a:solidFill>
              </a:rPr>
              <a:t> MTMT</a:t>
            </a:r>
            <a:endParaRPr dirty="0">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dirty="0" err="1">
                <a:solidFill>
                  <a:srgbClr val="B2B2B2"/>
                </a:solidFill>
              </a:rPr>
              <a:t>Protokoll</a:t>
            </a:r>
            <a:r>
              <a:rPr lang="en-US" sz="1200" dirty="0">
                <a:solidFill>
                  <a:srgbClr val="B2B2B2"/>
                </a:solidFill>
              </a:rPr>
              <a:t>: Die Augen </a:t>
            </a:r>
            <a:r>
              <a:rPr lang="en-US" sz="1200" dirty="0" err="1">
                <a:solidFill>
                  <a:srgbClr val="B2B2B2"/>
                </a:solidFill>
              </a:rPr>
              <a:t>wurden</a:t>
            </a:r>
            <a:r>
              <a:rPr lang="en-US" sz="1200" dirty="0">
                <a:solidFill>
                  <a:srgbClr val="B2B2B2"/>
                </a:solidFill>
              </a:rPr>
              <a:t> </a:t>
            </a:r>
            <a:r>
              <a:rPr lang="en-US" sz="1200" dirty="0" err="1">
                <a:solidFill>
                  <a:srgbClr val="B2B2B2"/>
                </a:solidFill>
              </a:rPr>
              <a:t>randomisiert</a:t>
            </a:r>
            <a:r>
              <a:rPr lang="en-US" sz="1200" dirty="0">
                <a:solidFill>
                  <a:srgbClr val="B2B2B2"/>
                </a:solidFill>
              </a:rPr>
              <a:t> der Tube- </a:t>
            </a:r>
            <a:r>
              <a:rPr lang="en-US" sz="1200" dirty="0" err="1">
                <a:solidFill>
                  <a:srgbClr val="B2B2B2"/>
                </a:solidFill>
              </a:rPr>
              <a:t>oder</a:t>
            </a:r>
            <a:r>
              <a:rPr lang="en-US" sz="1200" dirty="0">
                <a:solidFill>
                  <a:srgbClr val="B2B2B2"/>
                </a:solidFill>
              </a:rPr>
              <a:t> </a:t>
            </a:r>
            <a:r>
              <a:rPr lang="en-US" sz="1200" dirty="0" err="1">
                <a:solidFill>
                  <a:srgbClr val="B2B2B2"/>
                </a:solidFill>
              </a:rPr>
              <a:t>Trabekulektomie</a:t>
            </a:r>
            <a:r>
              <a:rPr lang="en-US" sz="1200" dirty="0">
                <a:solidFill>
                  <a:srgbClr val="B2B2B2"/>
                </a:solidFill>
              </a:rPr>
              <a:t>-Gruppe </a:t>
            </a:r>
            <a:r>
              <a:rPr lang="en-US" sz="1200" dirty="0" err="1">
                <a:solidFill>
                  <a:srgbClr val="B2B2B2"/>
                </a:solidFill>
              </a:rPr>
              <a:t>zugewiesen</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wurden</a:t>
            </a:r>
            <a:r>
              <a:rPr lang="en-US" sz="1200" dirty="0">
                <a:solidFill>
                  <a:srgbClr val="B2B2B2"/>
                </a:solidFill>
              </a:rPr>
              <a:t> </a:t>
            </a:r>
            <a:r>
              <a:rPr lang="en-US" sz="1200" dirty="0" err="1">
                <a:solidFill>
                  <a:srgbClr val="B2B2B2"/>
                </a:solidFill>
              </a:rPr>
              <a:t>nach</a:t>
            </a:r>
            <a:r>
              <a:rPr lang="en-US" sz="1200" dirty="0">
                <a:solidFill>
                  <a:srgbClr val="B2B2B2"/>
                </a:solidFill>
              </a:rPr>
              <a:t> </a:t>
            </a:r>
            <a:r>
              <a:rPr lang="en-US" sz="1200" dirty="0" err="1">
                <a:solidFill>
                  <a:srgbClr val="B2B2B2"/>
                </a:solidFill>
              </a:rPr>
              <a:t>Bedarf</a:t>
            </a:r>
            <a:r>
              <a:rPr lang="en-US" sz="1200" dirty="0">
                <a:solidFill>
                  <a:srgbClr val="B2B2B2"/>
                </a:solidFill>
              </a:rPr>
              <a:t> </a:t>
            </a:r>
            <a:r>
              <a:rPr lang="en-US" sz="1200" dirty="0" err="1">
                <a:solidFill>
                  <a:srgbClr val="B2B2B2"/>
                </a:solidFill>
              </a:rPr>
              <a:t>zur</a:t>
            </a:r>
            <a:r>
              <a:rPr lang="en-US" sz="1200" dirty="0">
                <a:solidFill>
                  <a:srgbClr val="B2B2B2"/>
                </a:solidFill>
              </a:rPr>
              <a:t> IOD-</a:t>
            </a:r>
            <a:r>
              <a:rPr lang="en-US" sz="1200" dirty="0" err="1">
                <a:solidFill>
                  <a:srgbClr val="B2B2B2"/>
                </a:solidFill>
              </a:rPr>
              <a:t>Kontrolle</a:t>
            </a:r>
            <a:r>
              <a:rPr lang="en-US" sz="1200" dirty="0">
                <a:solidFill>
                  <a:srgbClr val="B2B2B2"/>
                </a:solidFill>
              </a:rPr>
              <a:t> </a:t>
            </a:r>
            <a:r>
              <a:rPr lang="en-US" sz="1200" dirty="0" err="1">
                <a:solidFill>
                  <a:srgbClr val="B2B2B2"/>
                </a:solidFill>
              </a:rPr>
              <a:t>angewendet</a:t>
            </a:r>
            <a:r>
              <a:rPr lang="en-US" sz="1200" dirty="0">
                <a:solidFill>
                  <a:srgbClr val="B2B2B2"/>
                </a:solidFill>
              </a:rPr>
              <a:t>.</a:t>
            </a:r>
            <a:endParaRPr dirty="0">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dirty="0" err="1">
                <a:solidFill>
                  <a:srgbClr val="B2B2B2"/>
                </a:solidFill>
              </a:rPr>
              <a:t>Ergebnisse</a:t>
            </a:r>
            <a:r>
              <a:rPr lang="en-US" sz="1200" dirty="0">
                <a:solidFill>
                  <a:srgbClr val="B2B2B2"/>
                </a:solidFill>
              </a:rPr>
              <a:t>: </a:t>
            </a:r>
            <a:endParaRPr dirty="0">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dirty="0">
                <a:solidFill>
                  <a:srgbClr val="B2B2B2"/>
                </a:solidFill>
              </a:rPr>
              <a:t>Gute IOD-</a:t>
            </a:r>
            <a:r>
              <a:rPr lang="en-US" sz="1200" dirty="0" err="1">
                <a:solidFill>
                  <a:srgbClr val="B2B2B2"/>
                </a:solidFill>
              </a:rPr>
              <a:t>Kontrolle</a:t>
            </a:r>
            <a:r>
              <a:rPr lang="en-US" sz="1200" dirty="0">
                <a:solidFill>
                  <a:srgbClr val="B2B2B2"/>
                </a:solidFill>
              </a:rPr>
              <a:t> in </a:t>
            </a:r>
            <a:r>
              <a:rPr lang="en-US" sz="1200" dirty="0" err="1">
                <a:solidFill>
                  <a:srgbClr val="B2B2B2"/>
                </a:solidFill>
              </a:rPr>
              <a:t>beiden</a:t>
            </a:r>
            <a:r>
              <a:rPr lang="en-US" sz="1200" dirty="0">
                <a:solidFill>
                  <a:srgbClr val="B2B2B2"/>
                </a:solidFill>
              </a:rPr>
              <a:t> Gruppen (</a:t>
            </a:r>
            <a:r>
              <a:rPr lang="en-US" sz="1200" dirty="0" err="1">
                <a:solidFill>
                  <a:srgbClr val="B2B2B2"/>
                </a:solidFill>
              </a:rPr>
              <a:t>kein</a:t>
            </a:r>
            <a:r>
              <a:rPr lang="en-US" sz="1200" dirty="0">
                <a:solidFill>
                  <a:srgbClr val="B2B2B2"/>
                </a:solidFill>
              </a:rPr>
              <a:t> </a:t>
            </a:r>
            <a:r>
              <a:rPr lang="en-US" sz="1200" dirty="0" err="1">
                <a:solidFill>
                  <a:srgbClr val="B2B2B2"/>
                </a:solidFill>
              </a:rPr>
              <a:t>statistischer</a:t>
            </a:r>
            <a:r>
              <a:rPr lang="en-US" sz="1200" dirty="0">
                <a:solidFill>
                  <a:srgbClr val="B2B2B2"/>
                </a:solidFill>
              </a:rPr>
              <a:t> </a:t>
            </a:r>
            <a:r>
              <a:rPr lang="en-US" sz="1200" dirty="0" err="1">
                <a:solidFill>
                  <a:srgbClr val="B2B2B2"/>
                </a:solidFill>
              </a:rPr>
              <a:t>Unterschied</a:t>
            </a:r>
            <a:r>
              <a:rPr lang="en-US" sz="1200" dirty="0">
                <a:solidFill>
                  <a:srgbClr val="B2B2B2"/>
                </a:solidFill>
              </a:rPr>
              <a:t>)</a:t>
            </a:r>
            <a:endParaRPr dirty="0">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dirty="0">
                <a:solidFill>
                  <a:srgbClr val="B2B2B2"/>
                </a:solidFill>
              </a:rPr>
              <a:t>Die Tube-Gruppe </a:t>
            </a:r>
            <a:r>
              <a:rPr lang="en-US" sz="1200" dirty="0" err="1">
                <a:solidFill>
                  <a:srgbClr val="B2B2B2"/>
                </a:solidFill>
              </a:rPr>
              <a:t>benötigte</a:t>
            </a:r>
            <a:r>
              <a:rPr lang="en-US" sz="1200" dirty="0">
                <a:solidFill>
                  <a:srgbClr val="B2B2B2"/>
                </a:solidFill>
              </a:rPr>
              <a:t> </a:t>
            </a:r>
            <a:r>
              <a:rPr lang="en-US" sz="1200" dirty="0" err="1">
                <a:solidFill>
                  <a:srgbClr val="B2B2B2"/>
                </a:solidFill>
              </a:rPr>
              <a:t>mehr</a:t>
            </a:r>
            <a:r>
              <a:rPr lang="en-US" sz="1200" dirty="0">
                <a:solidFill>
                  <a:srgbClr val="B2B2B2"/>
                </a:solidFill>
              </a:rPr>
              <a:t> </a:t>
            </a:r>
            <a:r>
              <a:rPr lang="en-US" sz="1200" dirty="0" err="1">
                <a:solidFill>
                  <a:srgbClr val="B2B2B2"/>
                </a:solidFill>
              </a:rPr>
              <a:t>Medikamente</a:t>
            </a:r>
            <a:r>
              <a:rPr lang="en-US" sz="1200" dirty="0">
                <a:solidFill>
                  <a:srgbClr val="B2B2B2"/>
                </a:solidFill>
              </a:rPr>
              <a:t> </a:t>
            </a:r>
            <a:r>
              <a:rPr lang="en-US" sz="1200" dirty="0" err="1">
                <a:solidFill>
                  <a:srgbClr val="B2B2B2"/>
                </a:solidFill>
              </a:rPr>
              <a:t>als</a:t>
            </a:r>
            <a:r>
              <a:rPr lang="en-US" sz="1200" dirty="0">
                <a:solidFill>
                  <a:srgbClr val="B2B2B2"/>
                </a:solidFill>
              </a:rPr>
              <a:t> die </a:t>
            </a:r>
            <a:r>
              <a:rPr lang="en-US" sz="1200" dirty="0" err="1">
                <a:solidFill>
                  <a:srgbClr val="B2B2B2"/>
                </a:solidFill>
              </a:rPr>
              <a:t>Trabekulektomie</a:t>
            </a:r>
            <a:r>
              <a:rPr lang="en-US" sz="1200" dirty="0">
                <a:solidFill>
                  <a:srgbClr val="B2B2B2"/>
                </a:solidFill>
              </a:rPr>
              <a:t>-Gruppe</a:t>
            </a:r>
            <a:endParaRPr dirty="0">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dirty="0" err="1">
                <a:solidFill>
                  <a:srgbClr val="B2B2B2"/>
                </a:solidFill>
              </a:rPr>
              <a:t>Höhere</a:t>
            </a:r>
            <a:r>
              <a:rPr lang="en-US" sz="1200" dirty="0">
                <a:solidFill>
                  <a:srgbClr val="B2B2B2"/>
                </a:solidFill>
              </a:rPr>
              <a:t> Versagens- und postoperative </a:t>
            </a:r>
            <a:r>
              <a:rPr lang="en-US" sz="1200" dirty="0" err="1">
                <a:solidFill>
                  <a:srgbClr val="B2B2B2"/>
                </a:solidFill>
              </a:rPr>
              <a:t>Komplikationsrate</a:t>
            </a:r>
            <a:r>
              <a:rPr lang="en-US" sz="1200" dirty="0">
                <a:solidFill>
                  <a:srgbClr val="B2B2B2"/>
                </a:solidFill>
              </a:rPr>
              <a:t> in der </a:t>
            </a:r>
            <a:r>
              <a:rPr lang="en-US" sz="1200" dirty="0" err="1">
                <a:solidFill>
                  <a:srgbClr val="B2B2B2"/>
                </a:solidFill>
              </a:rPr>
              <a:t>Trabekulektomie</a:t>
            </a:r>
            <a:r>
              <a:rPr lang="en-US" sz="1200" dirty="0">
                <a:solidFill>
                  <a:srgbClr val="B2B2B2"/>
                </a:solidFill>
              </a:rPr>
              <a:t>-Gruppe.</a:t>
            </a:r>
            <a:endParaRPr dirty="0">
              <a:solidFill>
                <a:srgbClr val="B2B2B2"/>
              </a:solidFill>
            </a:endParaRPr>
          </a:p>
        </p:txBody>
      </p:sp>
      <p:sp>
        <p:nvSpPr>
          <p:cNvPr id="1738" name="Google Shape;1738;g3f645ac5276_0_984"/>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739" name="Google Shape;1739;g3f645ac5276_0_98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127</a:t>
            </a:fld>
            <a:endParaRPr sz="1000">
              <a:solidFill>
                <a:schemeClr val="dk1"/>
              </a:solidFill>
              <a:latin typeface="Arial"/>
              <a:ea typeface="Arial"/>
              <a:cs typeface="Arial"/>
              <a:sym typeface="Arial"/>
            </a:endParaRPr>
          </a:p>
        </p:txBody>
      </p:sp>
      <p:sp>
        <p:nvSpPr>
          <p:cNvPr id="1740" name="Google Shape;1740;g3f645ac5276_0_984"/>
          <p:cNvSpPr/>
          <p:nvPr/>
        </p:nvSpPr>
        <p:spPr>
          <a:xfrm>
            <a:off x="1943100" y="1600199"/>
            <a:ext cx="5486400" cy="990600"/>
          </a:xfrm>
          <a:prstGeom prst="ellipse">
            <a:avLst/>
          </a:prstGeom>
          <a:noFill/>
          <a:ln w="2857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cxnSp>
        <p:nvCxnSpPr>
          <p:cNvPr id="1741" name="Google Shape;1741;g3f645ac5276_0_984"/>
          <p:cNvCxnSpPr/>
          <p:nvPr/>
        </p:nvCxnSpPr>
        <p:spPr>
          <a:xfrm rot="10800000" flipH="1">
            <a:off x="2895600" y="2971800"/>
            <a:ext cx="838200" cy="838200"/>
          </a:xfrm>
          <a:prstGeom prst="straightConnector1">
            <a:avLst/>
          </a:prstGeom>
          <a:noFill/>
          <a:ln w="28575" cap="flat" cmpd="sng">
            <a:solidFill>
              <a:srgbClr val="0000FF"/>
            </a:solidFill>
            <a:prstDash val="solid"/>
            <a:round/>
            <a:headEnd type="triangle" w="med" len="med"/>
            <a:tailEnd type="triangle" w="med" len="med"/>
          </a:ln>
        </p:spPr>
      </p:cxnSp>
      <p:sp>
        <p:nvSpPr>
          <p:cNvPr id="1742" name="Google Shape;1742;g3f645ac5276_0_984"/>
          <p:cNvSpPr txBox="1"/>
          <p:nvPr/>
        </p:nvSpPr>
        <p:spPr>
          <a:xfrm>
            <a:off x="1981200" y="3810000"/>
            <a:ext cx="6383400" cy="10785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lt1"/>
              </a:buClr>
              <a:buSzPts val="1200"/>
              <a:buFont typeface="Noto Sans Symbols"/>
              <a:buNone/>
            </a:pPr>
            <a:r>
              <a:rPr lang="en-US" sz="1200" b="1">
                <a:solidFill>
                  <a:schemeClr val="lt1"/>
                </a:solidFill>
                <a:latin typeface="Arial"/>
                <a:ea typeface="Arial"/>
                <a:cs typeface="Arial"/>
                <a:sym typeface="Arial"/>
              </a:rPr>
              <a:t>Sehr wichtig! </a:t>
            </a:r>
            <a:r>
              <a:rPr lang="en-US" sz="1200">
                <a:solidFill>
                  <a:schemeClr val="lt1"/>
                </a:solidFill>
                <a:latin typeface="Arial"/>
                <a:ea typeface="Arial"/>
                <a:cs typeface="Arial"/>
                <a:sym typeface="Arial"/>
              </a:rPr>
              <a:t>Denken Sie daran, dass die TVT-Studie Augen mit einer</a:t>
            </a:r>
            <a:endParaRPr/>
          </a:p>
          <a:p>
            <a:pPr marL="0" marR="0" lvl="0" indent="0" algn="l" rtl="0">
              <a:lnSpc>
                <a:spcPct val="90000"/>
              </a:lnSpc>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vorangegangener Operation betraf, nicht „unbehandelte“ Augen!</a:t>
            </a:r>
            <a:endParaRPr/>
          </a:p>
          <a:p>
            <a:pPr marL="0" marR="0" lvl="0" indent="0" algn="l" rtl="0">
              <a:lnSpc>
                <a:spcPct val="90000"/>
              </a:lnSpc>
              <a:spcBef>
                <a:spcPts val="0"/>
              </a:spcBef>
              <a:spcAft>
                <a:spcPts val="0"/>
              </a:spcAft>
              <a:buClr>
                <a:schemeClr val="dk1"/>
              </a:buClr>
              <a:buSzPts val="1600"/>
              <a:buFont typeface="Noto Sans Symbols"/>
              <a:buNone/>
            </a:pPr>
            <a:endParaRPr sz="1600">
              <a:solidFill>
                <a:srgbClr val="002060"/>
              </a:solidFill>
              <a:latin typeface="Arial"/>
              <a:ea typeface="Arial"/>
              <a:cs typeface="Arial"/>
              <a:sym typeface="Arial"/>
            </a:endParaRPr>
          </a:p>
          <a:p>
            <a:pPr marL="0" marR="0" lvl="0" indent="0" algn="l" rtl="0">
              <a:lnSpc>
                <a:spcPct val="90000"/>
              </a:lnSpc>
              <a:spcBef>
                <a:spcPts val="0"/>
              </a:spcBef>
              <a:spcAft>
                <a:spcPts val="0"/>
              </a:spcAft>
              <a:buClr>
                <a:srgbClr val="002060"/>
              </a:buClr>
              <a:buSzPts val="1200"/>
              <a:buFont typeface="Noto Sans Symbols"/>
              <a:buNone/>
            </a:pPr>
            <a:r>
              <a:rPr lang="en-US" sz="1200" i="1">
                <a:solidFill>
                  <a:schemeClr val="lt1"/>
                </a:solidFill>
              </a:rPr>
              <a:t>Wie ist die relative Effektivität und Sicherheit von Glaukomdrainageimplantaten (Tube-Shunts) im Vergleich zur Trabekulektomie bei Augen ohne vorherige okuläre Operation aus?</a:t>
            </a:r>
            <a:endParaRPr>
              <a:solidFill>
                <a:schemeClr val="lt1"/>
              </a:solidFill>
            </a:endParaRPr>
          </a:p>
          <a:p>
            <a:pPr marL="0" marR="0" lvl="0" indent="0" algn="l" rtl="0">
              <a:lnSpc>
                <a:spcPct val="90000"/>
              </a:lnSpc>
              <a:spcBef>
                <a:spcPts val="0"/>
              </a:spcBef>
              <a:spcAft>
                <a:spcPts val="0"/>
              </a:spcAft>
              <a:buClr>
                <a:srgbClr val="002060"/>
              </a:buClr>
              <a:buSzPts val="1200"/>
              <a:buFont typeface="Noto Sans Symbols"/>
              <a:buNone/>
            </a:pPr>
            <a:r>
              <a:rPr lang="en-US" sz="1200">
                <a:solidFill>
                  <a:schemeClr val="lt1"/>
                </a:solidFill>
                <a:latin typeface="Arial"/>
                <a:ea typeface="Arial"/>
                <a:cs typeface="Arial"/>
                <a:sym typeface="Arial"/>
              </a:rPr>
              <a:t>Dies ist Gegenstand der </a:t>
            </a:r>
            <a:r>
              <a:rPr lang="en-US" sz="1200" b="1">
                <a:solidFill>
                  <a:schemeClr val="lt1"/>
                </a:solidFill>
                <a:latin typeface="Arial"/>
                <a:ea typeface="Arial"/>
                <a:cs typeface="Arial"/>
                <a:sym typeface="Arial"/>
              </a:rPr>
              <a:t>Studie </a:t>
            </a:r>
            <a:r>
              <a:rPr lang="en-US" sz="1200" b="1" i="1">
                <a:solidFill>
                  <a:schemeClr val="lt1"/>
                </a:solidFill>
                <a:latin typeface="Arial"/>
                <a:ea typeface="Arial"/>
                <a:cs typeface="Arial"/>
                <a:sym typeface="Arial"/>
              </a:rPr>
              <a:t>„Primary </a:t>
            </a:r>
            <a:r>
              <a:rPr lang="en-US" sz="1200" b="1">
                <a:solidFill>
                  <a:schemeClr val="lt1"/>
                </a:solidFill>
                <a:latin typeface="Arial"/>
                <a:ea typeface="Arial"/>
                <a:cs typeface="Arial"/>
                <a:sym typeface="Arial"/>
              </a:rPr>
              <a:t>Tube vs. Trabeculectomy“.</a:t>
            </a:r>
            <a:endParaRPr sz="1600">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17" name="Google Shape;317;p13"/>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zur</a:t>
            </a:r>
            <a:r>
              <a:rPr lang="en-US" sz="1200" b="1" dirty="0"/>
              <a:t> </a:t>
            </a:r>
            <a:r>
              <a:rPr lang="en-US" sz="1200" b="1" dirty="0" err="1"/>
              <a:t>Behandlung</a:t>
            </a:r>
            <a:r>
              <a:rPr lang="en-US" sz="1200" b="1" dirty="0"/>
              <a:t> von </a:t>
            </a:r>
            <a:r>
              <a:rPr lang="en-US" sz="1200" b="1" dirty="0" err="1"/>
              <a:t>okulärer</a:t>
            </a:r>
            <a:r>
              <a:rPr lang="en-US" sz="1200" b="1" dirty="0"/>
              <a:t> Hypertension</a:t>
            </a:r>
            <a:endParaRPr sz="1200" b="1" dirty="0"/>
          </a:p>
          <a:p>
            <a:pPr marL="692150" lvl="1" indent="-347663" algn="l" rtl="0">
              <a:lnSpc>
                <a:spcPct val="95000"/>
              </a:lnSpc>
              <a:spcBef>
                <a:spcPts val="240"/>
              </a:spcBef>
              <a:spcAft>
                <a:spcPts val="0"/>
              </a:spcAft>
              <a:buSzPts val="840"/>
              <a:buChar char="●"/>
            </a:pPr>
            <a:r>
              <a:rPr lang="en-US" sz="1200" dirty="0"/>
              <a:t>Ziel: </a:t>
            </a:r>
            <a:r>
              <a:rPr lang="en-US" sz="1200" dirty="0" err="1"/>
              <a:t>Wirksamkeit</a:t>
            </a:r>
            <a:r>
              <a:rPr lang="en-US" sz="1200" dirty="0"/>
              <a:t> der </a:t>
            </a:r>
            <a:r>
              <a:rPr lang="en-US" sz="1200" dirty="0" err="1"/>
              <a:t>medikamentösen</a:t>
            </a:r>
            <a:r>
              <a:rPr lang="en-US" sz="1200" dirty="0"/>
              <a:t> </a:t>
            </a:r>
            <a:r>
              <a:rPr lang="en-US" sz="1200" dirty="0" err="1"/>
              <a:t>Behandlung</a:t>
            </a:r>
            <a:r>
              <a:rPr lang="en-US" sz="1200" dirty="0"/>
              <a:t> </a:t>
            </a:r>
            <a:r>
              <a:rPr lang="en-US" sz="1200" dirty="0" err="1"/>
              <a:t>zur</a:t>
            </a:r>
            <a:r>
              <a:rPr lang="en-US" sz="1200" dirty="0"/>
              <a:t> </a:t>
            </a:r>
            <a:r>
              <a:rPr lang="en-US" sz="1200" dirty="0" err="1"/>
              <a:t>Vorbeugung</a:t>
            </a:r>
            <a:r>
              <a:rPr lang="en-US" sz="1200" dirty="0"/>
              <a:t> </a:t>
            </a:r>
            <a:r>
              <a:rPr lang="en-US" sz="1200" dirty="0" err="1"/>
              <a:t>bzw</a:t>
            </a:r>
            <a:r>
              <a:rPr lang="en-US" sz="1200" dirty="0"/>
              <a:t>. </a:t>
            </a:r>
            <a:r>
              <a:rPr lang="en-US" sz="1200" dirty="0" err="1"/>
              <a:t>Verzögerung</a:t>
            </a:r>
            <a:r>
              <a:rPr lang="en-US" sz="1200" dirty="0"/>
              <a:t> des </a:t>
            </a:r>
            <a:r>
              <a:rPr lang="en-US" sz="1200" dirty="0" err="1"/>
              <a:t>Auftretens</a:t>
            </a:r>
            <a:r>
              <a:rPr lang="en-US" sz="1200" dirty="0"/>
              <a:t> </a:t>
            </a:r>
            <a:r>
              <a:rPr lang="en-US" sz="1200" dirty="0" err="1"/>
              <a:t>eines</a:t>
            </a:r>
            <a:r>
              <a:rPr lang="en-US" sz="1200" dirty="0"/>
              <a:t> POWG </a:t>
            </a:r>
            <a:r>
              <a:rPr lang="en-US" sz="1200" dirty="0" err="1"/>
              <a:t>bei</a:t>
            </a:r>
            <a:r>
              <a:rPr lang="en-US" sz="1200" dirty="0"/>
              <a:t> OHT</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~1600 </a:t>
            </a:r>
            <a:r>
              <a:rPr lang="en-US" sz="1200" dirty="0" err="1"/>
              <a:t>Patienten</a:t>
            </a:r>
            <a:r>
              <a:rPr lang="en-US" sz="1200" dirty="0"/>
              <a:t> </a:t>
            </a:r>
            <a:r>
              <a:rPr lang="en-US" sz="1200" dirty="0" err="1"/>
              <a:t>mit</a:t>
            </a:r>
            <a:r>
              <a:rPr lang="en-US" sz="1200" dirty="0"/>
              <a:t> </a:t>
            </a:r>
            <a:r>
              <a:rPr lang="en-US" sz="1200" dirty="0" err="1"/>
              <a:t>Augeninnendruck</a:t>
            </a:r>
            <a:r>
              <a:rPr lang="en-US" sz="1200" dirty="0"/>
              <a:t> </a:t>
            </a:r>
            <a:r>
              <a:rPr lang="en-US" sz="1200" dirty="0">
                <a:solidFill>
                  <a:srgbClr val="0000FF"/>
                </a:solidFill>
              </a:rPr>
              <a:t>von 24–32 mmHg</a:t>
            </a:r>
            <a:r>
              <a:rPr lang="en-US" sz="1200" dirty="0"/>
              <a:t>, </a:t>
            </a:r>
            <a:r>
              <a:rPr lang="en-US" sz="1200" dirty="0" err="1"/>
              <a:t>normalem</a:t>
            </a:r>
            <a:r>
              <a:rPr lang="en-US" sz="1200" dirty="0"/>
              <a:t> </a:t>
            </a:r>
            <a:r>
              <a:rPr lang="en-US" sz="1200" dirty="0">
                <a:solidFill>
                  <a:srgbClr val="0000FF"/>
                </a:solidFill>
              </a:rPr>
              <a:t>GF </a:t>
            </a:r>
            <a:r>
              <a:rPr lang="en-US" sz="1200" dirty="0"/>
              <a:t>und </a:t>
            </a:r>
            <a:r>
              <a:rPr lang="en-US" sz="1200" dirty="0" err="1">
                <a:solidFill>
                  <a:srgbClr val="0000FF"/>
                </a:solidFill>
              </a:rPr>
              <a:t>normalem</a:t>
            </a:r>
            <a:r>
              <a:rPr lang="en-US" sz="1200" dirty="0">
                <a:solidFill>
                  <a:srgbClr val="0000FF"/>
                </a:solidFill>
              </a:rPr>
              <a:t> </a:t>
            </a:r>
            <a:r>
              <a:rPr lang="en-US" sz="1200" dirty="0" err="1">
                <a:solidFill>
                  <a:srgbClr val="0000FF"/>
                </a:solidFill>
              </a:rPr>
              <a:t>Papillenbefund</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wird</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93688" algn="l" rtl="0">
              <a:lnSpc>
                <a:spcPct val="95000"/>
              </a:lnSpc>
              <a:spcBef>
                <a:spcPts val="240"/>
              </a:spcBef>
              <a:spcAft>
                <a:spcPts val="0"/>
              </a:spcAft>
              <a:buSzPts val="840"/>
              <a:buChar char="●"/>
            </a:pPr>
            <a:r>
              <a:rPr lang="en-US" sz="1200" dirty="0" err="1"/>
              <a:t>Behandlungsziel</a:t>
            </a:r>
            <a:r>
              <a:rPr lang="en-US" sz="1200" dirty="0"/>
              <a:t>: </a:t>
            </a:r>
            <a:r>
              <a:rPr lang="en-US" sz="1200" dirty="0" err="1"/>
              <a:t>Senkung</a:t>
            </a:r>
            <a:r>
              <a:rPr lang="en-US" sz="1200" dirty="0"/>
              <a:t> des </a:t>
            </a:r>
            <a:r>
              <a:rPr lang="en-US" sz="1200" dirty="0" err="1"/>
              <a:t>Augeninnendrucks</a:t>
            </a:r>
            <a:r>
              <a:rPr lang="en-US" sz="1200" dirty="0"/>
              <a:t> </a:t>
            </a:r>
            <a:r>
              <a:rPr lang="en-US" sz="1200" dirty="0">
                <a:solidFill>
                  <a:srgbClr val="0000FF"/>
                </a:solidFill>
              </a:rPr>
              <a:t>um 20% </a:t>
            </a:r>
            <a:r>
              <a:rPr lang="en-US" sz="1200" i="1" dirty="0"/>
              <a:t>und </a:t>
            </a:r>
            <a:r>
              <a:rPr lang="en-US" sz="1200" dirty="0" err="1"/>
              <a:t>Augeninnendruck</a:t>
            </a:r>
            <a:r>
              <a:rPr lang="en-US" sz="1200" dirty="0"/>
              <a:t> </a:t>
            </a:r>
            <a:r>
              <a:rPr lang="en-US" sz="1200" dirty="0">
                <a:solidFill>
                  <a:srgbClr val="0000FF"/>
                </a:solidFill>
              </a:rPr>
              <a:t>&lt; 24 mmHg.</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t>Nach 5 Jahren </a:t>
            </a:r>
            <a:r>
              <a:rPr lang="en-US" sz="1200" dirty="0" err="1"/>
              <a:t>entwickelten</a:t>
            </a:r>
            <a:r>
              <a:rPr lang="en-US" sz="1200" dirty="0">
                <a:solidFill>
                  <a:srgbClr val="0000FF"/>
                </a:solidFill>
              </a:rPr>
              <a:t> 9,5% </a:t>
            </a:r>
            <a:r>
              <a:rPr lang="en-US" sz="1200" dirty="0"/>
              <a:t>der </a:t>
            </a:r>
            <a:r>
              <a:rPr lang="en-US" sz="1200" dirty="0" err="1"/>
              <a:t>unbehandelten</a:t>
            </a:r>
            <a:r>
              <a:rPr lang="en-US" sz="1200" dirty="0"/>
              <a:t> Augen </a:t>
            </a:r>
            <a:r>
              <a:rPr lang="en-US" sz="1200" dirty="0" err="1"/>
              <a:t>ein</a:t>
            </a:r>
            <a:r>
              <a:rPr lang="en-US" sz="1200" dirty="0"/>
              <a:t> POWG, </a:t>
            </a:r>
            <a:r>
              <a:rPr lang="en-US" sz="1200" dirty="0" err="1"/>
              <a:t>verglichen</a:t>
            </a:r>
            <a:r>
              <a:rPr lang="en-US" sz="1200" dirty="0"/>
              <a:t> </a:t>
            </a:r>
            <a:r>
              <a:rPr lang="en-US" sz="1200" dirty="0" err="1"/>
              <a:t>mit</a:t>
            </a:r>
            <a:r>
              <a:rPr lang="en-US" sz="1200" dirty="0">
                <a:solidFill>
                  <a:srgbClr val="0000FF"/>
                </a:solidFill>
              </a:rPr>
              <a:t> 4,4% </a:t>
            </a:r>
            <a:r>
              <a:rPr lang="en-US" sz="1200" dirty="0"/>
              <a:t>der </a:t>
            </a:r>
            <a:r>
              <a:rPr lang="en-US" sz="1200" dirty="0" err="1"/>
              <a:t>behandelten</a:t>
            </a:r>
            <a:r>
              <a:rPr lang="en-US" sz="1200" dirty="0"/>
              <a:t> Augen.</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Die CCT </a:t>
            </a:r>
            <a:r>
              <a:rPr lang="en-US" sz="1200" dirty="0" err="1"/>
              <a:t>ist</a:t>
            </a:r>
            <a:r>
              <a:rPr lang="en-US" sz="1200" dirty="0"/>
              <a:t> </a:t>
            </a:r>
            <a:r>
              <a:rPr lang="en-US" sz="1200" dirty="0" err="1"/>
              <a:t>ein</a:t>
            </a:r>
            <a:r>
              <a:rPr lang="en-US" sz="1200" dirty="0"/>
              <a:t> </a:t>
            </a:r>
            <a:r>
              <a:rPr lang="en-US" sz="1200" dirty="0" err="1"/>
              <a:t>signifikanter</a:t>
            </a:r>
            <a:r>
              <a:rPr lang="en-US" sz="1200" dirty="0"/>
              <a:t> und </a:t>
            </a:r>
            <a:r>
              <a:rPr lang="en-US" sz="1200" dirty="0" err="1"/>
              <a:t>unabhängiger</a:t>
            </a:r>
            <a:r>
              <a:rPr lang="en-US" sz="1200" dirty="0"/>
              <a:t> </a:t>
            </a:r>
            <a:r>
              <a:rPr lang="en-US" sz="1200" dirty="0" err="1"/>
              <a:t>Prädiktor</a:t>
            </a:r>
            <a:r>
              <a:rPr lang="en-US" sz="1200" dirty="0"/>
              <a:t> für die </a:t>
            </a:r>
            <a:r>
              <a:rPr lang="en-US" sz="1200" dirty="0" err="1"/>
              <a:t>Entwicklung</a:t>
            </a:r>
            <a:r>
              <a:rPr lang="en-US" sz="1200" dirty="0"/>
              <a:t> </a:t>
            </a:r>
            <a:r>
              <a:rPr lang="en-US" sz="1200" dirty="0" err="1"/>
              <a:t>eines</a:t>
            </a:r>
            <a:r>
              <a:rPr lang="en-US" sz="1200" dirty="0"/>
              <a:t> POWG, </a:t>
            </a:r>
            <a:r>
              <a:rPr lang="en-US" sz="1200" dirty="0" err="1"/>
              <a:t>unabhängig</a:t>
            </a:r>
            <a:r>
              <a:rPr lang="en-US" sz="1200" dirty="0"/>
              <a:t> von </a:t>
            </a:r>
            <a:r>
              <a:rPr lang="en-US" sz="1200" dirty="0" err="1"/>
              <a:t>Augeninnendruck</a:t>
            </a:r>
            <a:r>
              <a:rPr lang="en-US" sz="1200" dirty="0"/>
              <a:t>, Alter und CDR.</a:t>
            </a:r>
            <a:endParaRPr dirty="0"/>
          </a:p>
          <a:p>
            <a:pPr marL="1281113" lvl="3" indent="-292100" algn="l" rtl="0">
              <a:lnSpc>
                <a:spcPct val="95000"/>
              </a:lnSpc>
              <a:spcBef>
                <a:spcPts val="240"/>
              </a:spcBef>
              <a:spcAft>
                <a:spcPts val="0"/>
              </a:spcAft>
              <a:buSzPts val="900"/>
              <a:buChar char="▪"/>
            </a:pPr>
            <a:r>
              <a:rPr lang="en-US" sz="1200" dirty="0"/>
              <a:t>Bei </a:t>
            </a:r>
            <a:r>
              <a:rPr lang="en-US" sz="1200" dirty="0" err="1"/>
              <a:t>einer</a:t>
            </a:r>
            <a:r>
              <a:rPr lang="en-US" sz="1200" dirty="0"/>
              <a:t> CCT </a:t>
            </a:r>
            <a:r>
              <a:rPr lang="en-US" sz="1200" dirty="0">
                <a:solidFill>
                  <a:srgbClr val="0000FF"/>
                </a:solidFill>
              </a:rPr>
              <a:t>&lt; 555 µm</a:t>
            </a:r>
            <a:r>
              <a:rPr lang="en-US" sz="1200" dirty="0"/>
              <a:t> </a:t>
            </a:r>
            <a:r>
              <a:rPr lang="en-US" sz="1200" dirty="0" err="1"/>
              <a:t>ist</a:t>
            </a:r>
            <a:r>
              <a:rPr lang="en-US" sz="1200" dirty="0"/>
              <a:t> das Risiko für </a:t>
            </a:r>
            <a:r>
              <a:rPr lang="en-US" sz="1200" dirty="0" err="1"/>
              <a:t>ein</a:t>
            </a:r>
            <a:r>
              <a:rPr lang="en-US" sz="1200" dirty="0"/>
              <a:t> POWG </a:t>
            </a:r>
            <a:r>
              <a:rPr lang="en-US" sz="1200" dirty="0" err="1"/>
              <a:t>dreifach</a:t>
            </a:r>
            <a:r>
              <a:rPr lang="en-US" sz="1200" dirty="0"/>
              <a:t> </a:t>
            </a:r>
            <a:r>
              <a:rPr lang="en-US" sz="1200" dirty="0" err="1"/>
              <a:t>erhöht</a:t>
            </a:r>
            <a:r>
              <a:rPr lang="en-US" sz="1200" dirty="0"/>
              <a:t> </a:t>
            </a:r>
            <a:r>
              <a:rPr lang="en-US" sz="1200" dirty="0" err="1"/>
              <a:t>im</a:t>
            </a:r>
            <a:r>
              <a:rPr lang="en-US" sz="1200" dirty="0"/>
              <a:t> </a:t>
            </a:r>
            <a:r>
              <a:rPr lang="en-US" sz="1200" dirty="0" err="1"/>
              <a:t>Vergleich</a:t>
            </a:r>
            <a:r>
              <a:rPr lang="en-US" sz="1200" dirty="0"/>
              <a:t> </a:t>
            </a:r>
            <a:r>
              <a:rPr lang="en-US" sz="1200" dirty="0" err="1"/>
              <a:t>zu</a:t>
            </a:r>
            <a:r>
              <a:rPr lang="en-US" sz="1200" dirty="0"/>
              <a:t> </a:t>
            </a:r>
            <a:r>
              <a:rPr lang="en-US" sz="1200" dirty="0" err="1"/>
              <a:t>einer</a:t>
            </a:r>
            <a:r>
              <a:rPr lang="en-US" sz="1200" dirty="0"/>
              <a:t> CCT </a:t>
            </a:r>
            <a:r>
              <a:rPr lang="en-US" sz="1200" dirty="0">
                <a:solidFill>
                  <a:srgbClr val="0000FF"/>
                </a:solidFill>
              </a:rPr>
              <a:t>&gt; 588 µm</a:t>
            </a:r>
            <a:r>
              <a:rPr lang="en-US" sz="1200" dirty="0"/>
              <a:t>.</a:t>
            </a:r>
            <a:endParaRPr dirty="0"/>
          </a:p>
        </p:txBody>
      </p:sp>
      <p:sp>
        <p:nvSpPr>
          <p:cNvPr id="318" name="Google Shape;318;p13"/>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319" name="Google Shape;319;p13"/>
          <p:cNvSpPr/>
          <p:nvPr/>
        </p:nvSpPr>
        <p:spPr>
          <a:xfrm>
            <a:off x="2851533" y="3723701"/>
            <a:ext cx="609600" cy="3048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lnSpc>
                <a:spcPct val="80000"/>
              </a:lnSpc>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a:t>
            </a:r>
            <a:endParaRPr/>
          </a:p>
        </p:txBody>
      </p:sp>
      <p:sp>
        <p:nvSpPr>
          <p:cNvPr id="320" name="Google Shape;320;p13"/>
          <p:cNvSpPr/>
          <p:nvPr/>
        </p:nvSpPr>
        <p:spPr>
          <a:xfrm>
            <a:off x="8382000" y="3714520"/>
            <a:ext cx="609600" cy="3048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lnSpc>
                <a:spcPct val="80000"/>
              </a:lnSpc>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a:t>
            </a:r>
            <a:endParaRPr/>
          </a:p>
        </p:txBody>
      </p:sp>
      <p:sp>
        <p:nvSpPr>
          <p:cNvPr id="321" name="Google Shape;321;p1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13</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6" name="Google Shape;336;p14"/>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zur</a:t>
            </a:r>
            <a:r>
              <a:rPr lang="en-US" sz="1200" b="1" dirty="0"/>
              <a:t> </a:t>
            </a:r>
            <a:r>
              <a:rPr lang="en-US" sz="1200" b="1" dirty="0" err="1"/>
              <a:t>Behandlung</a:t>
            </a:r>
            <a:r>
              <a:rPr lang="en-US" sz="1200" b="1" dirty="0"/>
              <a:t> von </a:t>
            </a:r>
            <a:r>
              <a:rPr lang="en-US" sz="1200" b="1" dirty="0" err="1"/>
              <a:t>okulärer</a:t>
            </a:r>
            <a:r>
              <a:rPr lang="en-US" sz="1200" b="1" dirty="0"/>
              <a:t> Hypertension</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Wirksamkeit</a:t>
            </a:r>
            <a:r>
              <a:rPr lang="en-US" sz="1200" dirty="0"/>
              <a:t> der </a:t>
            </a:r>
            <a:r>
              <a:rPr lang="en-US" sz="1200" dirty="0" err="1"/>
              <a:t>medikamentösen</a:t>
            </a:r>
            <a:r>
              <a:rPr lang="en-US" sz="1200" dirty="0"/>
              <a:t> </a:t>
            </a:r>
            <a:r>
              <a:rPr lang="en-US" sz="1200" dirty="0" err="1"/>
              <a:t>Behandlung</a:t>
            </a:r>
            <a:r>
              <a:rPr lang="en-US" sz="1200" dirty="0"/>
              <a:t> </a:t>
            </a:r>
            <a:r>
              <a:rPr lang="en-US" sz="1200" dirty="0" err="1"/>
              <a:t>zur</a:t>
            </a:r>
            <a:r>
              <a:rPr lang="en-US" sz="1200" dirty="0"/>
              <a:t> </a:t>
            </a:r>
            <a:r>
              <a:rPr lang="en-US" sz="1200" dirty="0" err="1"/>
              <a:t>Vorbeugung</a:t>
            </a:r>
            <a:r>
              <a:rPr lang="en-US" sz="1200" dirty="0"/>
              <a:t> </a:t>
            </a:r>
            <a:r>
              <a:rPr lang="en-US" sz="1200" dirty="0" err="1"/>
              <a:t>bzw</a:t>
            </a:r>
            <a:r>
              <a:rPr lang="en-US" sz="1200" dirty="0"/>
              <a:t>. </a:t>
            </a:r>
            <a:r>
              <a:rPr lang="en-US" sz="1200" dirty="0" err="1"/>
              <a:t>Verzögerung</a:t>
            </a:r>
            <a:r>
              <a:rPr lang="en-US" sz="1200" dirty="0"/>
              <a:t> des </a:t>
            </a:r>
            <a:r>
              <a:rPr lang="en-US" sz="1200" dirty="0" err="1"/>
              <a:t>Auftretens</a:t>
            </a:r>
            <a:r>
              <a:rPr lang="en-US" sz="1200" dirty="0"/>
              <a:t> </a:t>
            </a:r>
            <a:r>
              <a:rPr lang="en-US" sz="1200" dirty="0" err="1"/>
              <a:t>eines</a:t>
            </a:r>
            <a:r>
              <a:rPr lang="en-US" sz="1200" dirty="0"/>
              <a:t> POWG </a:t>
            </a:r>
            <a:r>
              <a:rPr lang="en-US" sz="1200" dirty="0" err="1"/>
              <a:t>bei</a:t>
            </a:r>
            <a:r>
              <a:rPr lang="en-US" sz="1200" dirty="0"/>
              <a:t> OHT</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~1600 </a:t>
            </a:r>
            <a:r>
              <a:rPr lang="en-US" sz="1200" dirty="0" err="1"/>
              <a:t>Patienten</a:t>
            </a:r>
            <a:r>
              <a:rPr lang="en-US" sz="1200" dirty="0"/>
              <a:t> </a:t>
            </a:r>
            <a:r>
              <a:rPr lang="en-US" sz="1200" dirty="0" err="1"/>
              <a:t>mit</a:t>
            </a:r>
            <a:r>
              <a:rPr lang="en-US" sz="1200" dirty="0"/>
              <a:t> </a:t>
            </a:r>
            <a:r>
              <a:rPr lang="en-US" sz="1200" dirty="0" err="1"/>
              <a:t>Augeninnendruck</a:t>
            </a:r>
            <a:r>
              <a:rPr lang="en-US" sz="1200" dirty="0"/>
              <a:t> </a:t>
            </a:r>
            <a:r>
              <a:rPr lang="en-US" sz="1200" dirty="0">
                <a:solidFill>
                  <a:srgbClr val="0000FF"/>
                </a:solidFill>
              </a:rPr>
              <a:t>von 24–32 mmHg</a:t>
            </a:r>
            <a:r>
              <a:rPr lang="en-US" sz="1200" dirty="0"/>
              <a:t>, </a:t>
            </a:r>
            <a:r>
              <a:rPr lang="en-US" sz="1200" dirty="0" err="1"/>
              <a:t>normalem</a:t>
            </a:r>
            <a:r>
              <a:rPr lang="en-US" sz="1200" dirty="0"/>
              <a:t> </a:t>
            </a:r>
            <a:r>
              <a:rPr lang="en-US" sz="1200" dirty="0">
                <a:solidFill>
                  <a:srgbClr val="0000FF"/>
                </a:solidFill>
              </a:rPr>
              <a:t>GF </a:t>
            </a:r>
            <a:r>
              <a:rPr lang="en-US" sz="1200" dirty="0"/>
              <a:t>und </a:t>
            </a:r>
            <a:r>
              <a:rPr lang="en-US" sz="1200" dirty="0" err="1">
                <a:solidFill>
                  <a:srgbClr val="0000FF"/>
                </a:solidFill>
              </a:rPr>
              <a:t>normalem</a:t>
            </a:r>
            <a:r>
              <a:rPr lang="en-US" sz="1200" dirty="0">
                <a:solidFill>
                  <a:srgbClr val="0000FF"/>
                </a:solidFill>
              </a:rPr>
              <a:t> </a:t>
            </a:r>
            <a:r>
              <a:rPr lang="en-US" sz="1200" dirty="0" err="1">
                <a:solidFill>
                  <a:srgbClr val="0000FF"/>
                </a:solidFill>
              </a:rPr>
              <a:t>Papillenbefund</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wird</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93688" algn="l" rtl="0">
              <a:lnSpc>
                <a:spcPct val="95000"/>
              </a:lnSpc>
              <a:spcBef>
                <a:spcPts val="240"/>
              </a:spcBef>
              <a:spcAft>
                <a:spcPts val="0"/>
              </a:spcAft>
              <a:buSzPts val="840"/>
              <a:buChar char="●"/>
            </a:pPr>
            <a:r>
              <a:rPr lang="en-US" sz="1200" dirty="0" err="1"/>
              <a:t>Behandlungsziel</a:t>
            </a:r>
            <a:r>
              <a:rPr lang="en-US" sz="1200" dirty="0"/>
              <a:t>: </a:t>
            </a:r>
            <a:r>
              <a:rPr lang="en-US" sz="1200" dirty="0" err="1"/>
              <a:t>Senkung</a:t>
            </a:r>
            <a:r>
              <a:rPr lang="en-US" sz="1200" dirty="0"/>
              <a:t> des </a:t>
            </a:r>
            <a:r>
              <a:rPr lang="en-US" sz="1200" dirty="0" err="1"/>
              <a:t>Augeninnendrucks</a:t>
            </a:r>
            <a:r>
              <a:rPr lang="en-US" sz="1200" dirty="0"/>
              <a:t> </a:t>
            </a:r>
            <a:r>
              <a:rPr lang="en-US" sz="1200" dirty="0">
                <a:solidFill>
                  <a:srgbClr val="0000FF"/>
                </a:solidFill>
              </a:rPr>
              <a:t>um 20% </a:t>
            </a:r>
            <a:r>
              <a:rPr lang="en-US" sz="1200" i="1" dirty="0"/>
              <a:t>und </a:t>
            </a:r>
            <a:r>
              <a:rPr lang="en-US" sz="1200" dirty="0" err="1"/>
              <a:t>Augeninnendruck</a:t>
            </a:r>
            <a:r>
              <a:rPr lang="en-US" sz="1200" dirty="0"/>
              <a:t> </a:t>
            </a:r>
            <a:r>
              <a:rPr lang="en-US" sz="1200" dirty="0">
                <a:solidFill>
                  <a:srgbClr val="0000FF"/>
                </a:solidFill>
              </a:rPr>
              <a:t>&lt; 24 mmHg.</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t>Nach 5 Jahren </a:t>
            </a:r>
            <a:r>
              <a:rPr lang="en-US" sz="1200" dirty="0" err="1"/>
              <a:t>entwickelten</a:t>
            </a:r>
            <a:r>
              <a:rPr lang="en-US" sz="1200" dirty="0">
                <a:solidFill>
                  <a:srgbClr val="0000FF"/>
                </a:solidFill>
              </a:rPr>
              <a:t> 9,5% </a:t>
            </a:r>
            <a:r>
              <a:rPr lang="en-US" sz="1200" dirty="0"/>
              <a:t>der </a:t>
            </a:r>
            <a:r>
              <a:rPr lang="en-US" sz="1200" dirty="0" err="1"/>
              <a:t>unbehandelten</a:t>
            </a:r>
            <a:r>
              <a:rPr lang="en-US" sz="1200" dirty="0"/>
              <a:t> Augen </a:t>
            </a:r>
            <a:r>
              <a:rPr lang="en-US" sz="1200" dirty="0" err="1"/>
              <a:t>ein</a:t>
            </a:r>
            <a:r>
              <a:rPr lang="en-US" sz="1200" dirty="0"/>
              <a:t> POWG, </a:t>
            </a:r>
            <a:r>
              <a:rPr lang="en-US" sz="1200" dirty="0" err="1"/>
              <a:t>verglichen</a:t>
            </a:r>
            <a:r>
              <a:rPr lang="en-US" sz="1200" dirty="0"/>
              <a:t> </a:t>
            </a:r>
            <a:r>
              <a:rPr lang="en-US" sz="1200" dirty="0" err="1"/>
              <a:t>mit</a:t>
            </a:r>
            <a:r>
              <a:rPr lang="en-US" sz="1200" dirty="0">
                <a:solidFill>
                  <a:srgbClr val="0000FF"/>
                </a:solidFill>
              </a:rPr>
              <a:t> 4,4% </a:t>
            </a:r>
            <a:r>
              <a:rPr lang="en-US" sz="1200" dirty="0"/>
              <a:t>der </a:t>
            </a:r>
            <a:r>
              <a:rPr lang="en-US" sz="1200" dirty="0" err="1"/>
              <a:t>behandelten</a:t>
            </a:r>
            <a:r>
              <a:rPr lang="en-US" sz="1200" dirty="0"/>
              <a:t> Augen.</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Die CCT </a:t>
            </a:r>
            <a:r>
              <a:rPr lang="en-US" sz="1200" dirty="0" err="1"/>
              <a:t>ist</a:t>
            </a:r>
            <a:r>
              <a:rPr lang="en-US" sz="1200" dirty="0"/>
              <a:t> </a:t>
            </a:r>
            <a:r>
              <a:rPr lang="en-US" sz="1200" dirty="0" err="1"/>
              <a:t>ein</a:t>
            </a:r>
            <a:r>
              <a:rPr lang="en-US" sz="1200" dirty="0"/>
              <a:t> </a:t>
            </a:r>
            <a:r>
              <a:rPr lang="en-US" sz="1200" dirty="0" err="1"/>
              <a:t>signifikanter</a:t>
            </a:r>
            <a:r>
              <a:rPr lang="en-US" sz="1200" dirty="0"/>
              <a:t> und </a:t>
            </a:r>
            <a:r>
              <a:rPr lang="en-US" sz="1200" dirty="0" err="1"/>
              <a:t>unabhängiger</a:t>
            </a:r>
            <a:r>
              <a:rPr lang="en-US" sz="1200" dirty="0"/>
              <a:t> </a:t>
            </a:r>
            <a:r>
              <a:rPr lang="en-US" sz="1200" dirty="0" err="1"/>
              <a:t>Prädiktor</a:t>
            </a:r>
            <a:r>
              <a:rPr lang="en-US" sz="1200" dirty="0"/>
              <a:t> für die </a:t>
            </a:r>
            <a:r>
              <a:rPr lang="en-US" sz="1200" dirty="0" err="1"/>
              <a:t>Entwicklung</a:t>
            </a:r>
            <a:r>
              <a:rPr lang="en-US" sz="1200" dirty="0"/>
              <a:t> </a:t>
            </a:r>
            <a:r>
              <a:rPr lang="en-US" sz="1200" dirty="0" err="1"/>
              <a:t>eines</a:t>
            </a:r>
            <a:r>
              <a:rPr lang="en-US" sz="1200" dirty="0"/>
              <a:t> POWG, </a:t>
            </a:r>
            <a:r>
              <a:rPr lang="en-US" sz="1200" dirty="0" err="1"/>
              <a:t>unabhängig</a:t>
            </a:r>
            <a:r>
              <a:rPr lang="en-US" sz="1200" dirty="0"/>
              <a:t> von </a:t>
            </a:r>
            <a:r>
              <a:rPr lang="en-US" sz="1200" dirty="0" err="1"/>
              <a:t>Augeninnendruck</a:t>
            </a:r>
            <a:r>
              <a:rPr lang="en-US" sz="1200" dirty="0"/>
              <a:t>, Alter und CDR.</a:t>
            </a:r>
            <a:endParaRPr dirty="0"/>
          </a:p>
          <a:p>
            <a:pPr marL="1281113" lvl="3" indent="-263525" algn="l" rtl="0">
              <a:lnSpc>
                <a:spcPct val="95000"/>
              </a:lnSpc>
              <a:spcBef>
                <a:spcPts val="240"/>
              </a:spcBef>
              <a:spcAft>
                <a:spcPts val="0"/>
              </a:spcAft>
              <a:buSzPts val="900"/>
              <a:buChar char="▪"/>
            </a:pPr>
            <a:r>
              <a:rPr lang="en-US" sz="1200" dirty="0"/>
              <a:t>Bei </a:t>
            </a:r>
            <a:r>
              <a:rPr lang="en-US" sz="1200" dirty="0" err="1"/>
              <a:t>einer</a:t>
            </a:r>
            <a:r>
              <a:rPr lang="en-US" sz="1200" dirty="0"/>
              <a:t> CCT </a:t>
            </a:r>
            <a:r>
              <a:rPr lang="en-US" sz="1200" dirty="0">
                <a:solidFill>
                  <a:srgbClr val="0000FF"/>
                </a:solidFill>
              </a:rPr>
              <a:t>&lt; 555 µm</a:t>
            </a:r>
            <a:r>
              <a:rPr lang="en-US" sz="1200" dirty="0"/>
              <a:t> </a:t>
            </a:r>
            <a:r>
              <a:rPr lang="en-US" sz="1200" dirty="0" err="1"/>
              <a:t>ist</a:t>
            </a:r>
            <a:r>
              <a:rPr lang="en-US" sz="1200" dirty="0"/>
              <a:t> das Risiko für </a:t>
            </a:r>
            <a:r>
              <a:rPr lang="en-US" sz="1200" dirty="0" err="1"/>
              <a:t>ein</a:t>
            </a:r>
            <a:r>
              <a:rPr lang="en-US" sz="1200" dirty="0"/>
              <a:t> POWG </a:t>
            </a:r>
            <a:r>
              <a:rPr lang="en-US" sz="1200" dirty="0" err="1"/>
              <a:t>dreifach</a:t>
            </a:r>
            <a:r>
              <a:rPr lang="en-US" sz="1200" dirty="0"/>
              <a:t> </a:t>
            </a:r>
            <a:r>
              <a:rPr lang="en-US" sz="1200" dirty="0" err="1"/>
              <a:t>erhöht</a:t>
            </a:r>
            <a:r>
              <a:rPr lang="en-US" sz="1200" dirty="0"/>
              <a:t> </a:t>
            </a:r>
            <a:r>
              <a:rPr lang="en-US" sz="1200" dirty="0" err="1"/>
              <a:t>im</a:t>
            </a:r>
            <a:r>
              <a:rPr lang="en-US" sz="1200" dirty="0"/>
              <a:t> </a:t>
            </a:r>
            <a:r>
              <a:rPr lang="en-US" sz="1200" dirty="0" err="1"/>
              <a:t>Vergleich</a:t>
            </a:r>
            <a:r>
              <a:rPr lang="en-US" sz="1200" dirty="0"/>
              <a:t> </a:t>
            </a:r>
            <a:r>
              <a:rPr lang="en-US" sz="1200" dirty="0" err="1"/>
              <a:t>zu</a:t>
            </a:r>
            <a:r>
              <a:rPr lang="en-US" sz="1200" dirty="0"/>
              <a:t> </a:t>
            </a:r>
            <a:r>
              <a:rPr lang="en-US" sz="1200" dirty="0" err="1"/>
              <a:t>einer</a:t>
            </a:r>
            <a:r>
              <a:rPr lang="en-US" sz="1200" dirty="0"/>
              <a:t> CCT </a:t>
            </a:r>
            <a:r>
              <a:rPr lang="en-US" sz="1200" dirty="0">
                <a:solidFill>
                  <a:srgbClr val="0000FF"/>
                </a:solidFill>
              </a:rPr>
              <a:t>&gt; 588 µm</a:t>
            </a:r>
            <a:r>
              <a:rPr lang="en-US" sz="1200" dirty="0"/>
              <a:t>.</a:t>
            </a:r>
            <a:endParaRPr dirty="0"/>
          </a:p>
        </p:txBody>
      </p:sp>
      <p:sp>
        <p:nvSpPr>
          <p:cNvPr id="337" name="Google Shape;337;p14"/>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338" name="Google Shape;338;p1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14</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7" name="Google Shape;347;g3f645ac5276_0_17"/>
          <p:cNvSpPr/>
          <p:nvPr/>
        </p:nvSpPr>
        <p:spPr>
          <a:xfrm>
            <a:off x="2971800" y="47244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353" name="Google Shape;353;g3f645ac5276_0_17"/>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Clr>
                <a:srgbClr val="BFBFBF"/>
              </a:buClr>
              <a:buSzPts val="840"/>
              <a:buChar char="●"/>
            </a:pPr>
            <a:r>
              <a:rPr lang="en-US" sz="1200" b="1" dirty="0">
                <a:solidFill>
                  <a:srgbClr val="BFBFBF"/>
                </a:solidFill>
              </a:rPr>
              <a:t>Studie </a:t>
            </a:r>
            <a:r>
              <a:rPr lang="en-US" sz="1200" b="1" dirty="0" err="1">
                <a:solidFill>
                  <a:srgbClr val="BFBFBF"/>
                </a:solidFill>
              </a:rPr>
              <a:t>zur</a:t>
            </a:r>
            <a:r>
              <a:rPr lang="en-US" sz="1200" b="1" dirty="0">
                <a:solidFill>
                  <a:srgbClr val="BFBFBF"/>
                </a:solidFill>
              </a:rPr>
              <a:t> </a:t>
            </a:r>
            <a:r>
              <a:rPr lang="en-US" sz="1200" b="1" dirty="0" err="1">
                <a:solidFill>
                  <a:srgbClr val="BFBFBF"/>
                </a:solidFill>
              </a:rPr>
              <a:t>Behandlung</a:t>
            </a:r>
            <a:r>
              <a:rPr lang="en-US" sz="1200" b="1" dirty="0">
                <a:solidFill>
                  <a:srgbClr val="BFBFBF"/>
                </a:solidFill>
              </a:rPr>
              <a:t> von </a:t>
            </a:r>
            <a:r>
              <a:rPr lang="en-US" sz="1200" b="1" dirty="0" err="1">
                <a:solidFill>
                  <a:srgbClr val="BFBFBF"/>
                </a:solidFill>
              </a:rPr>
              <a:t>okulärer</a:t>
            </a:r>
            <a:r>
              <a:rPr lang="en-US" sz="1200" b="1" dirty="0">
                <a:solidFill>
                  <a:srgbClr val="BFBFBF"/>
                </a:solidFill>
              </a:rPr>
              <a:t> Hypertension</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Wirksamkeit</a:t>
            </a:r>
            <a:r>
              <a:rPr lang="en-US" sz="1200" dirty="0">
                <a:solidFill>
                  <a:srgbClr val="BFBFBF"/>
                </a:solidFill>
              </a:rPr>
              <a:t> der </a:t>
            </a:r>
            <a:r>
              <a:rPr lang="en-US" sz="1200" dirty="0" err="1">
                <a:solidFill>
                  <a:srgbClr val="BFBFBF"/>
                </a:solidFill>
              </a:rPr>
              <a:t>medikamentösen</a:t>
            </a:r>
            <a:r>
              <a:rPr lang="en-US" sz="1200" dirty="0">
                <a:solidFill>
                  <a:srgbClr val="BFBFBF"/>
                </a:solidFill>
              </a:rPr>
              <a:t> </a:t>
            </a:r>
            <a:r>
              <a:rPr lang="en-US" sz="1200" dirty="0" err="1">
                <a:solidFill>
                  <a:srgbClr val="BFBFBF"/>
                </a:solidFill>
              </a:rPr>
              <a:t>Behandlung</a:t>
            </a:r>
            <a:r>
              <a:rPr lang="en-US" sz="1200" dirty="0">
                <a:solidFill>
                  <a:srgbClr val="BFBFBF"/>
                </a:solidFill>
              </a:rPr>
              <a:t> </a:t>
            </a:r>
            <a:r>
              <a:rPr lang="en-US" sz="1200" dirty="0" err="1">
                <a:solidFill>
                  <a:srgbClr val="BFBFBF"/>
                </a:solidFill>
              </a:rPr>
              <a:t>zur</a:t>
            </a:r>
            <a:r>
              <a:rPr lang="en-US" sz="1200" dirty="0">
                <a:solidFill>
                  <a:srgbClr val="BFBFBF"/>
                </a:solidFill>
              </a:rPr>
              <a:t> </a:t>
            </a:r>
            <a:r>
              <a:rPr lang="en-US" sz="1200" dirty="0" err="1">
                <a:solidFill>
                  <a:srgbClr val="BFBFBF"/>
                </a:solidFill>
              </a:rPr>
              <a:t>Vorbeugung</a:t>
            </a:r>
            <a:r>
              <a:rPr lang="en-US" sz="1200" dirty="0">
                <a:solidFill>
                  <a:srgbClr val="BFBFBF"/>
                </a:solidFill>
              </a:rPr>
              <a:t> </a:t>
            </a:r>
            <a:r>
              <a:rPr lang="en-US" sz="1200" dirty="0" err="1">
                <a:solidFill>
                  <a:srgbClr val="BFBFBF"/>
                </a:solidFill>
              </a:rPr>
              <a:t>bzw</a:t>
            </a:r>
            <a:r>
              <a:rPr lang="en-US" sz="1200" dirty="0">
                <a:solidFill>
                  <a:srgbClr val="BFBFBF"/>
                </a:solidFill>
              </a:rPr>
              <a:t>. </a:t>
            </a:r>
            <a:r>
              <a:rPr lang="en-US" sz="1200" dirty="0" err="1">
                <a:solidFill>
                  <a:srgbClr val="BFBFBF"/>
                </a:solidFill>
              </a:rPr>
              <a:t>Verzögerung</a:t>
            </a:r>
            <a:r>
              <a:rPr lang="en-US" sz="1200" dirty="0">
                <a:solidFill>
                  <a:srgbClr val="BFBFBF"/>
                </a:solidFill>
              </a:rPr>
              <a:t> des </a:t>
            </a:r>
            <a:r>
              <a:rPr lang="en-US" sz="1200" dirty="0" err="1">
                <a:solidFill>
                  <a:srgbClr val="BFBFBF"/>
                </a:solidFill>
              </a:rPr>
              <a:t>Auftretens</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bei</a:t>
            </a:r>
            <a:r>
              <a:rPr lang="en-US" sz="1200" dirty="0">
                <a:solidFill>
                  <a:srgbClr val="BFBFBF"/>
                </a:solidFill>
              </a:rPr>
              <a:t> OHT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Teilnehmer</a:t>
            </a:r>
            <a:r>
              <a:rPr lang="en-US" sz="1200" dirty="0">
                <a:solidFill>
                  <a:srgbClr val="BFBFBF"/>
                </a:solidFill>
              </a:rPr>
              <a:t>: ~1600 </a:t>
            </a:r>
            <a:r>
              <a:rPr lang="en-US" sz="1200" dirty="0" err="1">
                <a:solidFill>
                  <a:srgbClr val="BFBFBF"/>
                </a:solidFill>
              </a:rPr>
              <a:t>Patienten</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dirty="0" err="1">
                <a:solidFill>
                  <a:srgbClr val="BFBFBF"/>
                </a:solidFill>
              </a:rPr>
              <a:t>Augeninnendruck</a:t>
            </a:r>
            <a:r>
              <a:rPr lang="en-US" sz="1200" dirty="0">
                <a:solidFill>
                  <a:srgbClr val="BFBFBF"/>
                </a:solidFill>
              </a:rPr>
              <a:t> von 24–32 mmHg, </a:t>
            </a:r>
            <a:r>
              <a:rPr lang="en-US" sz="1200" dirty="0" err="1">
                <a:solidFill>
                  <a:srgbClr val="BFBFBF"/>
                </a:solidFill>
              </a:rPr>
              <a:t>normalem</a:t>
            </a:r>
            <a:r>
              <a:rPr lang="en-US" sz="1200" dirty="0">
                <a:solidFill>
                  <a:srgbClr val="BFBFBF"/>
                </a:solidFill>
              </a:rPr>
              <a:t> GF und </a:t>
            </a:r>
            <a:r>
              <a:rPr lang="en-US" sz="1200" dirty="0" err="1">
                <a:solidFill>
                  <a:srgbClr val="BFBFBF"/>
                </a:solidFill>
              </a:rPr>
              <a:t>normalem</a:t>
            </a:r>
            <a:r>
              <a:rPr lang="en-US" sz="1200" dirty="0">
                <a:solidFill>
                  <a:srgbClr val="BFBFBF"/>
                </a:solidFill>
              </a:rPr>
              <a:t> </a:t>
            </a:r>
            <a:r>
              <a:rPr lang="en-US" sz="1200" dirty="0" err="1">
                <a:solidFill>
                  <a:srgbClr val="BFBFBF"/>
                </a:solidFill>
              </a:rPr>
              <a:t>Papillenbefund</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wird</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err="1">
                <a:solidFill>
                  <a:srgbClr val="BFBFBF"/>
                </a:solidFill>
              </a:rPr>
              <a:t>Behandlungsziel</a:t>
            </a:r>
            <a:r>
              <a:rPr lang="en-US" sz="1200" dirty="0">
                <a:solidFill>
                  <a:srgbClr val="BFBFBF"/>
                </a:solidFill>
              </a:rPr>
              <a:t>: </a:t>
            </a:r>
            <a:r>
              <a:rPr lang="en-US" sz="1200" dirty="0" err="1">
                <a:solidFill>
                  <a:srgbClr val="BFBFBF"/>
                </a:solidFill>
              </a:rPr>
              <a:t>Senkung</a:t>
            </a:r>
            <a:r>
              <a:rPr lang="en-US" sz="1200" dirty="0">
                <a:solidFill>
                  <a:srgbClr val="BFBFBF"/>
                </a:solidFill>
              </a:rPr>
              <a:t> des </a:t>
            </a:r>
            <a:r>
              <a:rPr lang="en-US" sz="1200" dirty="0" err="1">
                <a:solidFill>
                  <a:srgbClr val="BFBFBF"/>
                </a:solidFill>
              </a:rPr>
              <a:t>Augeninnendrucks</a:t>
            </a:r>
            <a:r>
              <a:rPr lang="en-US" sz="1200" dirty="0">
                <a:solidFill>
                  <a:srgbClr val="BFBFBF"/>
                </a:solidFill>
              </a:rPr>
              <a:t> um 20% </a:t>
            </a:r>
            <a:r>
              <a:rPr lang="en-US" sz="1200" i="1" dirty="0">
                <a:solidFill>
                  <a:srgbClr val="BFBFBF"/>
                </a:solidFill>
              </a:rPr>
              <a:t>und </a:t>
            </a:r>
            <a:r>
              <a:rPr lang="en-US" sz="1200" dirty="0" err="1">
                <a:solidFill>
                  <a:srgbClr val="BFBFBF"/>
                </a:solidFill>
              </a:rPr>
              <a:t>Augeninnendruck</a:t>
            </a:r>
            <a:r>
              <a:rPr lang="en-US" sz="1200" dirty="0">
                <a:solidFill>
                  <a:srgbClr val="BFBFBF"/>
                </a:solidFill>
              </a:rPr>
              <a:t> &lt; 24 mmHg.</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b="1" dirty="0" err="1"/>
              <a:t>Ergebnisse</a:t>
            </a:r>
            <a:r>
              <a:rPr lang="en-US" sz="1200" dirty="0">
                <a:solidFill>
                  <a:srgbClr val="BFBFBF"/>
                </a:solidFill>
              </a:rPr>
              <a:t>: </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Nach 5 Jahren </a:t>
            </a:r>
            <a:r>
              <a:rPr lang="en-US" sz="1200" dirty="0" err="1">
                <a:solidFill>
                  <a:srgbClr val="BFBFBF"/>
                </a:solidFill>
              </a:rPr>
              <a:t>entwickelten</a:t>
            </a:r>
            <a:r>
              <a:rPr lang="en-US" sz="1200" dirty="0">
                <a:solidFill>
                  <a:srgbClr val="BFBFBF"/>
                </a:solidFill>
              </a:rPr>
              <a:t> 9,5%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ein</a:t>
            </a:r>
            <a:r>
              <a:rPr lang="en-US" sz="1200" dirty="0">
                <a:solidFill>
                  <a:srgbClr val="BFBFBF"/>
                </a:solidFill>
              </a:rPr>
              <a:t> POWG, </a:t>
            </a:r>
            <a:r>
              <a:rPr lang="en-US" sz="1200" dirty="0" err="1">
                <a:solidFill>
                  <a:srgbClr val="BFBFBF"/>
                </a:solidFill>
              </a:rPr>
              <a:t>verglichen</a:t>
            </a:r>
            <a:r>
              <a:rPr lang="en-US" sz="1200" dirty="0">
                <a:solidFill>
                  <a:srgbClr val="BFBFBF"/>
                </a:solidFill>
              </a:rPr>
              <a:t> </a:t>
            </a:r>
            <a:r>
              <a:rPr lang="en-US" sz="1200" dirty="0" err="1">
                <a:solidFill>
                  <a:srgbClr val="BFBFBF"/>
                </a:solidFill>
              </a:rPr>
              <a:t>mit</a:t>
            </a:r>
            <a:r>
              <a:rPr lang="en-US" sz="1200" dirty="0">
                <a:solidFill>
                  <a:srgbClr val="BFBFBF"/>
                </a:solidFill>
              </a:rPr>
              <a:t> 4,4% der </a:t>
            </a:r>
            <a:r>
              <a:rPr lang="en-US" sz="1200" dirty="0" err="1">
                <a:solidFill>
                  <a:srgbClr val="BFBFBF"/>
                </a:solidFill>
              </a:rPr>
              <a:t>behandelten</a:t>
            </a:r>
            <a:r>
              <a:rPr lang="en-US" sz="1200" dirty="0">
                <a:solidFill>
                  <a:srgbClr val="BFBFBF"/>
                </a:solidFill>
              </a:rPr>
              <a:t> Augen.</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Die CCT </a:t>
            </a:r>
            <a:r>
              <a:rPr lang="en-US" sz="1200" dirty="0" err="1">
                <a:solidFill>
                  <a:srgbClr val="BFBFBF"/>
                </a:solidFill>
              </a:rPr>
              <a:t>ist</a:t>
            </a:r>
            <a:r>
              <a:rPr lang="en-US" sz="1200" dirty="0">
                <a:solidFill>
                  <a:srgbClr val="BFBFBF"/>
                </a:solidFill>
              </a:rPr>
              <a:t> </a:t>
            </a:r>
            <a:r>
              <a:rPr lang="en-US" sz="1200" dirty="0" err="1">
                <a:solidFill>
                  <a:srgbClr val="BFBFBF"/>
                </a:solidFill>
              </a:rPr>
              <a:t>ein</a:t>
            </a:r>
            <a:r>
              <a:rPr lang="en-US" sz="1200" dirty="0">
                <a:solidFill>
                  <a:srgbClr val="BFBFBF"/>
                </a:solidFill>
              </a:rPr>
              <a:t> </a:t>
            </a:r>
            <a:r>
              <a:rPr lang="en-US" sz="1200" dirty="0" err="1">
                <a:solidFill>
                  <a:srgbClr val="BFBFBF"/>
                </a:solidFill>
              </a:rPr>
              <a:t>signifikanter</a:t>
            </a:r>
            <a:r>
              <a:rPr lang="en-US" sz="1200" dirty="0">
                <a:solidFill>
                  <a:srgbClr val="BFBFBF"/>
                </a:solidFill>
              </a:rPr>
              <a:t> und </a:t>
            </a:r>
            <a:r>
              <a:rPr lang="en-US" sz="1200" dirty="0" err="1">
                <a:solidFill>
                  <a:srgbClr val="BFBFBF"/>
                </a:solidFill>
              </a:rPr>
              <a:t>unabhängiger</a:t>
            </a:r>
            <a:r>
              <a:rPr lang="en-US" sz="1200" dirty="0">
                <a:solidFill>
                  <a:srgbClr val="BFBFBF"/>
                </a:solidFill>
              </a:rPr>
              <a:t> </a:t>
            </a:r>
            <a:r>
              <a:rPr lang="en-US" sz="1200" dirty="0" err="1">
                <a:solidFill>
                  <a:srgbClr val="BFBFBF"/>
                </a:solidFill>
              </a:rPr>
              <a:t>Prädiktor</a:t>
            </a:r>
            <a:r>
              <a:rPr lang="en-US" sz="1200" dirty="0">
                <a:solidFill>
                  <a:srgbClr val="BFBFBF"/>
                </a:solidFill>
              </a:rPr>
              <a:t> für die </a:t>
            </a:r>
            <a:r>
              <a:rPr lang="en-US" sz="1200" dirty="0" err="1">
                <a:solidFill>
                  <a:srgbClr val="BFBFBF"/>
                </a:solidFill>
              </a:rPr>
              <a:t>Entwicklung</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unabhängig</a:t>
            </a:r>
            <a:r>
              <a:rPr lang="en-US" sz="1200" dirty="0">
                <a:solidFill>
                  <a:srgbClr val="BFBFBF"/>
                </a:solidFill>
              </a:rPr>
              <a:t> von </a:t>
            </a:r>
            <a:r>
              <a:rPr lang="en-US" sz="1200" dirty="0" err="1">
                <a:solidFill>
                  <a:srgbClr val="BFBFBF"/>
                </a:solidFill>
              </a:rPr>
              <a:t>Augeninnendruck</a:t>
            </a:r>
            <a:r>
              <a:rPr lang="en-US" sz="1200" dirty="0">
                <a:solidFill>
                  <a:srgbClr val="BFBFBF"/>
                </a:solidFill>
              </a:rPr>
              <a:t>, Alter und CDR.</a:t>
            </a:r>
            <a:endParaRPr dirty="0">
              <a:solidFill>
                <a:srgbClr val="BFBFBF"/>
              </a:solidFill>
            </a:endParaRPr>
          </a:p>
          <a:p>
            <a:pPr marL="1281113" lvl="3" indent="-263525" algn="l" rtl="0">
              <a:lnSpc>
                <a:spcPct val="95000"/>
              </a:lnSpc>
              <a:spcBef>
                <a:spcPts val="240"/>
              </a:spcBef>
              <a:spcAft>
                <a:spcPts val="0"/>
              </a:spcAft>
              <a:buClr>
                <a:srgbClr val="BFBFBF"/>
              </a:buClr>
              <a:buSzPts val="900"/>
              <a:buChar char="▪"/>
            </a:pPr>
            <a:r>
              <a:rPr lang="en-US" sz="1200" dirty="0">
                <a:solidFill>
                  <a:srgbClr val="BFBFBF"/>
                </a:solidFill>
              </a:rPr>
              <a:t>Bei </a:t>
            </a:r>
            <a:r>
              <a:rPr lang="en-US" sz="1200" dirty="0" err="1">
                <a:solidFill>
                  <a:srgbClr val="BFBFBF"/>
                </a:solidFill>
              </a:rPr>
              <a:t>einer</a:t>
            </a:r>
            <a:r>
              <a:rPr lang="en-US" sz="1200" dirty="0">
                <a:solidFill>
                  <a:srgbClr val="BFBFBF"/>
                </a:solidFill>
              </a:rPr>
              <a:t> CCT &lt; 555 µm </a:t>
            </a:r>
            <a:r>
              <a:rPr lang="en-US" sz="1200" dirty="0" err="1">
                <a:solidFill>
                  <a:srgbClr val="BFBFBF"/>
                </a:solidFill>
              </a:rPr>
              <a:t>ist</a:t>
            </a:r>
            <a:r>
              <a:rPr lang="en-US" sz="1200" dirty="0">
                <a:solidFill>
                  <a:srgbClr val="BFBFBF"/>
                </a:solidFill>
              </a:rPr>
              <a:t> das Risiko für </a:t>
            </a:r>
            <a:r>
              <a:rPr lang="en-US" sz="1200" dirty="0" err="1">
                <a:solidFill>
                  <a:srgbClr val="BFBFBF"/>
                </a:solidFill>
              </a:rPr>
              <a:t>ein</a:t>
            </a:r>
            <a:r>
              <a:rPr lang="en-US" sz="1200" dirty="0">
                <a:solidFill>
                  <a:srgbClr val="BFBFBF"/>
                </a:solidFill>
              </a:rPr>
              <a:t> POWG </a:t>
            </a:r>
            <a:r>
              <a:rPr lang="en-US" sz="1200" dirty="0" err="1">
                <a:solidFill>
                  <a:srgbClr val="BFBFBF"/>
                </a:solidFill>
              </a:rPr>
              <a:t>dreifach</a:t>
            </a:r>
            <a:r>
              <a:rPr lang="en-US" sz="1200" dirty="0">
                <a:solidFill>
                  <a:srgbClr val="BFBFBF"/>
                </a:solidFill>
              </a:rPr>
              <a:t> </a:t>
            </a:r>
            <a:r>
              <a:rPr lang="en-US" sz="1200" dirty="0" err="1">
                <a:solidFill>
                  <a:srgbClr val="BFBFBF"/>
                </a:solidFill>
              </a:rPr>
              <a:t>erhöht</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Vergleich</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einer</a:t>
            </a:r>
            <a:r>
              <a:rPr lang="en-US" sz="1200" dirty="0">
                <a:solidFill>
                  <a:srgbClr val="BFBFBF"/>
                </a:solidFill>
              </a:rPr>
              <a:t> CCT &gt; 588 µm.</a:t>
            </a:r>
            <a:endParaRPr dirty="0">
              <a:solidFill>
                <a:srgbClr val="BFBFBF"/>
              </a:solidFill>
            </a:endParaRPr>
          </a:p>
        </p:txBody>
      </p:sp>
      <p:sp>
        <p:nvSpPr>
          <p:cNvPr id="354" name="Google Shape;354;g3f645ac5276_0_17"/>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355" name="Google Shape;355;g3f645ac5276_0_1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15</a:t>
            </a:fld>
            <a:endParaRPr sz="1000" b="0" i="0" u="none" strike="noStrike" cap="none">
              <a:solidFill>
                <a:schemeClr val="dk1"/>
              </a:solidFill>
              <a:latin typeface="Arial"/>
              <a:ea typeface="Arial"/>
              <a:cs typeface="Arial"/>
              <a:sym typeface="Arial"/>
            </a:endParaRPr>
          </a:p>
        </p:txBody>
      </p:sp>
      <p:sp>
        <p:nvSpPr>
          <p:cNvPr id="356" name="Google Shape;356;g3f645ac5276_0_17"/>
          <p:cNvSpPr txBox="1"/>
          <p:nvPr/>
        </p:nvSpPr>
        <p:spPr>
          <a:xfrm>
            <a:off x="1200150" y="4737100"/>
            <a:ext cx="7334400" cy="395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0000FF"/>
                </a:solidFill>
                <a:latin typeface="Arial"/>
                <a:ea typeface="Arial"/>
                <a:cs typeface="Arial"/>
                <a:sym typeface="Arial"/>
              </a:rPr>
              <a:t>Es gab noch einen weiteren Befund, der überraschend und </a:t>
            </a:r>
            <a:r>
              <a:rPr lang="en-US" sz="1200" i="1">
                <a:solidFill>
                  <a:srgbClr val="0000FF"/>
                </a:solidFill>
              </a:rPr>
              <a:t>kontrovers</a:t>
            </a:r>
            <a:r>
              <a:rPr lang="en-US" sz="1200" b="0" i="1" u="none" strike="noStrike" cap="none">
                <a:solidFill>
                  <a:srgbClr val="0000FF"/>
                </a:solidFill>
                <a:latin typeface="Arial"/>
                <a:ea typeface="Arial"/>
                <a:cs typeface="Arial"/>
                <a:sym typeface="Arial"/>
              </a:rPr>
              <a:t> war. W</a:t>
            </a:r>
            <a:r>
              <a:rPr lang="en-US" sz="1200" i="1">
                <a:solidFill>
                  <a:srgbClr val="0000FF"/>
                </a:solidFill>
              </a:rPr>
              <a:t>elcher</a:t>
            </a:r>
            <a:r>
              <a:rPr lang="en-US" sz="1200" b="0" i="1" u="none" strike="noStrike" cap="none">
                <a:solidFill>
                  <a:srgbClr val="0000FF"/>
                </a:solidFill>
                <a:latin typeface="Arial"/>
                <a:ea typeface="Arial"/>
                <a:cs typeface="Arial"/>
                <a:sym typeface="Arial"/>
              </a:rPr>
              <a:t> war das?</a:t>
            </a:r>
            <a:endParaRPr/>
          </a:p>
          <a:p>
            <a:pPr marL="0" marR="0" lvl="0" indent="0" algn="l" rtl="0">
              <a:spcBef>
                <a:spcPts val="0"/>
              </a:spcBef>
              <a:spcAft>
                <a:spcPts val="0"/>
              </a:spcAft>
              <a:buNone/>
            </a:pPr>
            <a:r>
              <a:rPr lang="en-US" sz="1200" b="0" i="0" u="none" strike="noStrike" cap="none">
                <a:solidFill>
                  <a:srgbClr val="FFCCFF"/>
                </a:solidFill>
                <a:latin typeface="Arial"/>
                <a:ea typeface="Arial"/>
                <a:cs typeface="Arial"/>
                <a:sym typeface="Arial"/>
              </a:rPr>
              <a:t>Dass  Diabetes  mit einem </a:t>
            </a:r>
            <a:r>
              <a:rPr lang="en-US" sz="1200" b="1" i="0" u="none" strike="noStrike" cap="none">
                <a:solidFill>
                  <a:srgbClr val="FFCCFF"/>
                </a:solidFill>
                <a:latin typeface="Arial"/>
                <a:ea typeface="Arial"/>
                <a:cs typeface="Arial"/>
                <a:sym typeface="Arial"/>
              </a:rPr>
              <a:t>verringerten </a:t>
            </a:r>
            <a:r>
              <a:rPr lang="en-US" sz="1200" b="0" i="0" u="none" strike="noStrike" cap="none">
                <a:solidFill>
                  <a:srgbClr val="FFCCFF"/>
                </a:solidFill>
                <a:latin typeface="Arial"/>
                <a:ea typeface="Arial"/>
                <a:cs typeface="Arial"/>
                <a:sym typeface="Arial"/>
              </a:rPr>
              <a:t>Risiko für die Entwicklung eines Glaukoms assoziiert war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5" name="Google Shape;365;g3f645ac5276_0_34"/>
          <p:cNvSpPr/>
          <p:nvPr/>
        </p:nvSpPr>
        <p:spPr>
          <a:xfrm>
            <a:off x="2971800" y="47244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371" name="Google Shape;371;g3f645ac5276_0_34"/>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Clr>
                <a:srgbClr val="BFBFBF"/>
              </a:buClr>
              <a:buSzPts val="840"/>
              <a:buChar char="●"/>
            </a:pPr>
            <a:r>
              <a:rPr lang="en-US" sz="1200" b="1" dirty="0">
                <a:solidFill>
                  <a:srgbClr val="BFBFBF"/>
                </a:solidFill>
              </a:rPr>
              <a:t>Studie </a:t>
            </a:r>
            <a:r>
              <a:rPr lang="en-US" sz="1200" b="1" dirty="0" err="1">
                <a:solidFill>
                  <a:srgbClr val="BFBFBF"/>
                </a:solidFill>
              </a:rPr>
              <a:t>zur</a:t>
            </a:r>
            <a:r>
              <a:rPr lang="en-US" sz="1200" b="1" dirty="0">
                <a:solidFill>
                  <a:srgbClr val="BFBFBF"/>
                </a:solidFill>
              </a:rPr>
              <a:t> </a:t>
            </a:r>
            <a:r>
              <a:rPr lang="en-US" sz="1200" b="1" dirty="0" err="1">
                <a:solidFill>
                  <a:srgbClr val="BFBFBF"/>
                </a:solidFill>
              </a:rPr>
              <a:t>Behandlung</a:t>
            </a:r>
            <a:r>
              <a:rPr lang="en-US" sz="1200" b="1" dirty="0">
                <a:solidFill>
                  <a:srgbClr val="BFBFBF"/>
                </a:solidFill>
              </a:rPr>
              <a:t> von </a:t>
            </a:r>
            <a:r>
              <a:rPr lang="en-US" sz="1200" b="1" dirty="0" err="1">
                <a:solidFill>
                  <a:srgbClr val="BFBFBF"/>
                </a:solidFill>
              </a:rPr>
              <a:t>okulärer</a:t>
            </a:r>
            <a:r>
              <a:rPr lang="en-US" sz="1200" b="1" dirty="0">
                <a:solidFill>
                  <a:srgbClr val="BFBFBF"/>
                </a:solidFill>
              </a:rPr>
              <a:t> Hypertension</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Wirksamkeit</a:t>
            </a:r>
            <a:r>
              <a:rPr lang="en-US" sz="1200" dirty="0">
                <a:solidFill>
                  <a:srgbClr val="BFBFBF"/>
                </a:solidFill>
              </a:rPr>
              <a:t> der </a:t>
            </a:r>
            <a:r>
              <a:rPr lang="en-US" sz="1200" dirty="0" err="1">
                <a:solidFill>
                  <a:srgbClr val="BFBFBF"/>
                </a:solidFill>
              </a:rPr>
              <a:t>medikamentösen</a:t>
            </a:r>
            <a:r>
              <a:rPr lang="en-US" sz="1200" dirty="0">
                <a:solidFill>
                  <a:srgbClr val="BFBFBF"/>
                </a:solidFill>
              </a:rPr>
              <a:t> </a:t>
            </a:r>
            <a:r>
              <a:rPr lang="en-US" sz="1200" dirty="0" err="1">
                <a:solidFill>
                  <a:srgbClr val="BFBFBF"/>
                </a:solidFill>
              </a:rPr>
              <a:t>Behandlung</a:t>
            </a:r>
            <a:r>
              <a:rPr lang="en-US" sz="1200" dirty="0">
                <a:solidFill>
                  <a:srgbClr val="BFBFBF"/>
                </a:solidFill>
              </a:rPr>
              <a:t> </a:t>
            </a:r>
            <a:r>
              <a:rPr lang="en-US" sz="1200" dirty="0" err="1">
                <a:solidFill>
                  <a:srgbClr val="BFBFBF"/>
                </a:solidFill>
              </a:rPr>
              <a:t>zur</a:t>
            </a:r>
            <a:r>
              <a:rPr lang="en-US" sz="1200" dirty="0">
                <a:solidFill>
                  <a:srgbClr val="BFBFBF"/>
                </a:solidFill>
              </a:rPr>
              <a:t> </a:t>
            </a:r>
            <a:r>
              <a:rPr lang="en-US" sz="1200" dirty="0" err="1">
                <a:solidFill>
                  <a:srgbClr val="BFBFBF"/>
                </a:solidFill>
              </a:rPr>
              <a:t>Vorbeugung</a:t>
            </a:r>
            <a:r>
              <a:rPr lang="en-US" sz="1200" dirty="0">
                <a:solidFill>
                  <a:srgbClr val="BFBFBF"/>
                </a:solidFill>
              </a:rPr>
              <a:t> </a:t>
            </a:r>
            <a:r>
              <a:rPr lang="en-US" sz="1200" dirty="0" err="1">
                <a:solidFill>
                  <a:srgbClr val="BFBFBF"/>
                </a:solidFill>
              </a:rPr>
              <a:t>bzw</a:t>
            </a:r>
            <a:r>
              <a:rPr lang="en-US" sz="1200" dirty="0">
                <a:solidFill>
                  <a:srgbClr val="BFBFBF"/>
                </a:solidFill>
              </a:rPr>
              <a:t>. </a:t>
            </a:r>
            <a:r>
              <a:rPr lang="en-US" sz="1200" dirty="0" err="1">
                <a:solidFill>
                  <a:srgbClr val="BFBFBF"/>
                </a:solidFill>
              </a:rPr>
              <a:t>Verzögerung</a:t>
            </a:r>
            <a:r>
              <a:rPr lang="en-US" sz="1200" dirty="0">
                <a:solidFill>
                  <a:srgbClr val="BFBFBF"/>
                </a:solidFill>
              </a:rPr>
              <a:t> des </a:t>
            </a:r>
            <a:r>
              <a:rPr lang="en-US" sz="1200" dirty="0" err="1">
                <a:solidFill>
                  <a:srgbClr val="BFBFBF"/>
                </a:solidFill>
              </a:rPr>
              <a:t>Auftretens</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bei</a:t>
            </a:r>
            <a:r>
              <a:rPr lang="en-US" sz="1200" dirty="0">
                <a:solidFill>
                  <a:srgbClr val="BFBFBF"/>
                </a:solidFill>
              </a:rPr>
              <a:t> OHT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Teilnehmer</a:t>
            </a:r>
            <a:r>
              <a:rPr lang="en-US" sz="1200" dirty="0">
                <a:solidFill>
                  <a:srgbClr val="BFBFBF"/>
                </a:solidFill>
              </a:rPr>
              <a:t>: ~1600 </a:t>
            </a:r>
            <a:r>
              <a:rPr lang="en-US" sz="1200" dirty="0" err="1">
                <a:solidFill>
                  <a:srgbClr val="BFBFBF"/>
                </a:solidFill>
              </a:rPr>
              <a:t>Patienten</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dirty="0" err="1">
                <a:solidFill>
                  <a:srgbClr val="BFBFBF"/>
                </a:solidFill>
              </a:rPr>
              <a:t>Augeninnendruck</a:t>
            </a:r>
            <a:r>
              <a:rPr lang="en-US" sz="1200" dirty="0">
                <a:solidFill>
                  <a:srgbClr val="BFBFBF"/>
                </a:solidFill>
              </a:rPr>
              <a:t> von 24–32 mmHg, </a:t>
            </a:r>
            <a:r>
              <a:rPr lang="en-US" sz="1200" dirty="0" err="1">
                <a:solidFill>
                  <a:srgbClr val="BFBFBF"/>
                </a:solidFill>
              </a:rPr>
              <a:t>normalem</a:t>
            </a:r>
            <a:r>
              <a:rPr lang="en-US" sz="1200" dirty="0">
                <a:solidFill>
                  <a:srgbClr val="BFBFBF"/>
                </a:solidFill>
              </a:rPr>
              <a:t> GF und </a:t>
            </a:r>
            <a:r>
              <a:rPr lang="en-US" sz="1200" dirty="0" err="1">
                <a:solidFill>
                  <a:srgbClr val="BFBFBF"/>
                </a:solidFill>
              </a:rPr>
              <a:t>normalem</a:t>
            </a:r>
            <a:r>
              <a:rPr lang="en-US" sz="1200" dirty="0">
                <a:solidFill>
                  <a:srgbClr val="BFBFBF"/>
                </a:solidFill>
              </a:rPr>
              <a:t> </a:t>
            </a:r>
            <a:r>
              <a:rPr lang="en-US" sz="1200" dirty="0" err="1">
                <a:solidFill>
                  <a:srgbClr val="BFBFBF"/>
                </a:solidFill>
              </a:rPr>
              <a:t>Papillenbefund</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wird</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err="1">
                <a:solidFill>
                  <a:srgbClr val="BFBFBF"/>
                </a:solidFill>
              </a:rPr>
              <a:t>Behandlungsziel</a:t>
            </a:r>
            <a:r>
              <a:rPr lang="en-US" sz="1200" dirty="0">
                <a:solidFill>
                  <a:srgbClr val="BFBFBF"/>
                </a:solidFill>
              </a:rPr>
              <a:t>: </a:t>
            </a:r>
            <a:r>
              <a:rPr lang="en-US" sz="1200" dirty="0" err="1">
                <a:solidFill>
                  <a:srgbClr val="BFBFBF"/>
                </a:solidFill>
              </a:rPr>
              <a:t>Senkung</a:t>
            </a:r>
            <a:r>
              <a:rPr lang="en-US" sz="1200" dirty="0">
                <a:solidFill>
                  <a:srgbClr val="BFBFBF"/>
                </a:solidFill>
              </a:rPr>
              <a:t> des </a:t>
            </a:r>
            <a:r>
              <a:rPr lang="en-US" sz="1200" dirty="0" err="1">
                <a:solidFill>
                  <a:srgbClr val="BFBFBF"/>
                </a:solidFill>
              </a:rPr>
              <a:t>Augeninnendrucks</a:t>
            </a:r>
            <a:r>
              <a:rPr lang="en-US" sz="1200" dirty="0">
                <a:solidFill>
                  <a:srgbClr val="BFBFBF"/>
                </a:solidFill>
              </a:rPr>
              <a:t> um 20% </a:t>
            </a:r>
            <a:r>
              <a:rPr lang="en-US" sz="1200" i="1" dirty="0">
                <a:solidFill>
                  <a:srgbClr val="BFBFBF"/>
                </a:solidFill>
              </a:rPr>
              <a:t>und </a:t>
            </a:r>
            <a:r>
              <a:rPr lang="en-US" sz="1200" dirty="0" err="1">
                <a:solidFill>
                  <a:srgbClr val="BFBFBF"/>
                </a:solidFill>
              </a:rPr>
              <a:t>Augeninnendruck</a:t>
            </a:r>
            <a:r>
              <a:rPr lang="en-US" sz="1200" dirty="0">
                <a:solidFill>
                  <a:srgbClr val="BFBFBF"/>
                </a:solidFill>
              </a:rPr>
              <a:t> &lt; 24 mmHg.</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b="1" dirty="0" err="1"/>
              <a:t>Ergebnisse</a:t>
            </a:r>
            <a:r>
              <a:rPr lang="en-US" sz="1200" dirty="0">
                <a:solidFill>
                  <a:srgbClr val="BFBFBF"/>
                </a:solidFill>
              </a:rPr>
              <a:t>: </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Nach 5 Jahren </a:t>
            </a:r>
            <a:r>
              <a:rPr lang="en-US" sz="1200" dirty="0" err="1">
                <a:solidFill>
                  <a:srgbClr val="BFBFBF"/>
                </a:solidFill>
              </a:rPr>
              <a:t>entwickelten</a:t>
            </a:r>
            <a:r>
              <a:rPr lang="en-US" sz="1200" dirty="0">
                <a:solidFill>
                  <a:srgbClr val="BFBFBF"/>
                </a:solidFill>
              </a:rPr>
              <a:t> 9,5%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ein</a:t>
            </a:r>
            <a:r>
              <a:rPr lang="en-US" sz="1200" dirty="0">
                <a:solidFill>
                  <a:srgbClr val="BFBFBF"/>
                </a:solidFill>
              </a:rPr>
              <a:t> POWG, </a:t>
            </a:r>
            <a:r>
              <a:rPr lang="en-US" sz="1200" dirty="0" err="1">
                <a:solidFill>
                  <a:srgbClr val="BFBFBF"/>
                </a:solidFill>
              </a:rPr>
              <a:t>verglichen</a:t>
            </a:r>
            <a:r>
              <a:rPr lang="en-US" sz="1200" dirty="0">
                <a:solidFill>
                  <a:srgbClr val="BFBFBF"/>
                </a:solidFill>
              </a:rPr>
              <a:t> </a:t>
            </a:r>
            <a:r>
              <a:rPr lang="en-US" sz="1200" dirty="0" err="1">
                <a:solidFill>
                  <a:srgbClr val="BFBFBF"/>
                </a:solidFill>
              </a:rPr>
              <a:t>mit</a:t>
            </a:r>
            <a:r>
              <a:rPr lang="en-US" sz="1200" dirty="0">
                <a:solidFill>
                  <a:srgbClr val="BFBFBF"/>
                </a:solidFill>
              </a:rPr>
              <a:t> 4,4% der </a:t>
            </a:r>
            <a:r>
              <a:rPr lang="en-US" sz="1200" dirty="0" err="1">
                <a:solidFill>
                  <a:srgbClr val="BFBFBF"/>
                </a:solidFill>
              </a:rPr>
              <a:t>behandelten</a:t>
            </a:r>
            <a:r>
              <a:rPr lang="en-US" sz="1200" dirty="0">
                <a:solidFill>
                  <a:srgbClr val="BFBFBF"/>
                </a:solidFill>
              </a:rPr>
              <a:t> Augen.</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Die CCT </a:t>
            </a:r>
            <a:r>
              <a:rPr lang="en-US" sz="1200" dirty="0" err="1">
                <a:solidFill>
                  <a:srgbClr val="BFBFBF"/>
                </a:solidFill>
              </a:rPr>
              <a:t>ist</a:t>
            </a:r>
            <a:r>
              <a:rPr lang="en-US" sz="1200" dirty="0">
                <a:solidFill>
                  <a:srgbClr val="BFBFBF"/>
                </a:solidFill>
              </a:rPr>
              <a:t> </a:t>
            </a:r>
            <a:r>
              <a:rPr lang="en-US" sz="1200" dirty="0" err="1">
                <a:solidFill>
                  <a:srgbClr val="BFBFBF"/>
                </a:solidFill>
              </a:rPr>
              <a:t>ein</a:t>
            </a:r>
            <a:r>
              <a:rPr lang="en-US" sz="1200" dirty="0">
                <a:solidFill>
                  <a:srgbClr val="BFBFBF"/>
                </a:solidFill>
              </a:rPr>
              <a:t> </a:t>
            </a:r>
            <a:r>
              <a:rPr lang="en-US" sz="1200" dirty="0" err="1">
                <a:solidFill>
                  <a:srgbClr val="BFBFBF"/>
                </a:solidFill>
              </a:rPr>
              <a:t>signifikanter</a:t>
            </a:r>
            <a:r>
              <a:rPr lang="en-US" sz="1200" dirty="0">
                <a:solidFill>
                  <a:srgbClr val="BFBFBF"/>
                </a:solidFill>
              </a:rPr>
              <a:t> und </a:t>
            </a:r>
            <a:r>
              <a:rPr lang="en-US" sz="1200" dirty="0" err="1">
                <a:solidFill>
                  <a:srgbClr val="BFBFBF"/>
                </a:solidFill>
              </a:rPr>
              <a:t>unabhängiger</a:t>
            </a:r>
            <a:r>
              <a:rPr lang="en-US" sz="1200" dirty="0">
                <a:solidFill>
                  <a:srgbClr val="BFBFBF"/>
                </a:solidFill>
              </a:rPr>
              <a:t> </a:t>
            </a:r>
            <a:r>
              <a:rPr lang="en-US" sz="1200" dirty="0" err="1">
                <a:solidFill>
                  <a:srgbClr val="BFBFBF"/>
                </a:solidFill>
              </a:rPr>
              <a:t>Prädiktor</a:t>
            </a:r>
            <a:r>
              <a:rPr lang="en-US" sz="1200" dirty="0">
                <a:solidFill>
                  <a:srgbClr val="BFBFBF"/>
                </a:solidFill>
              </a:rPr>
              <a:t> für die </a:t>
            </a:r>
            <a:r>
              <a:rPr lang="en-US" sz="1200" dirty="0" err="1">
                <a:solidFill>
                  <a:srgbClr val="BFBFBF"/>
                </a:solidFill>
              </a:rPr>
              <a:t>Entwicklung</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unabhängig</a:t>
            </a:r>
            <a:r>
              <a:rPr lang="en-US" sz="1200" dirty="0">
                <a:solidFill>
                  <a:srgbClr val="BFBFBF"/>
                </a:solidFill>
              </a:rPr>
              <a:t> von </a:t>
            </a:r>
            <a:r>
              <a:rPr lang="en-US" sz="1200" dirty="0" err="1">
                <a:solidFill>
                  <a:srgbClr val="BFBFBF"/>
                </a:solidFill>
              </a:rPr>
              <a:t>Augeninnendruck</a:t>
            </a:r>
            <a:r>
              <a:rPr lang="en-US" sz="1200" dirty="0">
                <a:solidFill>
                  <a:srgbClr val="BFBFBF"/>
                </a:solidFill>
              </a:rPr>
              <a:t>, Alter und CDR.</a:t>
            </a:r>
            <a:endParaRPr dirty="0">
              <a:solidFill>
                <a:srgbClr val="BFBFBF"/>
              </a:solidFill>
            </a:endParaRPr>
          </a:p>
          <a:p>
            <a:pPr marL="1281113" lvl="3" indent="-263525" algn="l" rtl="0">
              <a:lnSpc>
                <a:spcPct val="95000"/>
              </a:lnSpc>
              <a:spcBef>
                <a:spcPts val="240"/>
              </a:spcBef>
              <a:spcAft>
                <a:spcPts val="0"/>
              </a:spcAft>
              <a:buClr>
                <a:srgbClr val="BFBFBF"/>
              </a:buClr>
              <a:buSzPts val="900"/>
              <a:buChar char="▪"/>
            </a:pPr>
            <a:r>
              <a:rPr lang="en-US" sz="1200" dirty="0">
                <a:solidFill>
                  <a:srgbClr val="BFBFBF"/>
                </a:solidFill>
              </a:rPr>
              <a:t>Bei </a:t>
            </a:r>
            <a:r>
              <a:rPr lang="en-US" sz="1200" dirty="0" err="1">
                <a:solidFill>
                  <a:srgbClr val="BFBFBF"/>
                </a:solidFill>
              </a:rPr>
              <a:t>einer</a:t>
            </a:r>
            <a:r>
              <a:rPr lang="en-US" sz="1200" dirty="0">
                <a:solidFill>
                  <a:srgbClr val="BFBFBF"/>
                </a:solidFill>
              </a:rPr>
              <a:t> CCT &lt; 555 µm </a:t>
            </a:r>
            <a:r>
              <a:rPr lang="en-US" sz="1200" dirty="0" err="1">
                <a:solidFill>
                  <a:srgbClr val="BFBFBF"/>
                </a:solidFill>
              </a:rPr>
              <a:t>ist</a:t>
            </a:r>
            <a:r>
              <a:rPr lang="en-US" sz="1200" dirty="0">
                <a:solidFill>
                  <a:srgbClr val="BFBFBF"/>
                </a:solidFill>
              </a:rPr>
              <a:t> das Risiko für </a:t>
            </a:r>
            <a:r>
              <a:rPr lang="en-US" sz="1200" dirty="0" err="1">
                <a:solidFill>
                  <a:srgbClr val="BFBFBF"/>
                </a:solidFill>
              </a:rPr>
              <a:t>ein</a:t>
            </a:r>
            <a:r>
              <a:rPr lang="en-US" sz="1200" dirty="0">
                <a:solidFill>
                  <a:srgbClr val="BFBFBF"/>
                </a:solidFill>
              </a:rPr>
              <a:t> POWG </a:t>
            </a:r>
            <a:r>
              <a:rPr lang="en-US" sz="1200" dirty="0" err="1">
                <a:solidFill>
                  <a:srgbClr val="BFBFBF"/>
                </a:solidFill>
              </a:rPr>
              <a:t>dreifach</a:t>
            </a:r>
            <a:r>
              <a:rPr lang="en-US" sz="1200" dirty="0">
                <a:solidFill>
                  <a:srgbClr val="BFBFBF"/>
                </a:solidFill>
              </a:rPr>
              <a:t> </a:t>
            </a:r>
            <a:r>
              <a:rPr lang="en-US" sz="1200" dirty="0" err="1">
                <a:solidFill>
                  <a:srgbClr val="BFBFBF"/>
                </a:solidFill>
              </a:rPr>
              <a:t>erhöht</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Vergleich</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einer</a:t>
            </a:r>
            <a:r>
              <a:rPr lang="en-US" sz="1200" dirty="0">
                <a:solidFill>
                  <a:srgbClr val="BFBFBF"/>
                </a:solidFill>
              </a:rPr>
              <a:t> CCT &gt; 588 µm.</a:t>
            </a:r>
            <a:endParaRPr dirty="0">
              <a:solidFill>
                <a:srgbClr val="BFBFBF"/>
              </a:solidFill>
            </a:endParaRPr>
          </a:p>
        </p:txBody>
      </p:sp>
      <p:sp>
        <p:nvSpPr>
          <p:cNvPr id="372" name="Google Shape;372;g3f645ac5276_0_34"/>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373" name="Google Shape;373;g3f645ac5276_0_3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16</a:t>
            </a:fld>
            <a:endParaRPr sz="1000" b="0" i="0" u="none" strike="noStrike" cap="none">
              <a:solidFill>
                <a:schemeClr val="dk1"/>
              </a:solidFill>
              <a:latin typeface="Arial"/>
              <a:ea typeface="Arial"/>
              <a:cs typeface="Arial"/>
              <a:sym typeface="Arial"/>
            </a:endParaRPr>
          </a:p>
        </p:txBody>
      </p:sp>
      <p:sp>
        <p:nvSpPr>
          <p:cNvPr id="374" name="Google Shape;374;g3f645ac5276_0_34"/>
          <p:cNvSpPr txBox="1"/>
          <p:nvPr/>
        </p:nvSpPr>
        <p:spPr>
          <a:xfrm>
            <a:off x="1200150" y="4737100"/>
            <a:ext cx="7334400" cy="395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0000FF"/>
                </a:solidFill>
                <a:latin typeface="Arial"/>
                <a:ea typeface="Arial"/>
                <a:cs typeface="Arial"/>
                <a:sym typeface="Arial"/>
              </a:rPr>
              <a:t>Es gab noch einen weiteren Befund, der überraschend und </a:t>
            </a:r>
            <a:r>
              <a:rPr lang="en-US" sz="1200" i="1">
                <a:solidFill>
                  <a:srgbClr val="0000FF"/>
                </a:solidFill>
              </a:rPr>
              <a:t>kontrovers</a:t>
            </a:r>
            <a:r>
              <a:rPr lang="en-US" sz="1200" b="0" i="1" u="none" strike="noStrike" cap="none">
                <a:solidFill>
                  <a:srgbClr val="0000FF"/>
                </a:solidFill>
                <a:latin typeface="Arial"/>
                <a:ea typeface="Arial"/>
                <a:cs typeface="Arial"/>
                <a:sym typeface="Arial"/>
              </a:rPr>
              <a:t> war. W</a:t>
            </a:r>
            <a:r>
              <a:rPr lang="en-US" sz="1200" i="1">
                <a:solidFill>
                  <a:srgbClr val="0000FF"/>
                </a:solidFill>
              </a:rPr>
              <a:t>elcher</a:t>
            </a:r>
            <a:r>
              <a:rPr lang="en-US" sz="1200" b="0" i="1" u="none" strike="noStrike" cap="none">
                <a:solidFill>
                  <a:srgbClr val="0000FF"/>
                </a:solidFill>
                <a:latin typeface="Arial"/>
                <a:ea typeface="Arial"/>
                <a:cs typeface="Arial"/>
                <a:sym typeface="Arial"/>
              </a:rPr>
              <a:t> war das?</a:t>
            </a:r>
            <a:endParaRPr/>
          </a:p>
          <a:p>
            <a:pPr marL="0" marR="0" lvl="0" indent="0" algn="l" rtl="0">
              <a:spcBef>
                <a:spcPts val="0"/>
              </a:spcBef>
              <a:spcAft>
                <a:spcPts val="0"/>
              </a:spcAft>
              <a:buNone/>
            </a:pPr>
            <a:r>
              <a:rPr lang="en-US" sz="1200" b="0" i="0" u="none" strike="noStrike" cap="none">
                <a:solidFill>
                  <a:srgbClr val="0000FF"/>
                </a:solidFill>
                <a:latin typeface="Arial"/>
                <a:ea typeface="Arial"/>
                <a:cs typeface="Arial"/>
                <a:sym typeface="Arial"/>
              </a:rPr>
              <a:t>Dass  Diabetes  mit einem </a:t>
            </a:r>
            <a:r>
              <a:rPr lang="en-US" sz="1200" b="1" i="0" u="none" strike="noStrike" cap="none">
                <a:solidFill>
                  <a:srgbClr val="0000FF"/>
                </a:solidFill>
                <a:latin typeface="Arial"/>
                <a:ea typeface="Arial"/>
                <a:cs typeface="Arial"/>
                <a:sym typeface="Arial"/>
              </a:rPr>
              <a:t>verringerten </a:t>
            </a:r>
            <a:r>
              <a:rPr lang="en-US" sz="1200" b="0" i="0" u="none" strike="noStrike" cap="none">
                <a:solidFill>
                  <a:srgbClr val="0000FF"/>
                </a:solidFill>
                <a:latin typeface="Arial"/>
                <a:ea typeface="Arial"/>
                <a:cs typeface="Arial"/>
                <a:sym typeface="Arial"/>
              </a:rPr>
              <a:t>Risiko für die Entwicklung eines Glaukoms assoziiert war.</a:t>
            </a:r>
            <a:endParaRPr>
              <a:solidFill>
                <a:srgbClr val="0000FF"/>
              </a:solidFill>
            </a:endParaRPr>
          </a:p>
        </p:txBody>
      </p:sp>
      <p:sp>
        <p:nvSpPr>
          <p:cNvPr id="375" name="Google Shape;375;g3f645ac5276_0_34"/>
          <p:cNvSpPr/>
          <p:nvPr/>
        </p:nvSpPr>
        <p:spPr>
          <a:xfrm>
            <a:off x="3086836" y="4956800"/>
            <a:ext cx="879235" cy="6414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b="0" i="0" u="none" strike="noStrike" cap="none" dirty="0" err="1">
                <a:solidFill>
                  <a:schemeClr val="dk1"/>
                </a:solidFill>
                <a:latin typeface="Arial"/>
                <a:ea typeface="Arial"/>
                <a:cs typeface="Arial"/>
                <a:sym typeface="Arial"/>
              </a:rPr>
              <a:t>häufige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klinische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Erkrankung</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4" name="Google Shape;384;g3f645ac5276_0_52"/>
          <p:cNvSpPr/>
          <p:nvPr/>
        </p:nvSpPr>
        <p:spPr>
          <a:xfrm>
            <a:off x="2971800" y="47244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390" name="Google Shape;390;g3f645ac5276_0_52"/>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Clr>
                <a:srgbClr val="BFBFBF"/>
              </a:buClr>
              <a:buSzPts val="840"/>
              <a:buChar char="●"/>
            </a:pPr>
            <a:r>
              <a:rPr lang="en-US" sz="1200" b="1" dirty="0">
                <a:solidFill>
                  <a:srgbClr val="BFBFBF"/>
                </a:solidFill>
              </a:rPr>
              <a:t>Studie </a:t>
            </a:r>
            <a:r>
              <a:rPr lang="en-US" sz="1200" b="1" dirty="0" err="1">
                <a:solidFill>
                  <a:srgbClr val="BFBFBF"/>
                </a:solidFill>
              </a:rPr>
              <a:t>zur</a:t>
            </a:r>
            <a:r>
              <a:rPr lang="en-US" sz="1200" b="1" dirty="0">
                <a:solidFill>
                  <a:srgbClr val="BFBFBF"/>
                </a:solidFill>
              </a:rPr>
              <a:t> </a:t>
            </a:r>
            <a:r>
              <a:rPr lang="en-US" sz="1200" b="1" dirty="0" err="1">
                <a:solidFill>
                  <a:srgbClr val="BFBFBF"/>
                </a:solidFill>
              </a:rPr>
              <a:t>Behandlung</a:t>
            </a:r>
            <a:r>
              <a:rPr lang="en-US" sz="1200" b="1" dirty="0">
                <a:solidFill>
                  <a:srgbClr val="BFBFBF"/>
                </a:solidFill>
              </a:rPr>
              <a:t> von </a:t>
            </a:r>
            <a:r>
              <a:rPr lang="en-US" sz="1200" b="1" dirty="0" err="1">
                <a:solidFill>
                  <a:srgbClr val="BFBFBF"/>
                </a:solidFill>
              </a:rPr>
              <a:t>okulärer</a:t>
            </a:r>
            <a:r>
              <a:rPr lang="en-US" sz="1200" b="1" dirty="0">
                <a:solidFill>
                  <a:srgbClr val="BFBFBF"/>
                </a:solidFill>
              </a:rPr>
              <a:t> Hypertension</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Wirksamkeit</a:t>
            </a:r>
            <a:r>
              <a:rPr lang="en-US" sz="1200" dirty="0">
                <a:solidFill>
                  <a:srgbClr val="BFBFBF"/>
                </a:solidFill>
              </a:rPr>
              <a:t> der </a:t>
            </a:r>
            <a:r>
              <a:rPr lang="en-US" sz="1200" dirty="0" err="1">
                <a:solidFill>
                  <a:srgbClr val="BFBFBF"/>
                </a:solidFill>
              </a:rPr>
              <a:t>medikamentösen</a:t>
            </a:r>
            <a:r>
              <a:rPr lang="en-US" sz="1200" dirty="0">
                <a:solidFill>
                  <a:srgbClr val="BFBFBF"/>
                </a:solidFill>
              </a:rPr>
              <a:t> </a:t>
            </a:r>
            <a:r>
              <a:rPr lang="en-US" sz="1200" dirty="0" err="1">
                <a:solidFill>
                  <a:srgbClr val="BFBFBF"/>
                </a:solidFill>
              </a:rPr>
              <a:t>Behandlung</a:t>
            </a:r>
            <a:r>
              <a:rPr lang="en-US" sz="1200" dirty="0">
                <a:solidFill>
                  <a:srgbClr val="BFBFBF"/>
                </a:solidFill>
              </a:rPr>
              <a:t> </a:t>
            </a:r>
            <a:r>
              <a:rPr lang="en-US" sz="1200" dirty="0" err="1">
                <a:solidFill>
                  <a:srgbClr val="BFBFBF"/>
                </a:solidFill>
              </a:rPr>
              <a:t>zur</a:t>
            </a:r>
            <a:r>
              <a:rPr lang="en-US" sz="1200" dirty="0">
                <a:solidFill>
                  <a:srgbClr val="BFBFBF"/>
                </a:solidFill>
              </a:rPr>
              <a:t> </a:t>
            </a:r>
            <a:r>
              <a:rPr lang="en-US" sz="1200" dirty="0" err="1">
                <a:solidFill>
                  <a:srgbClr val="BFBFBF"/>
                </a:solidFill>
              </a:rPr>
              <a:t>Vorbeugung</a:t>
            </a:r>
            <a:r>
              <a:rPr lang="en-US" sz="1200" dirty="0">
                <a:solidFill>
                  <a:srgbClr val="BFBFBF"/>
                </a:solidFill>
              </a:rPr>
              <a:t> </a:t>
            </a:r>
            <a:r>
              <a:rPr lang="en-US" sz="1200" dirty="0" err="1">
                <a:solidFill>
                  <a:srgbClr val="BFBFBF"/>
                </a:solidFill>
              </a:rPr>
              <a:t>bzw</a:t>
            </a:r>
            <a:r>
              <a:rPr lang="en-US" sz="1200" dirty="0">
                <a:solidFill>
                  <a:srgbClr val="BFBFBF"/>
                </a:solidFill>
              </a:rPr>
              <a:t>. </a:t>
            </a:r>
            <a:r>
              <a:rPr lang="en-US" sz="1200" dirty="0" err="1">
                <a:solidFill>
                  <a:srgbClr val="BFBFBF"/>
                </a:solidFill>
              </a:rPr>
              <a:t>Verzögerung</a:t>
            </a:r>
            <a:r>
              <a:rPr lang="en-US" sz="1200" dirty="0">
                <a:solidFill>
                  <a:srgbClr val="BFBFBF"/>
                </a:solidFill>
              </a:rPr>
              <a:t> des </a:t>
            </a:r>
            <a:r>
              <a:rPr lang="en-US" sz="1200" dirty="0" err="1">
                <a:solidFill>
                  <a:srgbClr val="BFBFBF"/>
                </a:solidFill>
              </a:rPr>
              <a:t>Auftretens</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bei</a:t>
            </a:r>
            <a:r>
              <a:rPr lang="en-US" sz="1200" dirty="0">
                <a:solidFill>
                  <a:srgbClr val="BFBFBF"/>
                </a:solidFill>
              </a:rPr>
              <a:t> OHT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Teilnehmer</a:t>
            </a:r>
            <a:r>
              <a:rPr lang="en-US" sz="1200" dirty="0">
                <a:solidFill>
                  <a:srgbClr val="BFBFBF"/>
                </a:solidFill>
              </a:rPr>
              <a:t>: ~1600 </a:t>
            </a:r>
            <a:r>
              <a:rPr lang="en-US" sz="1200" dirty="0" err="1">
                <a:solidFill>
                  <a:srgbClr val="BFBFBF"/>
                </a:solidFill>
              </a:rPr>
              <a:t>Patienten</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dirty="0" err="1">
                <a:solidFill>
                  <a:srgbClr val="BFBFBF"/>
                </a:solidFill>
              </a:rPr>
              <a:t>Augeninnendruck</a:t>
            </a:r>
            <a:r>
              <a:rPr lang="en-US" sz="1200" dirty="0">
                <a:solidFill>
                  <a:srgbClr val="BFBFBF"/>
                </a:solidFill>
              </a:rPr>
              <a:t> von 24–32 mmHg, </a:t>
            </a:r>
            <a:r>
              <a:rPr lang="en-US" sz="1200" dirty="0" err="1">
                <a:solidFill>
                  <a:srgbClr val="BFBFBF"/>
                </a:solidFill>
              </a:rPr>
              <a:t>normalem</a:t>
            </a:r>
            <a:r>
              <a:rPr lang="en-US" sz="1200" dirty="0">
                <a:solidFill>
                  <a:srgbClr val="BFBFBF"/>
                </a:solidFill>
              </a:rPr>
              <a:t> GF und </a:t>
            </a:r>
            <a:r>
              <a:rPr lang="en-US" sz="1200" dirty="0" err="1">
                <a:solidFill>
                  <a:srgbClr val="BFBFBF"/>
                </a:solidFill>
              </a:rPr>
              <a:t>normalem</a:t>
            </a:r>
            <a:r>
              <a:rPr lang="en-US" sz="1200" dirty="0">
                <a:solidFill>
                  <a:srgbClr val="BFBFBF"/>
                </a:solidFill>
              </a:rPr>
              <a:t> </a:t>
            </a:r>
            <a:r>
              <a:rPr lang="en-US" sz="1200" dirty="0" err="1">
                <a:solidFill>
                  <a:srgbClr val="BFBFBF"/>
                </a:solidFill>
              </a:rPr>
              <a:t>Papillenbefund</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wird</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err="1">
                <a:solidFill>
                  <a:srgbClr val="BFBFBF"/>
                </a:solidFill>
              </a:rPr>
              <a:t>Behandlungsziel</a:t>
            </a:r>
            <a:r>
              <a:rPr lang="en-US" sz="1200" dirty="0">
                <a:solidFill>
                  <a:srgbClr val="BFBFBF"/>
                </a:solidFill>
              </a:rPr>
              <a:t>: </a:t>
            </a:r>
            <a:r>
              <a:rPr lang="en-US" sz="1200" dirty="0" err="1">
                <a:solidFill>
                  <a:srgbClr val="BFBFBF"/>
                </a:solidFill>
              </a:rPr>
              <a:t>Senkung</a:t>
            </a:r>
            <a:r>
              <a:rPr lang="en-US" sz="1200" dirty="0">
                <a:solidFill>
                  <a:srgbClr val="BFBFBF"/>
                </a:solidFill>
              </a:rPr>
              <a:t> des </a:t>
            </a:r>
            <a:r>
              <a:rPr lang="en-US" sz="1200" dirty="0" err="1">
                <a:solidFill>
                  <a:srgbClr val="BFBFBF"/>
                </a:solidFill>
              </a:rPr>
              <a:t>Augeninnendrucks</a:t>
            </a:r>
            <a:r>
              <a:rPr lang="en-US" sz="1200" dirty="0">
                <a:solidFill>
                  <a:srgbClr val="BFBFBF"/>
                </a:solidFill>
              </a:rPr>
              <a:t> um 20% </a:t>
            </a:r>
            <a:r>
              <a:rPr lang="en-US" sz="1200" i="1" dirty="0">
                <a:solidFill>
                  <a:srgbClr val="BFBFBF"/>
                </a:solidFill>
              </a:rPr>
              <a:t>und </a:t>
            </a:r>
            <a:r>
              <a:rPr lang="en-US" sz="1200" dirty="0" err="1">
                <a:solidFill>
                  <a:srgbClr val="BFBFBF"/>
                </a:solidFill>
              </a:rPr>
              <a:t>Augeninnendruck</a:t>
            </a:r>
            <a:r>
              <a:rPr lang="en-US" sz="1200" dirty="0">
                <a:solidFill>
                  <a:srgbClr val="BFBFBF"/>
                </a:solidFill>
              </a:rPr>
              <a:t> &lt; 24 mmHg.</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b="1" dirty="0" err="1"/>
              <a:t>Ergebnisse</a:t>
            </a:r>
            <a:r>
              <a:rPr lang="en-US" sz="1200" dirty="0">
                <a:solidFill>
                  <a:srgbClr val="BFBFBF"/>
                </a:solidFill>
              </a:rPr>
              <a:t>: </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Nach 5 Jahren </a:t>
            </a:r>
            <a:r>
              <a:rPr lang="en-US" sz="1200" dirty="0" err="1">
                <a:solidFill>
                  <a:srgbClr val="BFBFBF"/>
                </a:solidFill>
              </a:rPr>
              <a:t>entwickelten</a:t>
            </a:r>
            <a:r>
              <a:rPr lang="en-US" sz="1200" dirty="0">
                <a:solidFill>
                  <a:srgbClr val="BFBFBF"/>
                </a:solidFill>
              </a:rPr>
              <a:t> 9,5%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ein</a:t>
            </a:r>
            <a:r>
              <a:rPr lang="en-US" sz="1200" dirty="0">
                <a:solidFill>
                  <a:srgbClr val="BFBFBF"/>
                </a:solidFill>
              </a:rPr>
              <a:t> POWG, </a:t>
            </a:r>
            <a:r>
              <a:rPr lang="en-US" sz="1200" dirty="0" err="1">
                <a:solidFill>
                  <a:srgbClr val="BFBFBF"/>
                </a:solidFill>
              </a:rPr>
              <a:t>verglichen</a:t>
            </a:r>
            <a:r>
              <a:rPr lang="en-US" sz="1200" dirty="0">
                <a:solidFill>
                  <a:srgbClr val="BFBFBF"/>
                </a:solidFill>
              </a:rPr>
              <a:t> </a:t>
            </a:r>
            <a:r>
              <a:rPr lang="en-US" sz="1200" dirty="0" err="1">
                <a:solidFill>
                  <a:srgbClr val="BFBFBF"/>
                </a:solidFill>
              </a:rPr>
              <a:t>mit</a:t>
            </a:r>
            <a:r>
              <a:rPr lang="en-US" sz="1200" dirty="0">
                <a:solidFill>
                  <a:srgbClr val="BFBFBF"/>
                </a:solidFill>
              </a:rPr>
              <a:t> 4,4% der </a:t>
            </a:r>
            <a:r>
              <a:rPr lang="en-US" sz="1200" dirty="0" err="1">
                <a:solidFill>
                  <a:srgbClr val="BFBFBF"/>
                </a:solidFill>
              </a:rPr>
              <a:t>behandelten</a:t>
            </a:r>
            <a:r>
              <a:rPr lang="en-US" sz="1200" dirty="0">
                <a:solidFill>
                  <a:srgbClr val="BFBFBF"/>
                </a:solidFill>
              </a:rPr>
              <a:t> Augen.</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Die CCT </a:t>
            </a:r>
            <a:r>
              <a:rPr lang="en-US" sz="1200" dirty="0" err="1">
                <a:solidFill>
                  <a:srgbClr val="BFBFBF"/>
                </a:solidFill>
              </a:rPr>
              <a:t>ist</a:t>
            </a:r>
            <a:r>
              <a:rPr lang="en-US" sz="1200" dirty="0">
                <a:solidFill>
                  <a:srgbClr val="BFBFBF"/>
                </a:solidFill>
              </a:rPr>
              <a:t> </a:t>
            </a:r>
            <a:r>
              <a:rPr lang="en-US" sz="1200" dirty="0" err="1">
                <a:solidFill>
                  <a:srgbClr val="BFBFBF"/>
                </a:solidFill>
              </a:rPr>
              <a:t>ein</a:t>
            </a:r>
            <a:r>
              <a:rPr lang="en-US" sz="1200" dirty="0">
                <a:solidFill>
                  <a:srgbClr val="BFBFBF"/>
                </a:solidFill>
              </a:rPr>
              <a:t> </a:t>
            </a:r>
            <a:r>
              <a:rPr lang="en-US" sz="1200" dirty="0" err="1">
                <a:solidFill>
                  <a:srgbClr val="BFBFBF"/>
                </a:solidFill>
              </a:rPr>
              <a:t>signifikanter</a:t>
            </a:r>
            <a:r>
              <a:rPr lang="en-US" sz="1200" dirty="0">
                <a:solidFill>
                  <a:srgbClr val="BFBFBF"/>
                </a:solidFill>
              </a:rPr>
              <a:t> und </a:t>
            </a:r>
            <a:r>
              <a:rPr lang="en-US" sz="1200" dirty="0" err="1">
                <a:solidFill>
                  <a:srgbClr val="BFBFBF"/>
                </a:solidFill>
              </a:rPr>
              <a:t>unabhängiger</a:t>
            </a:r>
            <a:r>
              <a:rPr lang="en-US" sz="1200" dirty="0">
                <a:solidFill>
                  <a:srgbClr val="BFBFBF"/>
                </a:solidFill>
              </a:rPr>
              <a:t> </a:t>
            </a:r>
            <a:r>
              <a:rPr lang="en-US" sz="1200" dirty="0" err="1">
                <a:solidFill>
                  <a:srgbClr val="BFBFBF"/>
                </a:solidFill>
              </a:rPr>
              <a:t>Prädiktor</a:t>
            </a:r>
            <a:r>
              <a:rPr lang="en-US" sz="1200" dirty="0">
                <a:solidFill>
                  <a:srgbClr val="BFBFBF"/>
                </a:solidFill>
              </a:rPr>
              <a:t> für die </a:t>
            </a:r>
            <a:r>
              <a:rPr lang="en-US" sz="1200" dirty="0" err="1">
                <a:solidFill>
                  <a:srgbClr val="BFBFBF"/>
                </a:solidFill>
              </a:rPr>
              <a:t>Entwicklung</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unabhängig</a:t>
            </a:r>
            <a:r>
              <a:rPr lang="en-US" sz="1200" dirty="0">
                <a:solidFill>
                  <a:srgbClr val="BFBFBF"/>
                </a:solidFill>
              </a:rPr>
              <a:t> von </a:t>
            </a:r>
            <a:r>
              <a:rPr lang="en-US" sz="1200" dirty="0" err="1">
                <a:solidFill>
                  <a:srgbClr val="BFBFBF"/>
                </a:solidFill>
              </a:rPr>
              <a:t>Augeninnendruck</a:t>
            </a:r>
            <a:r>
              <a:rPr lang="en-US" sz="1200" dirty="0">
                <a:solidFill>
                  <a:srgbClr val="BFBFBF"/>
                </a:solidFill>
              </a:rPr>
              <a:t>, Alter und CDR.</a:t>
            </a:r>
            <a:endParaRPr dirty="0">
              <a:solidFill>
                <a:srgbClr val="BFBFBF"/>
              </a:solidFill>
            </a:endParaRPr>
          </a:p>
          <a:p>
            <a:pPr marL="1281113" lvl="3" indent="-263525" algn="l" rtl="0">
              <a:lnSpc>
                <a:spcPct val="95000"/>
              </a:lnSpc>
              <a:spcBef>
                <a:spcPts val="240"/>
              </a:spcBef>
              <a:spcAft>
                <a:spcPts val="0"/>
              </a:spcAft>
              <a:buClr>
                <a:srgbClr val="BFBFBF"/>
              </a:buClr>
              <a:buSzPts val="900"/>
              <a:buChar char="▪"/>
            </a:pPr>
            <a:r>
              <a:rPr lang="en-US" sz="1200" dirty="0">
                <a:solidFill>
                  <a:srgbClr val="BFBFBF"/>
                </a:solidFill>
              </a:rPr>
              <a:t>Bei </a:t>
            </a:r>
            <a:r>
              <a:rPr lang="en-US" sz="1200" dirty="0" err="1">
                <a:solidFill>
                  <a:srgbClr val="BFBFBF"/>
                </a:solidFill>
              </a:rPr>
              <a:t>einer</a:t>
            </a:r>
            <a:r>
              <a:rPr lang="en-US" sz="1200" dirty="0">
                <a:solidFill>
                  <a:srgbClr val="BFBFBF"/>
                </a:solidFill>
              </a:rPr>
              <a:t> CCT &lt; 555 µm </a:t>
            </a:r>
            <a:r>
              <a:rPr lang="en-US" sz="1200" dirty="0" err="1">
                <a:solidFill>
                  <a:srgbClr val="BFBFBF"/>
                </a:solidFill>
              </a:rPr>
              <a:t>ist</a:t>
            </a:r>
            <a:r>
              <a:rPr lang="en-US" sz="1200" dirty="0">
                <a:solidFill>
                  <a:srgbClr val="BFBFBF"/>
                </a:solidFill>
              </a:rPr>
              <a:t> das Risiko für </a:t>
            </a:r>
            <a:r>
              <a:rPr lang="en-US" sz="1200" dirty="0" err="1">
                <a:solidFill>
                  <a:srgbClr val="BFBFBF"/>
                </a:solidFill>
              </a:rPr>
              <a:t>ein</a:t>
            </a:r>
            <a:r>
              <a:rPr lang="en-US" sz="1200" dirty="0">
                <a:solidFill>
                  <a:srgbClr val="BFBFBF"/>
                </a:solidFill>
              </a:rPr>
              <a:t> POWG </a:t>
            </a:r>
            <a:r>
              <a:rPr lang="en-US" sz="1200" dirty="0" err="1">
                <a:solidFill>
                  <a:srgbClr val="BFBFBF"/>
                </a:solidFill>
              </a:rPr>
              <a:t>dreifach</a:t>
            </a:r>
            <a:r>
              <a:rPr lang="en-US" sz="1200" dirty="0">
                <a:solidFill>
                  <a:srgbClr val="BFBFBF"/>
                </a:solidFill>
              </a:rPr>
              <a:t> </a:t>
            </a:r>
            <a:r>
              <a:rPr lang="en-US" sz="1200" dirty="0" err="1">
                <a:solidFill>
                  <a:srgbClr val="BFBFBF"/>
                </a:solidFill>
              </a:rPr>
              <a:t>erhöht</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Vergleich</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einer</a:t>
            </a:r>
            <a:r>
              <a:rPr lang="en-US" sz="1200" dirty="0">
                <a:solidFill>
                  <a:srgbClr val="BFBFBF"/>
                </a:solidFill>
              </a:rPr>
              <a:t> CCT &gt; 588 µm.</a:t>
            </a:r>
            <a:endParaRPr dirty="0">
              <a:solidFill>
                <a:srgbClr val="BFBFBF"/>
              </a:solidFill>
            </a:endParaRPr>
          </a:p>
        </p:txBody>
      </p:sp>
      <p:sp>
        <p:nvSpPr>
          <p:cNvPr id="391" name="Google Shape;391;g3f645ac5276_0_52"/>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392" name="Google Shape;392;g3f645ac5276_0_5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17</a:t>
            </a:fld>
            <a:endParaRPr sz="1000" b="0" i="0" u="none" strike="noStrike" cap="none">
              <a:solidFill>
                <a:schemeClr val="dk1"/>
              </a:solidFill>
              <a:latin typeface="Arial"/>
              <a:ea typeface="Arial"/>
              <a:cs typeface="Arial"/>
              <a:sym typeface="Arial"/>
            </a:endParaRPr>
          </a:p>
        </p:txBody>
      </p:sp>
      <p:sp>
        <p:nvSpPr>
          <p:cNvPr id="393" name="Google Shape;393;g3f645ac5276_0_52"/>
          <p:cNvSpPr txBox="1"/>
          <p:nvPr/>
        </p:nvSpPr>
        <p:spPr>
          <a:xfrm>
            <a:off x="1200150" y="4737100"/>
            <a:ext cx="7334400" cy="395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0000FF"/>
                </a:solidFill>
                <a:latin typeface="Arial"/>
                <a:ea typeface="Arial"/>
                <a:cs typeface="Arial"/>
                <a:sym typeface="Arial"/>
              </a:rPr>
              <a:t>Es gab noch einen weiteren Befund, der überraschend und </a:t>
            </a:r>
            <a:r>
              <a:rPr lang="en-US" sz="1200" i="1">
                <a:solidFill>
                  <a:srgbClr val="0000FF"/>
                </a:solidFill>
              </a:rPr>
              <a:t>kontrovers</a:t>
            </a:r>
            <a:r>
              <a:rPr lang="en-US" sz="1200" b="0" i="1" u="none" strike="noStrike" cap="none">
                <a:solidFill>
                  <a:srgbClr val="0000FF"/>
                </a:solidFill>
                <a:latin typeface="Arial"/>
                <a:ea typeface="Arial"/>
                <a:cs typeface="Arial"/>
                <a:sym typeface="Arial"/>
              </a:rPr>
              <a:t> war. W</a:t>
            </a:r>
            <a:r>
              <a:rPr lang="en-US" sz="1200" i="1">
                <a:solidFill>
                  <a:srgbClr val="0000FF"/>
                </a:solidFill>
              </a:rPr>
              <a:t>elcher</a:t>
            </a:r>
            <a:r>
              <a:rPr lang="en-US" sz="1200" b="0" i="1" u="none" strike="noStrike" cap="none">
                <a:solidFill>
                  <a:srgbClr val="0000FF"/>
                </a:solidFill>
                <a:latin typeface="Arial"/>
                <a:ea typeface="Arial"/>
                <a:cs typeface="Arial"/>
                <a:sym typeface="Arial"/>
              </a:rPr>
              <a:t> war das?</a:t>
            </a:r>
            <a:endParaRPr/>
          </a:p>
          <a:p>
            <a:pPr marL="0" marR="0" lvl="0" indent="0" algn="l" rtl="0">
              <a:spcBef>
                <a:spcPts val="0"/>
              </a:spcBef>
              <a:spcAft>
                <a:spcPts val="0"/>
              </a:spcAft>
              <a:buNone/>
            </a:pPr>
            <a:r>
              <a:rPr lang="en-US" sz="1200" b="0" i="0" u="none" strike="noStrike" cap="none">
                <a:solidFill>
                  <a:srgbClr val="0000FF"/>
                </a:solidFill>
                <a:latin typeface="Arial"/>
                <a:ea typeface="Arial"/>
                <a:cs typeface="Arial"/>
                <a:sym typeface="Arial"/>
              </a:rPr>
              <a:t>Dass  Diabetes  mit einem </a:t>
            </a:r>
            <a:r>
              <a:rPr lang="en-US" sz="1200" b="1" i="0" u="none" strike="noStrike" cap="none">
                <a:solidFill>
                  <a:srgbClr val="0000FF"/>
                </a:solidFill>
                <a:latin typeface="Arial"/>
                <a:ea typeface="Arial"/>
                <a:cs typeface="Arial"/>
                <a:sym typeface="Arial"/>
              </a:rPr>
              <a:t>verringerten </a:t>
            </a:r>
            <a:r>
              <a:rPr lang="en-US" sz="1200" b="0" i="0" u="none" strike="noStrike" cap="none">
                <a:solidFill>
                  <a:srgbClr val="0000FF"/>
                </a:solidFill>
                <a:latin typeface="Arial"/>
                <a:ea typeface="Arial"/>
                <a:cs typeface="Arial"/>
                <a:sym typeface="Arial"/>
              </a:rPr>
              <a:t>Risiko für die Entwicklung eines Glaukoms assoziiert war.</a:t>
            </a:r>
            <a:endParaRPr>
              <a:solidFill>
                <a:srgbClr val="0000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402" name="Google Shape;402;g3f645ac5276_0_70"/>
          <p:cNvSpPr/>
          <p:nvPr/>
        </p:nvSpPr>
        <p:spPr>
          <a:xfrm>
            <a:off x="2971800" y="47244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408" name="Google Shape;408;g3f645ac5276_0_70"/>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Clr>
                <a:srgbClr val="BFBFBF"/>
              </a:buClr>
              <a:buSzPts val="840"/>
              <a:buChar char="●"/>
            </a:pPr>
            <a:r>
              <a:rPr lang="en-US" sz="1200" b="1" dirty="0">
                <a:solidFill>
                  <a:srgbClr val="BFBFBF"/>
                </a:solidFill>
              </a:rPr>
              <a:t>Studie </a:t>
            </a:r>
            <a:r>
              <a:rPr lang="en-US" sz="1200" b="1" dirty="0" err="1">
                <a:solidFill>
                  <a:srgbClr val="BFBFBF"/>
                </a:solidFill>
              </a:rPr>
              <a:t>zur</a:t>
            </a:r>
            <a:r>
              <a:rPr lang="en-US" sz="1200" b="1" dirty="0">
                <a:solidFill>
                  <a:srgbClr val="BFBFBF"/>
                </a:solidFill>
              </a:rPr>
              <a:t> </a:t>
            </a:r>
            <a:r>
              <a:rPr lang="en-US" sz="1200" b="1" dirty="0" err="1">
                <a:solidFill>
                  <a:srgbClr val="BFBFBF"/>
                </a:solidFill>
              </a:rPr>
              <a:t>Behandlung</a:t>
            </a:r>
            <a:r>
              <a:rPr lang="en-US" sz="1200" b="1" dirty="0">
                <a:solidFill>
                  <a:srgbClr val="BFBFBF"/>
                </a:solidFill>
              </a:rPr>
              <a:t> von </a:t>
            </a:r>
            <a:r>
              <a:rPr lang="en-US" sz="1200" b="1" dirty="0" err="1">
                <a:solidFill>
                  <a:srgbClr val="BFBFBF"/>
                </a:solidFill>
              </a:rPr>
              <a:t>okulärer</a:t>
            </a:r>
            <a:r>
              <a:rPr lang="en-US" sz="1200" b="1" dirty="0">
                <a:solidFill>
                  <a:srgbClr val="BFBFBF"/>
                </a:solidFill>
              </a:rPr>
              <a:t> Hypertension</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Wirksamkeit</a:t>
            </a:r>
            <a:r>
              <a:rPr lang="en-US" sz="1200" dirty="0">
                <a:solidFill>
                  <a:srgbClr val="BFBFBF"/>
                </a:solidFill>
              </a:rPr>
              <a:t> der </a:t>
            </a:r>
            <a:r>
              <a:rPr lang="en-US" sz="1200" dirty="0" err="1">
                <a:solidFill>
                  <a:srgbClr val="BFBFBF"/>
                </a:solidFill>
              </a:rPr>
              <a:t>medikamentösen</a:t>
            </a:r>
            <a:r>
              <a:rPr lang="en-US" sz="1200" dirty="0">
                <a:solidFill>
                  <a:srgbClr val="BFBFBF"/>
                </a:solidFill>
              </a:rPr>
              <a:t> </a:t>
            </a:r>
            <a:r>
              <a:rPr lang="en-US" sz="1200" dirty="0" err="1">
                <a:solidFill>
                  <a:srgbClr val="BFBFBF"/>
                </a:solidFill>
              </a:rPr>
              <a:t>Behandlung</a:t>
            </a:r>
            <a:r>
              <a:rPr lang="en-US" sz="1200" dirty="0">
                <a:solidFill>
                  <a:srgbClr val="BFBFBF"/>
                </a:solidFill>
              </a:rPr>
              <a:t> </a:t>
            </a:r>
            <a:r>
              <a:rPr lang="en-US" sz="1200" dirty="0" err="1">
                <a:solidFill>
                  <a:srgbClr val="BFBFBF"/>
                </a:solidFill>
              </a:rPr>
              <a:t>zur</a:t>
            </a:r>
            <a:r>
              <a:rPr lang="en-US" sz="1200" dirty="0">
                <a:solidFill>
                  <a:srgbClr val="BFBFBF"/>
                </a:solidFill>
              </a:rPr>
              <a:t> </a:t>
            </a:r>
            <a:r>
              <a:rPr lang="en-US" sz="1200" dirty="0" err="1">
                <a:solidFill>
                  <a:srgbClr val="BFBFBF"/>
                </a:solidFill>
              </a:rPr>
              <a:t>Vorbeugung</a:t>
            </a:r>
            <a:r>
              <a:rPr lang="en-US" sz="1200" dirty="0">
                <a:solidFill>
                  <a:srgbClr val="BFBFBF"/>
                </a:solidFill>
              </a:rPr>
              <a:t> </a:t>
            </a:r>
            <a:r>
              <a:rPr lang="en-US" sz="1200" dirty="0" err="1">
                <a:solidFill>
                  <a:srgbClr val="BFBFBF"/>
                </a:solidFill>
              </a:rPr>
              <a:t>bzw</a:t>
            </a:r>
            <a:r>
              <a:rPr lang="en-US" sz="1200" dirty="0">
                <a:solidFill>
                  <a:srgbClr val="BFBFBF"/>
                </a:solidFill>
              </a:rPr>
              <a:t>. </a:t>
            </a:r>
            <a:r>
              <a:rPr lang="en-US" sz="1200" dirty="0" err="1">
                <a:solidFill>
                  <a:srgbClr val="BFBFBF"/>
                </a:solidFill>
              </a:rPr>
              <a:t>Verzögerung</a:t>
            </a:r>
            <a:r>
              <a:rPr lang="en-US" sz="1200" dirty="0">
                <a:solidFill>
                  <a:srgbClr val="BFBFBF"/>
                </a:solidFill>
              </a:rPr>
              <a:t> des </a:t>
            </a:r>
            <a:r>
              <a:rPr lang="en-US" sz="1200" dirty="0" err="1">
                <a:solidFill>
                  <a:srgbClr val="BFBFBF"/>
                </a:solidFill>
              </a:rPr>
              <a:t>Auftretens</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bei</a:t>
            </a:r>
            <a:r>
              <a:rPr lang="en-US" sz="1200" dirty="0">
                <a:solidFill>
                  <a:srgbClr val="BFBFBF"/>
                </a:solidFill>
              </a:rPr>
              <a:t> OHT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Teilnehmer</a:t>
            </a:r>
            <a:r>
              <a:rPr lang="en-US" sz="1200" dirty="0">
                <a:solidFill>
                  <a:srgbClr val="BFBFBF"/>
                </a:solidFill>
              </a:rPr>
              <a:t>: ~1600 </a:t>
            </a:r>
            <a:r>
              <a:rPr lang="en-US" sz="1200" dirty="0" err="1">
                <a:solidFill>
                  <a:srgbClr val="BFBFBF"/>
                </a:solidFill>
              </a:rPr>
              <a:t>Patienten</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dirty="0" err="1">
                <a:solidFill>
                  <a:srgbClr val="BFBFBF"/>
                </a:solidFill>
              </a:rPr>
              <a:t>Augeninnendruck</a:t>
            </a:r>
            <a:r>
              <a:rPr lang="en-US" sz="1200" dirty="0">
                <a:solidFill>
                  <a:srgbClr val="BFBFBF"/>
                </a:solidFill>
              </a:rPr>
              <a:t> von 24–32 mmHg, </a:t>
            </a:r>
            <a:r>
              <a:rPr lang="en-US" sz="1200" dirty="0" err="1">
                <a:solidFill>
                  <a:srgbClr val="BFBFBF"/>
                </a:solidFill>
              </a:rPr>
              <a:t>normalem</a:t>
            </a:r>
            <a:r>
              <a:rPr lang="en-US" sz="1200" dirty="0">
                <a:solidFill>
                  <a:srgbClr val="BFBFBF"/>
                </a:solidFill>
              </a:rPr>
              <a:t> GF und </a:t>
            </a:r>
            <a:r>
              <a:rPr lang="en-US" sz="1200" dirty="0" err="1">
                <a:solidFill>
                  <a:srgbClr val="BFBFBF"/>
                </a:solidFill>
              </a:rPr>
              <a:t>normalem</a:t>
            </a:r>
            <a:r>
              <a:rPr lang="en-US" sz="1200" dirty="0">
                <a:solidFill>
                  <a:srgbClr val="BFBFBF"/>
                </a:solidFill>
              </a:rPr>
              <a:t> </a:t>
            </a:r>
            <a:r>
              <a:rPr lang="en-US" sz="1200" dirty="0" err="1">
                <a:solidFill>
                  <a:srgbClr val="BFBFBF"/>
                </a:solidFill>
              </a:rPr>
              <a:t>Papillenbefund</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wird</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err="1">
                <a:solidFill>
                  <a:srgbClr val="BFBFBF"/>
                </a:solidFill>
              </a:rPr>
              <a:t>Behandlungsziel</a:t>
            </a:r>
            <a:r>
              <a:rPr lang="en-US" sz="1200" dirty="0">
                <a:solidFill>
                  <a:srgbClr val="BFBFBF"/>
                </a:solidFill>
              </a:rPr>
              <a:t>: </a:t>
            </a:r>
            <a:r>
              <a:rPr lang="en-US" sz="1200" dirty="0" err="1">
                <a:solidFill>
                  <a:srgbClr val="BFBFBF"/>
                </a:solidFill>
              </a:rPr>
              <a:t>Senkung</a:t>
            </a:r>
            <a:r>
              <a:rPr lang="en-US" sz="1200" dirty="0">
                <a:solidFill>
                  <a:srgbClr val="BFBFBF"/>
                </a:solidFill>
              </a:rPr>
              <a:t> des </a:t>
            </a:r>
            <a:r>
              <a:rPr lang="en-US" sz="1200" dirty="0" err="1">
                <a:solidFill>
                  <a:srgbClr val="BFBFBF"/>
                </a:solidFill>
              </a:rPr>
              <a:t>Augeninnendrucks</a:t>
            </a:r>
            <a:r>
              <a:rPr lang="en-US" sz="1200" dirty="0">
                <a:solidFill>
                  <a:srgbClr val="BFBFBF"/>
                </a:solidFill>
              </a:rPr>
              <a:t> um 20% </a:t>
            </a:r>
            <a:r>
              <a:rPr lang="en-US" sz="1200" i="1" dirty="0">
                <a:solidFill>
                  <a:srgbClr val="BFBFBF"/>
                </a:solidFill>
              </a:rPr>
              <a:t>und </a:t>
            </a:r>
            <a:r>
              <a:rPr lang="en-US" sz="1200" dirty="0" err="1">
                <a:solidFill>
                  <a:srgbClr val="BFBFBF"/>
                </a:solidFill>
              </a:rPr>
              <a:t>Augeninnendruck</a:t>
            </a:r>
            <a:r>
              <a:rPr lang="en-US" sz="1200" dirty="0">
                <a:solidFill>
                  <a:srgbClr val="BFBFBF"/>
                </a:solidFill>
              </a:rPr>
              <a:t> &lt; 24 mmHg.</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b="1" dirty="0" err="1"/>
              <a:t>Ergebnisse</a:t>
            </a:r>
            <a:r>
              <a:rPr lang="en-US" sz="1200" dirty="0">
                <a:solidFill>
                  <a:srgbClr val="BFBFBF"/>
                </a:solidFill>
              </a:rPr>
              <a:t>: </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Nach 5 Jahren </a:t>
            </a:r>
            <a:r>
              <a:rPr lang="en-US" sz="1200" dirty="0" err="1">
                <a:solidFill>
                  <a:srgbClr val="BFBFBF"/>
                </a:solidFill>
              </a:rPr>
              <a:t>entwickelten</a:t>
            </a:r>
            <a:r>
              <a:rPr lang="en-US" sz="1200" dirty="0">
                <a:solidFill>
                  <a:srgbClr val="BFBFBF"/>
                </a:solidFill>
              </a:rPr>
              <a:t> 9,5%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ein</a:t>
            </a:r>
            <a:r>
              <a:rPr lang="en-US" sz="1200" dirty="0">
                <a:solidFill>
                  <a:srgbClr val="BFBFBF"/>
                </a:solidFill>
              </a:rPr>
              <a:t> POWG, </a:t>
            </a:r>
            <a:r>
              <a:rPr lang="en-US" sz="1200" dirty="0" err="1">
                <a:solidFill>
                  <a:srgbClr val="BFBFBF"/>
                </a:solidFill>
              </a:rPr>
              <a:t>verglichen</a:t>
            </a:r>
            <a:r>
              <a:rPr lang="en-US" sz="1200" dirty="0">
                <a:solidFill>
                  <a:srgbClr val="BFBFBF"/>
                </a:solidFill>
              </a:rPr>
              <a:t> </a:t>
            </a:r>
            <a:r>
              <a:rPr lang="en-US" sz="1200" dirty="0" err="1">
                <a:solidFill>
                  <a:srgbClr val="BFBFBF"/>
                </a:solidFill>
              </a:rPr>
              <a:t>mit</a:t>
            </a:r>
            <a:r>
              <a:rPr lang="en-US" sz="1200" dirty="0">
                <a:solidFill>
                  <a:srgbClr val="BFBFBF"/>
                </a:solidFill>
              </a:rPr>
              <a:t> 4,4% der </a:t>
            </a:r>
            <a:r>
              <a:rPr lang="en-US" sz="1200" dirty="0" err="1">
                <a:solidFill>
                  <a:srgbClr val="BFBFBF"/>
                </a:solidFill>
              </a:rPr>
              <a:t>behandelten</a:t>
            </a:r>
            <a:r>
              <a:rPr lang="en-US" sz="1200" dirty="0">
                <a:solidFill>
                  <a:srgbClr val="BFBFBF"/>
                </a:solidFill>
              </a:rPr>
              <a:t> Augen.</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Die CCT </a:t>
            </a:r>
            <a:r>
              <a:rPr lang="en-US" sz="1200" dirty="0" err="1">
                <a:solidFill>
                  <a:srgbClr val="BFBFBF"/>
                </a:solidFill>
              </a:rPr>
              <a:t>ist</a:t>
            </a:r>
            <a:r>
              <a:rPr lang="en-US" sz="1200" dirty="0">
                <a:solidFill>
                  <a:srgbClr val="BFBFBF"/>
                </a:solidFill>
              </a:rPr>
              <a:t> </a:t>
            </a:r>
            <a:r>
              <a:rPr lang="en-US" sz="1200" dirty="0" err="1">
                <a:solidFill>
                  <a:srgbClr val="BFBFBF"/>
                </a:solidFill>
              </a:rPr>
              <a:t>ein</a:t>
            </a:r>
            <a:r>
              <a:rPr lang="en-US" sz="1200" dirty="0">
                <a:solidFill>
                  <a:srgbClr val="BFBFBF"/>
                </a:solidFill>
              </a:rPr>
              <a:t> </a:t>
            </a:r>
            <a:r>
              <a:rPr lang="en-US" sz="1200" dirty="0" err="1">
                <a:solidFill>
                  <a:srgbClr val="BFBFBF"/>
                </a:solidFill>
              </a:rPr>
              <a:t>signifikanter</a:t>
            </a:r>
            <a:r>
              <a:rPr lang="en-US" sz="1200" dirty="0">
                <a:solidFill>
                  <a:srgbClr val="BFBFBF"/>
                </a:solidFill>
              </a:rPr>
              <a:t> und </a:t>
            </a:r>
            <a:r>
              <a:rPr lang="en-US" sz="1200" dirty="0" err="1">
                <a:solidFill>
                  <a:srgbClr val="BFBFBF"/>
                </a:solidFill>
              </a:rPr>
              <a:t>unabhängiger</a:t>
            </a:r>
            <a:r>
              <a:rPr lang="en-US" sz="1200" dirty="0">
                <a:solidFill>
                  <a:srgbClr val="BFBFBF"/>
                </a:solidFill>
              </a:rPr>
              <a:t> </a:t>
            </a:r>
            <a:r>
              <a:rPr lang="en-US" sz="1200" dirty="0" err="1">
                <a:solidFill>
                  <a:srgbClr val="BFBFBF"/>
                </a:solidFill>
              </a:rPr>
              <a:t>Prädiktor</a:t>
            </a:r>
            <a:r>
              <a:rPr lang="en-US" sz="1200" dirty="0">
                <a:solidFill>
                  <a:srgbClr val="BFBFBF"/>
                </a:solidFill>
              </a:rPr>
              <a:t> für die </a:t>
            </a:r>
            <a:r>
              <a:rPr lang="en-US" sz="1200" dirty="0" err="1">
                <a:solidFill>
                  <a:srgbClr val="BFBFBF"/>
                </a:solidFill>
              </a:rPr>
              <a:t>Entwicklung</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unabhängig</a:t>
            </a:r>
            <a:r>
              <a:rPr lang="en-US" sz="1200" dirty="0">
                <a:solidFill>
                  <a:srgbClr val="BFBFBF"/>
                </a:solidFill>
              </a:rPr>
              <a:t> von </a:t>
            </a:r>
            <a:r>
              <a:rPr lang="en-US" sz="1200" dirty="0" err="1">
                <a:solidFill>
                  <a:srgbClr val="BFBFBF"/>
                </a:solidFill>
              </a:rPr>
              <a:t>Augeninnendruck</a:t>
            </a:r>
            <a:r>
              <a:rPr lang="en-US" sz="1200" dirty="0">
                <a:solidFill>
                  <a:srgbClr val="BFBFBF"/>
                </a:solidFill>
              </a:rPr>
              <a:t>, Alter und CDR.</a:t>
            </a:r>
            <a:endParaRPr dirty="0">
              <a:solidFill>
                <a:srgbClr val="BFBFBF"/>
              </a:solidFill>
            </a:endParaRPr>
          </a:p>
          <a:p>
            <a:pPr marL="1281113" lvl="3" indent="-263525" algn="l" rtl="0">
              <a:lnSpc>
                <a:spcPct val="95000"/>
              </a:lnSpc>
              <a:spcBef>
                <a:spcPts val="240"/>
              </a:spcBef>
              <a:spcAft>
                <a:spcPts val="0"/>
              </a:spcAft>
              <a:buClr>
                <a:srgbClr val="BFBFBF"/>
              </a:buClr>
              <a:buSzPts val="900"/>
              <a:buChar char="▪"/>
            </a:pPr>
            <a:r>
              <a:rPr lang="en-US" sz="1200" dirty="0">
                <a:solidFill>
                  <a:srgbClr val="BFBFBF"/>
                </a:solidFill>
              </a:rPr>
              <a:t>Bei </a:t>
            </a:r>
            <a:r>
              <a:rPr lang="en-US" sz="1200" dirty="0" err="1">
                <a:solidFill>
                  <a:srgbClr val="BFBFBF"/>
                </a:solidFill>
              </a:rPr>
              <a:t>einer</a:t>
            </a:r>
            <a:r>
              <a:rPr lang="en-US" sz="1200" dirty="0">
                <a:solidFill>
                  <a:srgbClr val="BFBFBF"/>
                </a:solidFill>
              </a:rPr>
              <a:t> CCT &lt; 555 µm </a:t>
            </a:r>
            <a:r>
              <a:rPr lang="en-US" sz="1200" dirty="0" err="1">
                <a:solidFill>
                  <a:srgbClr val="BFBFBF"/>
                </a:solidFill>
              </a:rPr>
              <a:t>ist</a:t>
            </a:r>
            <a:r>
              <a:rPr lang="en-US" sz="1200" dirty="0">
                <a:solidFill>
                  <a:srgbClr val="BFBFBF"/>
                </a:solidFill>
              </a:rPr>
              <a:t> das Risiko für </a:t>
            </a:r>
            <a:r>
              <a:rPr lang="en-US" sz="1200" dirty="0" err="1">
                <a:solidFill>
                  <a:srgbClr val="BFBFBF"/>
                </a:solidFill>
              </a:rPr>
              <a:t>ein</a:t>
            </a:r>
            <a:r>
              <a:rPr lang="en-US" sz="1200" dirty="0">
                <a:solidFill>
                  <a:srgbClr val="BFBFBF"/>
                </a:solidFill>
              </a:rPr>
              <a:t> POWG </a:t>
            </a:r>
            <a:r>
              <a:rPr lang="en-US" sz="1200" dirty="0" err="1">
                <a:solidFill>
                  <a:srgbClr val="BFBFBF"/>
                </a:solidFill>
              </a:rPr>
              <a:t>dreifach</a:t>
            </a:r>
            <a:r>
              <a:rPr lang="en-US" sz="1200" dirty="0">
                <a:solidFill>
                  <a:srgbClr val="BFBFBF"/>
                </a:solidFill>
              </a:rPr>
              <a:t> </a:t>
            </a:r>
            <a:r>
              <a:rPr lang="en-US" sz="1200" dirty="0" err="1">
                <a:solidFill>
                  <a:srgbClr val="BFBFBF"/>
                </a:solidFill>
              </a:rPr>
              <a:t>erhöht</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Vergleich</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einer</a:t>
            </a:r>
            <a:r>
              <a:rPr lang="en-US" sz="1200" dirty="0">
                <a:solidFill>
                  <a:srgbClr val="BFBFBF"/>
                </a:solidFill>
              </a:rPr>
              <a:t> CCT &gt; 588 µm.</a:t>
            </a:r>
            <a:endParaRPr dirty="0">
              <a:solidFill>
                <a:srgbClr val="BFBFBF"/>
              </a:solidFill>
            </a:endParaRPr>
          </a:p>
        </p:txBody>
      </p:sp>
      <p:sp>
        <p:nvSpPr>
          <p:cNvPr id="409" name="Google Shape;409;g3f645ac5276_0_70"/>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410" name="Google Shape;410;g3f645ac5276_0_7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18</a:t>
            </a:fld>
            <a:endParaRPr sz="1000" b="0" i="0" u="none" strike="noStrike" cap="none">
              <a:solidFill>
                <a:schemeClr val="dk1"/>
              </a:solidFill>
              <a:latin typeface="Arial"/>
              <a:ea typeface="Arial"/>
              <a:cs typeface="Arial"/>
              <a:sym typeface="Arial"/>
            </a:endParaRPr>
          </a:p>
        </p:txBody>
      </p:sp>
      <p:sp>
        <p:nvSpPr>
          <p:cNvPr id="411" name="Google Shape;411;g3f645ac5276_0_70"/>
          <p:cNvSpPr txBox="1"/>
          <p:nvPr/>
        </p:nvSpPr>
        <p:spPr>
          <a:xfrm>
            <a:off x="1200150" y="4737100"/>
            <a:ext cx="7334400" cy="395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dirty="0">
                <a:solidFill>
                  <a:srgbClr val="A5A5A5"/>
                </a:solidFill>
                <a:latin typeface="Arial"/>
                <a:ea typeface="Arial"/>
                <a:cs typeface="Arial"/>
                <a:sym typeface="Arial"/>
              </a:rPr>
              <a:t>Es gab </a:t>
            </a:r>
            <a:r>
              <a:rPr lang="en-US" sz="1200" b="0" i="1" u="none" strike="noStrike" cap="none" dirty="0" err="1">
                <a:solidFill>
                  <a:srgbClr val="A5A5A5"/>
                </a:solidFill>
                <a:latin typeface="Arial"/>
                <a:ea typeface="Arial"/>
                <a:cs typeface="Arial"/>
                <a:sym typeface="Arial"/>
              </a:rPr>
              <a:t>noch</a:t>
            </a:r>
            <a:r>
              <a:rPr lang="en-US" sz="1200" b="0" i="1" u="none" strike="noStrike" cap="none" dirty="0">
                <a:solidFill>
                  <a:srgbClr val="A5A5A5"/>
                </a:solidFill>
                <a:latin typeface="Arial"/>
                <a:ea typeface="Arial"/>
                <a:cs typeface="Arial"/>
                <a:sym typeface="Arial"/>
              </a:rPr>
              <a:t> </a:t>
            </a:r>
            <a:r>
              <a:rPr lang="en-US" sz="1200" b="0" i="1" u="none" strike="noStrike" cap="none" dirty="0" err="1">
                <a:solidFill>
                  <a:srgbClr val="A5A5A5"/>
                </a:solidFill>
                <a:latin typeface="Arial"/>
                <a:ea typeface="Arial"/>
                <a:cs typeface="Arial"/>
                <a:sym typeface="Arial"/>
              </a:rPr>
              <a:t>einen</a:t>
            </a:r>
            <a:r>
              <a:rPr lang="en-US" sz="1200" b="0" i="1" u="none" strike="noStrike" cap="none" dirty="0">
                <a:solidFill>
                  <a:srgbClr val="A5A5A5"/>
                </a:solidFill>
                <a:latin typeface="Arial"/>
                <a:ea typeface="Arial"/>
                <a:cs typeface="Arial"/>
                <a:sym typeface="Arial"/>
              </a:rPr>
              <a:t> </a:t>
            </a:r>
            <a:r>
              <a:rPr lang="en-US" sz="1200" b="0" i="1" u="none" strike="noStrike" cap="none" dirty="0" err="1">
                <a:solidFill>
                  <a:srgbClr val="A5A5A5"/>
                </a:solidFill>
                <a:latin typeface="Arial"/>
                <a:ea typeface="Arial"/>
                <a:cs typeface="Arial"/>
                <a:sym typeface="Arial"/>
              </a:rPr>
              <a:t>weiteren</a:t>
            </a:r>
            <a:r>
              <a:rPr lang="en-US" sz="1200" b="0" i="1" u="none" strike="noStrike" cap="none" dirty="0">
                <a:solidFill>
                  <a:srgbClr val="A5A5A5"/>
                </a:solidFill>
                <a:latin typeface="Arial"/>
                <a:ea typeface="Arial"/>
                <a:cs typeface="Arial"/>
                <a:sym typeface="Arial"/>
              </a:rPr>
              <a:t> </a:t>
            </a:r>
            <a:r>
              <a:rPr lang="en-US" sz="1200" b="0" i="1" u="none" strike="noStrike" cap="none" dirty="0" err="1">
                <a:solidFill>
                  <a:srgbClr val="A5A5A5"/>
                </a:solidFill>
                <a:latin typeface="Arial"/>
                <a:ea typeface="Arial"/>
                <a:cs typeface="Arial"/>
                <a:sym typeface="Arial"/>
              </a:rPr>
              <a:t>Befund</a:t>
            </a:r>
            <a:r>
              <a:rPr lang="en-US" sz="1200" b="0" i="1" u="none" strike="noStrike" cap="none" dirty="0">
                <a:solidFill>
                  <a:srgbClr val="A5A5A5"/>
                </a:solidFill>
                <a:latin typeface="Arial"/>
                <a:ea typeface="Arial"/>
                <a:cs typeface="Arial"/>
                <a:sym typeface="Arial"/>
              </a:rPr>
              <a:t>, der </a:t>
            </a:r>
            <a:r>
              <a:rPr lang="en-US" sz="1200" b="1" i="1" u="none" strike="noStrike" cap="none" dirty="0" err="1">
                <a:solidFill>
                  <a:srgbClr val="0000FF"/>
                </a:solidFill>
              </a:rPr>
              <a:t>überraschend</a:t>
            </a:r>
            <a:r>
              <a:rPr lang="en-US" sz="1200" b="0" i="1" u="none" strike="noStrike" cap="none" dirty="0">
                <a:solidFill>
                  <a:srgbClr val="A5A5A5"/>
                </a:solidFill>
                <a:latin typeface="Arial"/>
                <a:ea typeface="Arial"/>
                <a:cs typeface="Arial"/>
                <a:sym typeface="Arial"/>
              </a:rPr>
              <a:t> und </a:t>
            </a:r>
            <a:r>
              <a:rPr lang="en-US" sz="1200" i="1" dirty="0" err="1">
                <a:solidFill>
                  <a:srgbClr val="A5A5A5"/>
                </a:solidFill>
              </a:rPr>
              <a:t>kontrovers</a:t>
            </a:r>
            <a:r>
              <a:rPr lang="en-US" sz="1200" b="0" i="1" u="none" strike="noStrike" cap="none" dirty="0">
                <a:solidFill>
                  <a:srgbClr val="A5A5A5"/>
                </a:solidFill>
                <a:latin typeface="Arial"/>
                <a:ea typeface="Arial"/>
                <a:cs typeface="Arial"/>
                <a:sym typeface="Arial"/>
              </a:rPr>
              <a:t> war. W</a:t>
            </a:r>
            <a:r>
              <a:rPr lang="en-US" sz="1200" i="1" dirty="0">
                <a:solidFill>
                  <a:srgbClr val="A5A5A5"/>
                </a:solidFill>
              </a:rPr>
              <a:t>elcher</a:t>
            </a:r>
            <a:r>
              <a:rPr lang="en-US" sz="1200" b="0" i="1" u="none" strike="noStrike" cap="none" dirty="0">
                <a:solidFill>
                  <a:srgbClr val="A5A5A5"/>
                </a:solidFill>
                <a:latin typeface="Arial"/>
                <a:ea typeface="Arial"/>
                <a:cs typeface="Arial"/>
                <a:sym typeface="Arial"/>
              </a:rPr>
              <a:t> war das?</a:t>
            </a:r>
            <a:endParaRPr dirty="0">
              <a:solidFill>
                <a:srgbClr val="A5A5A5"/>
              </a:solidFill>
            </a:endParaRPr>
          </a:p>
          <a:p>
            <a:pPr marL="0" marR="0" lvl="0" indent="0" algn="l" rtl="0">
              <a:spcBef>
                <a:spcPts val="0"/>
              </a:spcBef>
              <a:spcAft>
                <a:spcPts val="0"/>
              </a:spcAft>
              <a:buNone/>
            </a:pPr>
            <a:r>
              <a:rPr lang="en-US" sz="1200" b="0" i="0" u="none" strike="noStrike" cap="none" dirty="0">
                <a:solidFill>
                  <a:srgbClr val="A5A5A5"/>
                </a:solidFill>
                <a:latin typeface="Arial"/>
                <a:ea typeface="Arial"/>
                <a:cs typeface="Arial"/>
                <a:sym typeface="Arial"/>
              </a:rPr>
              <a:t>Dass  Diabetes  </a:t>
            </a:r>
            <a:r>
              <a:rPr lang="en-US" sz="1200" b="0" i="0" u="none" strike="noStrike" cap="none" dirty="0" err="1">
                <a:solidFill>
                  <a:srgbClr val="A5A5A5"/>
                </a:solidFill>
                <a:latin typeface="Arial"/>
                <a:ea typeface="Arial"/>
                <a:cs typeface="Arial"/>
                <a:sym typeface="Arial"/>
              </a:rPr>
              <a:t>mit</a:t>
            </a:r>
            <a:r>
              <a:rPr lang="en-US" sz="1200" b="0" i="0" u="none" strike="noStrike" cap="none" dirty="0">
                <a:solidFill>
                  <a:srgbClr val="A5A5A5"/>
                </a:solidFill>
                <a:latin typeface="Arial"/>
                <a:ea typeface="Arial"/>
                <a:cs typeface="Arial"/>
                <a:sym typeface="Arial"/>
              </a:rPr>
              <a:t> </a:t>
            </a:r>
            <a:r>
              <a:rPr lang="en-US" sz="1200" b="0" i="0" u="none" strike="noStrike" cap="none" dirty="0" err="1">
                <a:solidFill>
                  <a:srgbClr val="A5A5A5"/>
                </a:solidFill>
                <a:latin typeface="Arial"/>
                <a:ea typeface="Arial"/>
                <a:cs typeface="Arial"/>
                <a:sym typeface="Arial"/>
              </a:rPr>
              <a:t>einem</a:t>
            </a:r>
            <a:r>
              <a:rPr lang="en-US" sz="1200" b="0" i="0" u="none" strike="noStrike" cap="none" dirty="0">
                <a:solidFill>
                  <a:srgbClr val="A5A5A5"/>
                </a:solidFill>
                <a:latin typeface="Arial"/>
                <a:ea typeface="Arial"/>
                <a:cs typeface="Arial"/>
                <a:sym typeface="Arial"/>
              </a:rPr>
              <a:t> </a:t>
            </a:r>
            <a:r>
              <a:rPr lang="en-US" sz="1200" b="1" i="0" u="none" strike="noStrike" cap="none" dirty="0" err="1">
                <a:solidFill>
                  <a:srgbClr val="A5A5A5"/>
                </a:solidFill>
                <a:latin typeface="Arial"/>
                <a:ea typeface="Arial"/>
                <a:cs typeface="Arial"/>
                <a:sym typeface="Arial"/>
              </a:rPr>
              <a:t>verringerten</a:t>
            </a:r>
            <a:r>
              <a:rPr lang="en-US" sz="1200" b="1" i="0" u="none" strike="noStrike" cap="none" dirty="0">
                <a:solidFill>
                  <a:srgbClr val="A5A5A5"/>
                </a:solidFill>
                <a:latin typeface="Arial"/>
                <a:ea typeface="Arial"/>
                <a:cs typeface="Arial"/>
                <a:sym typeface="Arial"/>
              </a:rPr>
              <a:t> </a:t>
            </a:r>
            <a:r>
              <a:rPr lang="en-US" sz="1200" b="0" i="0" u="none" strike="noStrike" cap="none" dirty="0">
                <a:solidFill>
                  <a:srgbClr val="A5A5A5"/>
                </a:solidFill>
                <a:latin typeface="Arial"/>
                <a:ea typeface="Arial"/>
                <a:cs typeface="Arial"/>
                <a:sym typeface="Arial"/>
              </a:rPr>
              <a:t>Risiko für die </a:t>
            </a:r>
            <a:r>
              <a:rPr lang="en-US" sz="1200" b="0" i="0" u="none" strike="noStrike" cap="none" dirty="0" err="1">
                <a:solidFill>
                  <a:srgbClr val="A5A5A5"/>
                </a:solidFill>
                <a:latin typeface="Arial"/>
                <a:ea typeface="Arial"/>
                <a:cs typeface="Arial"/>
                <a:sym typeface="Arial"/>
              </a:rPr>
              <a:t>Entwicklung</a:t>
            </a:r>
            <a:r>
              <a:rPr lang="en-US" sz="1200" b="0" i="0" u="none" strike="noStrike" cap="none" dirty="0">
                <a:solidFill>
                  <a:srgbClr val="A5A5A5"/>
                </a:solidFill>
                <a:latin typeface="Arial"/>
                <a:ea typeface="Arial"/>
                <a:cs typeface="Arial"/>
                <a:sym typeface="Arial"/>
              </a:rPr>
              <a:t> </a:t>
            </a:r>
            <a:r>
              <a:rPr lang="en-US" sz="1200" b="0" i="0" u="none" strike="noStrike" cap="none" dirty="0" err="1">
                <a:solidFill>
                  <a:srgbClr val="A5A5A5"/>
                </a:solidFill>
                <a:latin typeface="Arial"/>
                <a:ea typeface="Arial"/>
                <a:cs typeface="Arial"/>
                <a:sym typeface="Arial"/>
              </a:rPr>
              <a:t>eines</a:t>
            </a:r>
            <a:r>
              <a:rPr lang="en-US" sz="1200" b="0" i="0" u="none" strike="noStrike" cap="none" dirty="0">
                <a:solidFill>
                  <a:srgbClr val="A5A5A5"/>
                </a:solidFill>
                <a:latin typeface="Arial"/>
                <a:ea typeface="Arial"/>
                <a:cs typeface="Arial"/>
                <a:sym typeface="Arial"/>
              </a:rPr>
              <a:t> </a:t>
            </a:r>
            <a:r>
              <a:rPr lang="en-US" sz="1200" b="0" i="0" u="none" strike="noStrike" cap="none" dirty="0" err="1">
                <a:solidFill>
                  <a:srgbClr val="A5A5A5"/>
                </a:solidFill>
                <a:latin typeface="Arial"/>
                <a:ea typeface="Arial"/>
                <a:cs typeface="Arial"/>
                <a:sym typeface="Arial"/>
              </a:rPr>
              <a:t>Glaukoms</a:t>
            </a:r>
            <a:r>
              <a:rPr lang="en-US" sz="1200" b="0" i="0" u="none" strike="noStrike" cap="none" dirty="0">
                <a:solidFill>
                  <a:srgbClr val="A5A5A5"/>
                </a:solidFill>
                <a:latin typeface="Arial"/>
                <a:ea typeface="Arial"/>
                <a:cs typeface="Arial"/>
                <a:sym typeface="Arial"/>
              </a:rPr>
              <a:t> </a:t>
            </a:r>
            <a:r>
              <a:rPr lang="en-US" sz="1200" b="0" i="0" u="none" strike="noStrike" cap="none" dirty="0" err="1">
                <a:solidFill>
                  <a:srgbClr val="A5A5A5"/>
                </a:solidFill>
                <a:latin typeface="Arial"/>
                <a:ea typeface="Arial"/>
                <a:cs typeface="Arial"/>
                <a:sym typeface="Arial"/>
              </a:rPr>
              <a:t>assoziiert</a:t>
            </a:r>
            <a:r>
              <a:rPr lang="en-US" sz="1200" b="0" i="0" u="none" strike="noStrike" cap="none" dirty="0">
                <a:solidFill>
                  <a:srgbClr val="A5A5A5"/>
                </a:solidFill>
                <a:latin typeface="Arial"/>
                <a:ea typeface="Arial"/>
                <a:cs typeface="Arial"/>
                <a:sym typeface="Arial"/>
              </a:rPr>
              <a:t> war.</a:t>
            </a:r>
            <a:endParaRPr dirty="0">
              <a:solidFill>
                <a:srgbClr val="A5A5A5"/>
              </a:solidFill>
            </a:endParaRPr>
          </a:p>
        </p:txBody>
      </p:sp>
      <p:sp>
        <p:nvSpPr>
          <p:cNvPr id="412" name="Google Shape;412;g3f645ac5276_0_70"/>
          <p:cNvSpPr/>
          <p:nvPr/>
        </p:nvSpPr>
        <p:spPr>
          <a:xfrm>
            <a:off x="3810000" y="4592030"/>
            <a:ext cx="12954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3" name="Google Shape;413;g3f645ac5276_0_70"/>
          <p:cNvSpPr txBox="1"/>
          <p:nvPr/>
        </p:nvSpPr>
        <p:spPr>
          <a:xfrm>
            <a:off x="1769386" y="5321875"/>
            <a:ext cx="6765000" cy="5799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0000FF"/>
                </a:solidFill>
                <a:latin typeface="Arial"/>
                <a:ea typeface="Arial"/>
                <a:cs typeface="Arial"/>
                <a:sym typeface="Arial"/>
              </a:rPr>
              <a:t>Warum war dieser Befund überraschend?</a:t>
            </a:r>
            <a:endParaRPr sz="14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Weil frühere Studien entweder keinen Zusammenhang zwischen Diabetsund Glaukom festgestellt hatten oder dass Diabetes mit einem </a:t>
            </a:r>
            <a:r>
              <a:rPr lang="en-US" sz="1200" b="1">
                <a:solidFill>
                  <a:srgbClr val="C8C860"/>
                </a:solidFill>
                <a:latin typeface="Arial"/>
                <a:ea typeface="Arial"/>
                <a:cs typeface="Arial"/>
                <a:sym typeface="Arial"/>
              </a:rPr>
              <a:t>erhöhten </a:t>
            </a:r>
            <a:r>
              <a:rPr lang="en-US" sz="1200">
                <a:solidFill>
                  <a:srgbClr val="C8C860"/>
                </a:solidFill>
                <a:latin typeface="Arial"/>
                <a:ea typeface="Arial"/>
                <a:cs typeface="Arial"/>
                <a:sym typeface="Arial"/>
              </a:rPr>
              <a:t>Glaukomrisiko verbunden war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22" name="Google Shape;422;g3f645ac5276_0_89"/>
          <p:cNvSpPr/>
          <p:nvPr/>
        </p:nvSpPr>
        <p:spPr>
          <a:xfrm>
            <a:off x="2971800" y="47244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428" name="Google Shape;428;g3f645ac5276_0_89"/>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Clr>
                <a:srgbClr val="BFBFBF"/>
              </a:buClr>
              <a:buSzPts val="840"/>
              <a:buChar char="●"/>
            </a:pPr>
            <a:r>
              <a:rPr lang="en-US" sz="1200" b="1" dirty="0">
                <a:solidFill>
                  <a:srgbClr val="BFBFBF"/>
                </a:solidFill>
              </a:rPr>
              <a:t>Studie </a:t>
            </a:r>
            <a:r>
              <a:rPr lang="en-US" sz="1200" b="1" dirty="0" err="1">
                <a:solidFill>
                  <a:srgbClr val="BFBFBF"/>
                </a:solidFill>
              </a:rPr>
              <a:t>zur</a:t>
            </a:r>
            <a:r>
              <a:rPr lang="en-US" sz="1200" b="1" dirty="0">
                <a:solidFill>
                  <a:srgbClr val="BFBFBF"/>
                </a:solidFill>
              </a:rPr>
              <a:t> </a:t>
            </a:r>
            <a:r>
              <a:rPr lang="en-US" sz="1200" b="1" dirty="0" err="1">
                <a:solidFill>
                  <a:srgbClr val="BFBFBF"/>
                </a:solidFill>
              </a:rPr>
              <a:t>Behandlung</a:t>
            </a:r>
            <a:r>
              <a:rPr lang="en-US" sz="1200" b="1" dirty="0">
                <a:solidFill>
                  <a:srgbClr val="BFBFBF"/>
                </a:solidFill>
              </a:rPr>
              <a:t> von </a:t>
            </a:r>
            <a:r>
              <a:rPr lang="en-US" sz="1200" b="1" dirty="0" err="1">
                <a:solidFill>
                  <a:srgbClr val="BFBFBF"/>
                </a:solidFill>
              </a:rPr>
              <a:t>okulärer</a:t>
            </a:r>
            <a:r>
              <a:rPr lang="en-US" sz="1200" b="1" dirty="0">
                <a:solidFill>
                  <a:srgbClr val="BFBFBF"/>
                </a:solidFill>
              </a:rPr>
              <a:t> Hypertension</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Wirksamkeit</a:t>
            </a:r>
            <a:r>
              <a:rPr lang="en-US" sz="1200" dirty="0">
                <a:solidFill>
                  <a:srgbClr val="BFBFBF"/>
                </a:solidFill>
              </a:rPr>
              <a:t> der </a:t>
            </a:r>
            <a:r>
              <a:rPr lang="en-US" sz="1200" dirty="0" err="1">
                <a:solidFill>
                  <a:srgbClr val="BFBFBF"/>
                </a:solidFill>
              </a:rPr>
              <a:t>medikamentösen</a:t>
            </a:r>
            <a:r>
              <a:rPr lang="en-US" sz="1200" dirty="0">
                <a:solidFill>
                  <a:srgbClr val="BFBFBF"/>
                </a:solidFill>
              </a:rPr>
              <a:t> </a:t>
            </a:r>
            <a:r>
              <a:rPr lang="en-US" sz="1200" dirty="0" err="1">
                <a:solidFill>
                  <a:srgbClr val="BFBFBF"/>
                </a:solidFill>
              </a:rPr>
              <a:t>Behandlung</a:t>
            </a:r>
            <a:r>
              <a:rPr lang="en-US" sz="1200" dirty="0">
                <a:solidFill>
                  <a:srgbClr val="BFBFBF"/>
                </a:solidFill>
              </a:rPr>
              <a:t> </a:t>
            </a:r>
            <a:r>
              <a:rPr lang="en-US" sz="1200" dirty="0" err="1">
                <a:solidFill>
                  <a:srgbClr val="BFBFBF"/>
                </a:solidFill>
              </a:rPr>
              <a:t>zur</a:t>
            </a:r>
            <a:r>
              <a:rPr lang="en-US" sz="1200" dirty="0">
                <a:solidFill>
                  <a:srgbClr val="BFBFBF"/>
                </a:solidFill>
              </a:rPr>
              <a:t> </a:t>
            </a:r>
            <a:r>
              <a:rPr lang="en-US" sz="1200" dirty="0" err="1">
                <a:solidFill>
                  <a:srgbClr val="BFBFBF"/>
                </a:solidFill>
              </a:rPr>
              <a:t>Vorbeugung</a:t>
            </a:r>
            <a:r>
              <a:rPr lang="en-US" sz="1200" dirty="0">
                <a:solidFill>
                  <a:srgbClr val="BFBFBF"/>
                </a:solidFill>
              </a:rPr>
              <a:t> </a:t>
            </a:r>
            <a:r>
              <a:rPr lang="en-US" sz="1200" dirty="0" err="1">
                <a:solidFill>
                  <a:srgbClr val="BFBFBF"/>
                </a:solidFill>
              </a:rPr>
              <a:t>bzw</a:t>
            </a:r>
            <a:r>
              <a:rPr lang="en-US" sz="1200" dirty="0">
                <a:solidFill>
                  <a:srgbClr val="BFBFBF"/>
                </a:solidFill>
              </a:rPr>
              <a:t>. </a:t>
            </a:r>
            <a:r>
              <a:rPr lang="en-US" sz="1200" dirty="0" err="1">
                <a:solidFill>
                  <a:srgbClr val="BFBFBF"/>
                </a:solidFill>
              </a:rPr>
              <a:t>Verzögerung</a:t>
            </a:r>
            <a:r>
              <a:rPr lang="en-US" sz="1200" dirty="0">
                <a:solidFill>
                  <a:srgbClr val="BFBFBF"/>
                </a:solidFill>
              </a:rPr>
              <a:t> des </a:t>
            </a:r>
            <a:r>
              <a:rPr lang="en-US" sz="1200" dirty="0" err="1">
                <a:solidFill>
                  <a:srgbClr val="BFBFBF"/>
                </a:solidFill>
              </a:rPr>
              <a:t>Auftretens</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bei</a:t>
            </a:r>
            <a:r>
              <a:rPr lang="en-US" sz="1200" dirty="0">
                <a:solidFill>
                  <a:srgbClr val="BFBFBF"/>
                </a:solidFill>
              </a:rPr>
              <a:t> OHT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Teilnehmer</a:t>
            </a:r>
            <a:r>
              <a:rPr lang="en-US" sz="1200" dirty="0">
                <a:solidFill>
                  <a:srgbClr val="BFBFBF"/>
                </a:solidFill>
              </a:rPr>
              <a:t>: ~1600 </a:t>
            </a:r>
            <a:r>
              <a:rPr lang="en-US" sz="1200" dirty="0" err="1">
                <a:solidFill>
                  <a:srgbClr val="BFBFBF"/>
                </a:solidFill>
              </a:rPr>
              <a:t>Patienten</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dirty="0" err="1">
                <a:solidFill>
                  <a:srgbClr val="BFBFBF"/>
                </a:solidFill>
              </a:rPr>
              <a:t>Augeninnendruck</a:t>
            </a:r>
            <a:r>
              <a:rPr lang="en-US" sz="1200" dirty="0">
                <a:solidFill>
                  <a:srgbClr val="BFBFBF"/>
                </a:solidFill>
              </a:rPr>
              <a:t> von 24–32 mmHg, </a:t>
            </a:r>
            <a:r>
              <a:rPr lang="en-US" sz="1200" dirty="0" err="1">
                <a:solidFill>
                  <a:srgbClr val="BFBFBF"/>
                </a:solidFill>
              </a:rPr>
              <a:t>normalem</a:t>
            </a:r>
            <a:r>
              <a:rPr lang="en-US" sz="1200" dirty="0">
                <a:solidFill>
                  <a:srgbClr val="BFBFBF"/>
                </a:solidFill>
              </a:rPr>
              <a:t> GF und </a:t>
            </a:r>
            <a:r>
              <a:rPr lang="en-US" sz="1200" dirty="0" err="1">
                <a:solidFill>
                  <a:srgbClr val="BFBFBF"/>
                </a:solidFill>
              </a:rPr>
              <a:t>normalem</a:t>
            </a:r>
            <a:r>
              <a:rPr lang="en-US" sz="1200" dirty="0">
                <a:solidFill>
                  <a:srgbClr val="BFBFBF"/>
                </a:solidFill>
              </a:rPr>
              <a:t> </a:t>
            </a:r>
            <a:r>
              <a:rPr lang="en-US" sz="1200" dirty="0" err="1">
                <a:solidFill>
                  <a:srgbClr val="BFBFBF"/>
                </a:solidFill>
              </a:rPr>
              <a:t>Papillenbefund</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wird</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err="1">
                <a:solidFill>
                  <a:srgbClr val="BFBFBF"/>
                </a:solidFill>
              </a:rPr>
              <a:t>Behandlungsziel</a:t>
            </a:r>
            <a:r>
              <a:rPr lang="en-US" sz="1200" dirty="0">
                <a:solidFill>
                  <a:srgbClr val="BFBFBF"/>
                </a:solidFill>
              </a:rPr>
              <a:t>: </a:t>
            </a:r>
            <a:r>
              <a:rPr lang="en-US" sz="1200" dirty="0" err="1">
                <a:solidFill>
                  <a:srgbClr val="BFBFBF"/>
                </a:solidFill>
              </a:rPr>
              <a:t>Senkung</a:t>
            </a:r>
            <a:r>
              <a:rPr lang="en-US" sz="1200" dirty="0">
                <a:solidFill>
                  <a:srgbClr val="BFBFBF"/>
                </a:solidFill>
              </a:rPr>
              <a:t> des </a:t>
            </a:r>
            <a:r>
              <a:rPr lang="en-US" sz="1200" dirty="0" err="1">
                <a:solidFill>
                  <a:srgbClr val="BFBFBF"/>
                </a:solidFill>
              </a:rPr>
              <a:t>Augeninnendrucks</a:t>
            </a:r>
            <a:r>
              <a:rPr lang="en-US" sz="1200" dirty="0">
                <a:solidFill>
                  <a:srgbClr val="BFBFBF"/>
                </a:solidFill>
              </a:rPr>
              <a:t> um 20% </a:t>
            </a:r>
            <a:r>
              <a:rPr lang="en-US" sz="1200" i="1" dirty="0">
                <a:solidFill>
                  <a:srgbClr val="BFBFBF"/>
                </a:solidFill>
              </a:rPr>
              <a:t>und </a:t>
            </a:r>
            <a:r>
              <a:rPr lang="en-US" sz="1200" dirty="0" err="1">
                <a:solidFill>
                  <a:srgbClr val="BFBFBF"/>
                </a:solidFill>
              </a:rPr>
              <a:t>Augeninnendruck</a:t>
            </a:r>
            <a:r>
              <a:rPr lang="en-US" sz="1200" dirty="0">
                <a:solidFill>
                  <a:srgbClr val="BFBFBF"/>
                </a:solidFill>
              </a:rPr>
              <a:t> &lt; 24 mmHg.</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b="1" dirty="0" err="1"/>
              <a:t>Ergebnisse</a:t>
            </a:r>
            <a:r>
              <a:rPr lang="en-US" sz="1200" dirty="0">
                <a:solidFill>
                  <a:srgbClr val="BFBFBF"/>
                </a:solidFill>
              </a:rPr>
              <a:t>: </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Nach 5 Jahren </a:t>
            </a:r>
            <a:r>
              <a:rPr lang="en-US" sz="1200" dirty="0" err="1">
                <a:solidFill>
                  <a:srgbClr val="BFBFBF"/>
                </a:solidFill>
              </a:rPr>
              <a:t>entwickelten</a:t>
            </a:r>
            <a:r>
              <a:rPr lang="en-US" sz="1200" dirty="0">
                <a:solidFill>
                  <a:srgbClr val="BFBFBF"/>
                </a:solidFill>
              </a:rPr>
              <a:t> 9,5%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ein</a:t>
            </a:r>
            <a:r>
              <a:rPr lang="en-US" sz="1200" dirty="0">
                <a:solidFill>
                  <a:srgbClr val="BFBFBF"/>
                </a:solidFill>
              </a:rPr>
              <a:t> POWG, </a:t>
            </a:r>
            <a:r>
              <a:rPr lang="en-US" sz="1200" dirty="0" err="1">
                <a:solidFill>
                  <a:srgbClr val="BFBFBF"/>
                </a:solidFill>
              </a:rPr>
              <a:t>verglichen</a:t>
            </a:r>
            <a:r>
              <a:rPr lang="en-US" sz="1200" dirty="0">
                <a:solidFill>
                  <a:srgbClr val="BFBFBF"/>
                </a:solidFill>
              </a:rPr>
              <a:t> </a:t>
            </a:r>
            <a:r>
              <a:rPr lang="en-US" sz="1200" dirty="0" err="1">
                <a:solidFill>
                  <a:srgbClr val="BFBFBF"/>
                </a:solidFill>
              </a:rPr>
              <a:t>mit</a:t>
            </a:r>
            <a:r>
              <a:rPr lang="en-US" sz="1200" dirty="0">
                <a:solidFill>
                  <a:srgbClr val="BFBFBF"/>
                </a:solidFill>
              </a:rPr>
              <a:t> 4,4% der </a:t>
            </a:r>
            <a:r>
              <a:rPr lang="en-US" sz="1200" dirty="0" err="1">
                <a:solidFill>
                  <a:srgbClr val="BFBFBF"/>
                </a:solidFill>
              </a:rPr>
              <a:t>behandelten</a:t>
            </a:r>
            <a:r>
              <a:rPr lang="en-US" sz="1200" dirty="0">
                <a:solidFill>
                  <a:srgbClr val="BFBFBF"/>
                </a:solidFill>
              </a:rPr>
              <a:t> Augen.</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Die CCT </a:t>
            </a:r>
            <a:r>
              <a:rPr lang="en-US" sz="1200" dirty="0" err="1">
                <a:solidFill>
                  <a:srgbClr val="BFBFBF"/>
                </a:solidFill>
              </a:rPr>
              <a:t>ist</a:t>
            </a:r>
            <a:r>
              <a:rPr lang="en-US" sz="1200" dirty="0">
                <a:solidFill>
                  <a:srgbClr val="BFBFBF"/>
                </a:solidFill>
              </a:rPr>
              <a:t> </a:t>
            </a:r>
            <a:r>
              <a:rPr lang="en-US" sz="1200" dirty="0" err="1">
                <a:solidFill>
                  <a:srgbClr val="BFBFBF"/>
                </a:solidFill>
              </a:rPr>
              <a:t>ein</a:t>
            </a:r>
            <a:r>
              <a:rPr lang="en-US" sz="1200" dirty="0">
                <a:solidFill>
                  <a:srgbClr val="BFBFBF"/>
                </a:solidFill>
              </a:rPr>
              <a:t> </a:t>
            </a:r>
            <a:r>
              <a:rPr lang="en-US" sz="1200" dirty="0" err="1">
                <a:solidFill>
                  <a:srgbClr val="BFBFBF"/>
                </a:solidFill>
              </a:rPr>
              <a:t>signifikanter</a:t>
            </a:r>
            <a:r>
              <a:rPr lang="en-US" sz="1200" dirty="0">
                <a:solidFill>
                  <a:srgbClr val="BFBFBF"/>
                </a:solidFill>
              </a:rPr>
              <a:t> und </a:t>
            </a:r>
            <a:r>
              <a:rPr lang="en-US" sz="1200" dirty="0" err="1">
                <a:solidFill>
                  <a:srgbClr val="BFBFBF"/>
                </a:solidFill>
              </a:rPr>
              <a:t>unabhängiger</a:t>
            </a:r>
            <a:r>
              <a:rPr lang="en-US" sz="1200" dirty="0">
                <a:solidFill>
                  <a:srgbClr val="BFBFBF"/>
                </a:solidFill>
              </a:rPr>
              <a:t> </a:t>
            </a:r>
            <a:r>
              <a:rPr lang="en-US" sz="1200" dirty="0" err="1">
                <a:solidFill>
                  <a:srgbClr val="BFBFBF"/>
                </a:solidFill>
              </a:rPr>
              <a:t>Prädiktor</a:t>
            </a:r>
            <a:r>
              <a:rPr lang="en-US" sz="1200" dirty="0">
                <a:solidFill>
                  <a:srgbClr val="BFBFBF"/>
                </a:solidFill>
              </a:rPr>
              <a:t> für die </a:t>
            </a:r>
            <a:r>
              <a:rPr lang="en-US" sz="1200" dirty="0" err="1">
                <a:solidFill>
                  <a:srgbClr val="BFBFBF"/>
                </a:solidFill>
              </a:rPr>
              <a:t>Entwicklung</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unabhängig</a:t>
            </a:r>
            <a:r>
              <a:rPr lang="en-US" sz="1200" dirty="0">
                <a:solidFill>
                  <a:srgbClr val="BFBFBF"/>
                </a:solidFill>
              </a:rPr>
              <a:t> von </a:t>
            </a:r>
            <a:r>
              <a:rPr lang="en-US" sz="1200" dirty="0" err="1">
                <a:solidFill>
                  <a:srgbClr val="BFBFBF"/>
                </a:solidFill>
              </a:rPr>
              <a:t>Augeninnendruck</a:t>
            </a:r>
            <a:r>
              <a:rPr lang="en-US" sz="1200" dirty="0">
                <a:solidFill>
                  <a:srgbClr val="BFBFBF"/>
                </a:solidFill>
              </a:rPr>
              <a:t>, Alter und CDR.</a:t>
            </a:r>
            <a:endParaRPr dirty="0">
              <a:solidFill>
                <a:srgbClr val="BFBFBF"/>
              </a:solidFill>
            </a:endParaRPr>
          </a:p>
          <a:p>
            <a:pPr marL="1281113" lvl="3" indent="-263525" algn="l" rtl="0">
              <a:lnSpc>
                <a:spcPct val="95000"/>
              </a:lnSpc>
              <a:spcBef>
                <a:spcPts val="240"/>
              </a:spcBef>
              <a:spcAft>
                <a:spcPts val="0"/>
              </a:spcAft>
              <a:buClr>
                <a:srgbClr val="BFBFBF"/>
              </a:buClr>
              <a:buSzPts val="900"/>
              <a:buChar char="▪"/>
            </a:pPr>
            <a:r>
              <a:rPr lang="en-US" sz="1200" dirty="0">
                <a:solidFill>
                  <a:srgbClr val="BFBFBF"/>
                </a:solidFill>
              </a:rPr>
              <a:t>Bei </a:t>
            </a:r>
            <a:r>
              <a:rPr lang="en-US" sz="1200" dirty="0" err="1">
                <a:solidFill>
                  <a:srgbClr val="BFBFBF"/>
                </a:solidFill>
              </a:rPr>
              <a:t>einer</a:t>
            </a:r>
            <a:r>
              <a:rPr lang="en-US" sz="1200" dirty="0">
                <a:solidFill>
                  <a:srgbClr val="BFBFBF"/>
                </a:solidFill>
              </a:rPr>
              <a:t> CCT &lt; 555 µm </a:t>
            </a:r>
            <a:r>
              <a:rPr lang="en-US" sz="1200" dirty="0" err="1">
                <a:solidFill>
                  <a:srgbClr val="BFBFBF"/>
                </a:solidFill>
              </a:rPr>
              <a:t>ist</a:t>
            </a:r>
            <a:r>
              <a:rPr lang="en-US" sz="1200" dirty="0">
                <a:solidFill>
                  <a:srgbClr val="BFBFBF"/>
                </a:solidFill>
              </a:rPr>
              <a:t> das Risiko für </a:t>
            </a:r>
            <a:r>
              <a:rPr lang="en-US" sz="1200" dirty="0" err="1">
                <a:solidFill>
                  <a:srgbClr val="BFBFBF"/>
                </a:solidFill>
              </a:rPr>
              <a:t>ein</a:t>
            </a:r>
            <a:r>
              <a:rPr lang="en-US" sz="1200" dirty="0">
                <a:solidFill>
                  <a:srgbClr val="BFBFBF"/>
                </a:solidFill>
              </a:rPr>
              <a:t> POWG </a:t>
            </a:r>
            <a:r>
              <a:rPr lang="en-US" sz="1200" dirty="0" err="1">
                <a:solidFill>
                  <a:srgbClr val="BFBFBF"/>
                </a:solidFill>
              </a:rPr>
              <a:t>dreifach</a:t>
            </a:r>
            <a:r>
              <a:rPr lang="en-US" sz="1200" dirty="0">
                <a:solidFill>
                  <a:srgbClr val="BFBFBF"/>
                </a:solidFill>
              </a:rPr>
              <a:t> </a:t>
            </a:r>
            <a:r>
              <a:rPr lang="en-US" sz="1200" dirty="0" err="1">
                <a:solidFill>
                  <a:srgbClr val="BFBFBF"/>
                </a:solidFill>
              </a:rPr>
              <a:t>erhöht</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Vergleich</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einer</a:t>
            </a:r>
            <a:r>
              <a:rPr lang="en-US" sz="1200" dirty="0">
                <a:solidFill>
                  <a:srgbClr val="BFBFBF"/>
                </a:solidFill>
              </a:rPr>
              <a:t> CCT &gt; 588 µm.</a:t>
            </a:r>
            <a:endParaRPr dirty="0">
              <a:solidFill>
                <a:srgbClr val="BFBFBF"/>
              </a:solidFill>
            </a:endParaRPr>
          </a:p>
        </p:txBody>
      </p:sp>
      <p:sp>
        <p:nvSpPr>
          <p:cNvPr id="429" name="Google Shape;429;g3f645ac5276_0_89"/>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430" name="Google Shape;430;g3f645ac5276_0_8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19</a:t>
            </a:fld>
            <a:endParaRPr sz="1000" b="0" i="0" u="none" strike="noStrike" cap="none">
              <a:solidFill>
                <a:schemeClr val="dk1"/>
              </a:solidFill>
              <a:latin typeface="Arial"/>
              <a:ea typeface="Arial"/>
              <a:cs typeface="Arial"/>
              <a:sym typeface="Arial"/>
            </a:endParaRPr>
          </a:p>
        </p:txBody>
      </p:sp>
      <p:sp>
        <p:nvSpPr>
          <p:cNvPr id="431" name="Google Shape;431;g3f645ac5276_0_89"/>
          <p:cNvSpPr txBox="1"/>
          <p:nvPr/>
        </p:nvSpPr>
        <p:spPr>
          <a:xfrm>
            <a:off x="1200150" y="4737100"/>
            <a:ext cx="7334400" cy="395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A5A5A5"/>
                </a:solidFill>
                <a:latin typeface="Arial"/>
                <a:ea typeface="Arial"/>
                <a:cs typeface="Arial"/>
                <a:sym typeface="Arial"/>
              </a:rPr>
              <a:t>Es gab noch einen weiteren Befund, der </a:t>
            </a:r>
            <a:r>
              <a:rPr lang="en-US" sz="1200" b="1" i="1" u="none" strike="noStrike" cap="none">
                <a:solidFill>
                  <a:srgbClr val="0000FF"/>
                </a:solidFill>
              </a:rPr>
              <a:t>überraschend</a:t>
            </a:r>
            <a:r>
              <a:rPr lang="en-US" sz="1200" b="0" i="1" u="none" strike="noStrike" cap="none">
                <a:solidFill>
                  <a:srgbClr val="A5A5A5"/>
                </a:solidFill>
                <a:latin typeface="Arial"/>
                <a:ea typeface="Arial"/>
                <a:cs typeface="Arial"/>
                <a:sym typeface="Arial"/>
              </a:rPr>
              <a:t> und </a:t>
            </a:r>
            <a:r>
              <a:rPr lang="en-US" sz="1200" i="1">
                <a:solidFill>
                  <a:srgbClr val="A5A5A5"/>
                </a:solidFill>
              </a:rPr>
              <a:t>kontrovers</a:t>
            </a:r>
            <a:r>
              <a:rPr lang="en-US" sz="1200" b="0" i="1" u="none" strike="noStrike" cap="none">
                <a:solidFill>
                  <a:srgbClr val="A5A5A5"/>
                </a:solidFill>
                <a:latin typeface="Arial"/>
                <a:ea typeface="Arial"/>
                <a:cs typeface="Arial"/>
                <a:sym typeface="Arial"/>
              </a:rPr>
              <a:t> war. W</a:t>
            </a:r>
            <a:r>
              <a:rPr lang="en-US" sz="1200" i="1">
                <a:solidFill>
                  <a:srgbClr val="A5A5A5"/>
                </a:solidFill>
              </a:rPr>
              <a:t>elcher</a:t>
            </a:r>
            <a:r>
              <a:rPr lang="en-US" sz="1200" b="0" i="1" u="none" strike="noStrike" cap="none">
                <a:solidFill>
                  <a:srgbClr val="A5A5A5"/>
                </a:solidFill>
                <a:latin typeface="Arial"/>
                <a:ea typeface="Arial"/>
                <a:cs typeface="Arial"/>
                <a:sym typeface="Arial"/>
              </a:rPr>
              <a:t> war das?</a:t>
            </a:r>
            <a:endParaRPr>
              <a:solidFill>
                <a:srgbClr val="A5A5A5"/>
              </a:solidFill>
            </a:endParaRPr>
          </a:p>
          <a:p>
            <a:pPr marL="0" marR="0" lvl="0" indent="0" algn="l" rtl="0">
              <a:spcBef>
                <a:spcPts val="0"/>
              </a:spcBef>
              <a:spcAft>
                <a:spcPts val="0"/>
              </a:spcAft>
              <a:buNone/>
            </a:pPr>
            <a:r>
              <a:rPr lang="en-US" sz="1200" b="0" i="0" u="none" strike="noStrike" cap="none">
                <a:solidFill>
                  <a:srgbClr val="A5A5A5"/>
                </a:solidFill>
                <a:latin typeface="Arial"/>
                <a:ea typeface="Arial"/>
                <a:cs typeface="Arial"/>
                <a:sym typeface="Arial"/>
              </a:rPr>
              <a:t>Dass  Diabetes  mit einem </a:t>
            </a:r>
            <a:r>
              <a:rPr lang="en-US" sz="1200" b="1" i="0" u="none" strike="noStrike" cap="none">
                <a:solidFill>
                  <a:srgbClr val="A5A5A5"/>
                </a:solidFill>
                <a:latin typeface="Arial"/>
                <a:ea typeface="Arial"/>
                <a:cs typeface="Arial"/>
                <a:sym typeface="Arial"/>
              </a:rPr>
              <a:t>verringerten </a:t>
            </a:r>
            <a:r>
              <a:rPr lang="en-US" sz="1200" b="0" i="0" u="none" strike="noStrike" cap="none">
                <a:solidFill>
                  <a:srgbClr val="A5A5A5"/>
                </a:solidFill>
                <a:latin typeface="Arial"/>
                <a:ea typeface="Arial"/>
                <a:cs typeface="Arial"/>
                <a:sym typeface="Arial"/>
              </a:rPr>
              <a:t>Risiko für die Entwicklung eines Glaukoms assoziiert war.</a:t>
            </a:r>
            <a:endParaRPr>
              <a:solidFill>
                <a:srgbClr val="A5A5A5"/>
              </a:solidFill>
            </a:endParaRPr>
          </a:p>
        </p:txBody>
      </p:sp>
      <p:sp>
        <p:nvSpPr>
          <p:cNvPr id="432" name="Google Shape;432;g3f645ac5276_0_89"/>
          <p:cNvSpPr/>
          <p:nvPr/>
        </p:nvSpPr>
        <p:spPr>
          <a:xfrm>
            <a:off x="3752850" y="4593691"/>
            <a:ext cx="12954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3" name="Google Shape;433;g3f645ac5276_0_89"/>
          <p:cNvSpPr txBox="1"/>
          <p:nvPr/>
        </p:nvSpPr>
        <p:spPr>
          <a:xfrm>
            <a:off x="1769386" y="5321875"/>
            <a:ext cx="6765000" cy="6105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0000FF"/>
                </a:solidFill>
                <a:latin typeface="Arial"/>
                <a:ea typeface="Arial"/>
                <a:cs typeface="Arial"/>
                <a:sym typeface="Arial"/>
              </a:rPr>
              <a:t>Warum war dieser Befund überraschend?</a:t>
            </a:r>
            <a:endParaRPr sz="1400" i="1">
              <a:solidFill>
                <a:srgbClr val="C8C860"/>
              </a:solidFill>
              <a:latin typeface="Arial"/>
              <a:ea typeface="Arial"/>
              <a:cs typeface="Arial"/>
              <a:sym typeface="Arial"/>
            </a:endParaRPr>
          </a:p>
          <a:p>
            <a:pPr marL="0" lvl="0" indent="0" algn="l" rtl="0">
              <a:spcBef>
                <a:spcPts val="0"/>
              </a:spcBef>
              <a:spcAft>
                <a:spcPts val="0"/>
              </a:spcAft>
              <a:buClr>
                <a:schemeClr val="dk1"/>
              </a:buClr>
              <a:buFont typeface="Arial"/>
              <a:buNone/>
            </a:pPr>
            <a:r>
              <a:rPr lang="en-US" sz="1200">
                <a:solidFill>
                  <a:srgbClr val="0000FF"/>
                </a:solidFill>
              </a:rPr>
              <a:t>Weil frühere Studien entweder keinen Zusammenhang zwischen Diabetes</a:t>
            </a:r>
            <a:r>
              <a:rPr lang="en-US">
                <a:solidFill>
                  <a:schemeClr val="dk1"/>
                </a:solidFill>
              </a:rPr>
              <a:t> </a:t>
            </a:r>
            <a:r>
              <a:rPr lang="en-US" sz="1200">
                <a:solidFill>
                  <a:srgbClr val="0000FF"/>
                </a:solidFill>
              </a:rPr>
              <a:t>und Glaukom gefunden hatten oder dass Diabetes mit einem </a:t>
            </a:r>
            <a:r>
              <a:rPr lang="en-US" sz="1200" b="1">
                <a:solidFill>
                  <a:srgbClr val="0000FF"/>
                </a:solidFill>
              </a:rPr>
              <a:t>erhöhten </a:t>
            </a:r>
            <a:r>
              <a:rPr lang="en-US" sz="1200">
                <a:solidFill>
                  <a:srgbClr val="0000FF"/>
                </a:solidFill>
              </a:rPr>
              <a:t>Glaukomrisiko verbunden war.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graphicFrame>
        <p:nvGraphicFramePr>
          <p:cNvPr id="169" name="Google Shape;169;p2"/>
          <p:cNvGraphicFramePr/>
          <p:nvPr/>
        </p:nvGraphicFramePr>
        <p:xfrm>
          <a:off x="609600" y="1955800"/>
          <a:ext cx="7772400" cy="4597450"/>
        </p:xfrm>
        <a:graphic>
          <a:graphicData uri="http://schemas.openxmlformats.org/drawingml/2006/table">
            <a:tbl>
              <a:tblPr>
                <a:noFill/>
                <a:tableStyleId>{C85063E2-43D5-4DF9-B2B2-4A4BFB57B0D6}</a:tableStyleId>
              </a:tblPr>
              <a:tblGrid>
                <a:gridCol w="42672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tblGrid>
              <a:tr h="652475">
                <a:tc>
                  <a:txBody>
                    <a:bodyPr/>
                    <a:lstStyle/>
                    <a:p>
                      <a:pPr marL="0" marR="0" lvl="0" indent="0" algn="ctr" rtl="0">
                        <a:lnSpc>
                          <a:spcPct val="90000"/>
                        </a:lnSpc>
                        <a:spcBef>
                          <a:spcPts val="0"/>
                        </a:spcBef>
                        <a:spcAft>
                          <a:spcPts val="0"/>
                        </a:spcAft>
                        <a:buClr>
                          <a:schemeClr val="dk1"/>
                        </a:buClr>
                        <a:buSzPts val="1200"/>
                        <a:buFont typeface="Arial"/>
                        <a:buNone/>
                      </a:pPr>
                      <a:r>
                        <a:rPr lang="en-US" sz="1200" b="1" i="1" u="none" strike="noStrike" cap="none">
                          <a:solidFill>
                            <a:schemeClr val="dk1"/>
                          </a:solidFill>
                          <a:latin typeface="Arial"/>
                          <a:ea typeface="Arial"/>
                          <a:cs typeface="Arial"/>
                          <a:sym typeface="Arial"/>
                        </a:rPr>
                        <a:t>Name der Studie</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b="1" i="1" u="none" strike="noStrike" cap="none">
                          <a:solidFill>
                            <a:schemeClr val="dk1"/>
                          </a:solidFill>
                          <a:latin typeface="Arial"/>
                          <a:ea typeface="Arial"/>
                          <a:cs typeface="Arial"/>
                          <a:sym typeface="Arial"/>
                        </a:rPr>
                        <a:t>Wichtigster Beitrag</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extLst>
                  <a:ext uri="{0D108BD9-81ED-4DB2-BD59-A6C34878D82A}">
                    <a16:rowId xmlns:a16="http://schemas.microsoft.com/office/drawing/2014/main" val="10000"/>
                  </a:ext>
                </a:extLst>
              </a:tr>
              <a:tr h="658825">
                <a:tc>
                  <a:txBody>
                    <a:bodyPr/>
                    <a:lstStyle/>
                    <a:p>
                      <a:pPr marL="0" marR="0" lvl="0" indent="0" algn="ctr" rtl="0">
                        <a:lnSpc>
                          <a:spcPct val="90000"/>
                        </a:lnSpc>
                        <a:spcBef>
                          <a:spcPts val="0"/>
                        </a:spcBef>
                        <a:spcAft>
                          <a:spcPts val="0"/>
                        </a:spcAft>
                        <a:buClr>
                          <a:srgbClr val="0000FF"/>
                        </a:buClr>
                        <a:buSzPts val="1200"/>
                        <a:buFont typeface="Arial"/>
                        <a:buNone/>
                      </a:pPr>
                      <a:r>
                        <a:rPr lang="en-US" sz="1200" b="0" i="1" u="none" strike="noStrike" cap="none">
                          <a:solidFill>
                            <a:srgbClr val="0000FF"/>
                          </a:solidFill>
                          <a:latin typeface="Arial"/>
                          <a:ea typeface="Arial"/>
                          <a:cs typeface="Arial"/>
                          <a:sym typeface="Arial"/>
                        </a:rPr>
                        <a:t>Studie zur Behandlung von okulärer </a:t>
                      </a:r>
                      <a:r>
                        <a:rPr lang="en-US" sz="1200" i="1">
                          <a:solidFill>
                            <a:srgbClr val="0000FF"/>
                          </a:solidFill>
                        </a:rPr>
                        <a:t>Hypertension</a:t>
                      </a:r>
                      <a:r>
                        <a:rPr lang="en-US" sz="1200" b="0" i="1" u="none" strike="noStrike" cap="none">
                          <a:solidFill>
                            <a:srgbClr val="0000FF"/>
                          </a:solidFill>
                          <a:latin typeface="Arial"/>
                          <a:ea typeface="Arial"/>
                          <a:cs typeface="Arial"/>
                          <a:sym typeface="Arial"/>
                        </a:rPr>
                        <a:t> </a:t>
                      </a:r>
                      <a:r>
                        <a:rPr lang="en-US" sz="1200" b="0" i="0" u="none" strike="noStrike" cap="none">
                          <a:solidFill>
                            <a:srgbClr val="0000FF"/>
                          </a:solidFill>
                          <a:latin typeface="Arial"/>
                          <a:ea typeface="Arial"/>
                          <a:cs typeface="Arial"/>
                          <a:sym typeface="Arial"/>
                        </a:rPr>
                        <a:t>(Ocular Hype</a:t>
                      </a:r>
                      <a:r>
                        <a:rPr lang="en-US" sz="1200">
                          <a:solidFill>
                            <a:srgbClr val="0000FF"/>
                          </a:solidFill>
                        </a:rPr>
                        <a:t>rtension Treatment Study, </a:t>
                      </a:r>
                      <a:r>
                        <a:rPr lang="en-US" sz="1200" b="0" i="0" u="none" strike="noStrike" cap="none">
                          <a:solidFill>
                            <a:srgbClr val="0000FF"/>
                          </a:solidFill>
                          <a:latin typeface="Arial"/>
                          <a:ea typeface="Arial"/>
                          <a:cs typeface="Arial"/>
                          <a:sym typeface="Arial"/>
                        </a:rPr>
                        <a:t>OHTS)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lvl="0" indent="0" algn="ctr" rtl="0">
                        <a:lnSpc>
                          <a:spcPct val="90000"/>
                        </a:lnSpc>
                        <a:spcBef>
                          <a:spcPts val="0"/>
                        </a:spcBef>
                        <a:spcAft>
                          <a:spcPts val="0"/>
                        </a:spcAft>
                        <a:buClr>
                          <a:schemeClr val="dk1"/>
                        </a:buClr>
                        <a:buSzPts val="1200"/>
                        <a:buFont typeface="Arial"/>
                        <a:buNone/>
                      </a:pPr>
                      <a:r>
                        <a:rPr lang="en-US" sz="1200">
                          <a:solidFill>
                            <a:schemeClr val="dk1"/>
                          </a:solidFill>
                        </a:rPr>
                        <a:t>Untersuchte die Wirksamkeit einer präventiven Glaukomtherapie </a:t>
                      </a:r>
                      <a:r>
                        <a:rPr lang="en-US" sz="1200" b="1">
                          <a:solidFill>
                            <a:schemeClr val="dk1"/>
                          </a:solidFill>
                        </a:rPr>
                        <a:t>vor</a:t>
                      </a:r>
                      <a:r>
                        <a:rPr lang="en-US" sz="1200">
                          <a:solidFill>
                            <a:schemeClr val="dk1"/>
                          </a:solidFill>
                        </a:rPr>
                        <a:t> Manifestation der Erkrankung</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1"/>
                  </a:ext>
                </a:extLst>
              </a:tr>
              <a:tr h="658825">
                <a:tc>
                  <a:txBody>
                    <a:bodyPr/>
                    <a:lstStyle/>
                    <a:p>
                      <a:pPr marL="0" marR="0" lvl="0" indent="0" algn="ctr" rtl="0">
                        <a:lnSpc>
                          <a:spcPct val="90000"/>
                        </a:lnSpc>
                        <a:spcBef>
                          <a:spcPts val="0"/>
                        </a:spcBef>
                        <a:spcAft>
                          <a:spcPts val="0"/>
                        </a:spcAft>
                        <a:buClr>
                          <a:srgbClr val="0000FF"/>
                        </a:buClr>
                        <a:buSzPts val="1200"/>
                        <a:buFont typeface="Arial"/>
                        <a:buNone/>
                      </a:pPr>
                      <a:r>
                        <a:rPr lang="en-US" sz="1200" b="0" i="1" u="none" strike="noStrike" cap="none">
                          <a:solidFill>
                            <a:srgbClr val="0000FF"/>
                          </a:solidFill>
                          <a:latin typeface="Arial"/>
                          <a:ea typeface="Arial"/>
                          <a:cs typeface="Arial"/>
                          <a:sym typeface="Arial"/>
                        </a:rPr>
                        <a:t>Studie zum frühmanifesten Glaukom </a:t>
                      </a:r>
                      <a:r>
                        <a:rPr lang="en-US" sz="1200" b="0" i="0" u="none" strike="noStrike" cap="none">
                          <a:solidFill>
                            <a:srgbClr val="0000FF"/>
                          </a:solidFill>
                          <a:latin typeface="Arial"/>
                          <a:ea typeface="Arial"/>
                          <a:cs typeface="Arial"/>
                          <a:sym typeface="Arial"/>
                        </a:rPr>
                        <a:t>(Early Manifest Glaucoma Trial, EMGT)</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lvl="0" indent="0" algn="ctr" rtl="0">
                        <a:lnSpc>
                          <a:spcPct val="90000"/>
                        </a:lnSpc>
                        <a:spcBef>
                          <a:spcPts val="0"/>
                        </a:spcBef>
                        <a:spcAft>
                          <a:spcPts val="0"/>
                        </a:spcAft>
                        <a:buClr>
                          <a:schemeClr val="dk1"/>
                        </a:buClr>
                        <a:buSzPts val="1200"/>
                        <a:buFont typeface="Arial"/>
                        <a:buNone/>
                      </a:pPr>
                      <a:r>
                        <a:rPr lang="en-US" sz="1200">
                          <a:solidFill>
                            <a:schemeClr val="dk1"/>
                          </a:solidFill>
                        </a:rPr>
                        <a:t>Untersuchte die Wirksamkeit der Behandlung eines </a:t>
                      </a:r>
                      <a:r>
                        <a:rPr lang="en-US" sz="1200" b="1">
                          <a:solidFill>
                            <a:schemeClr val="dk1"/>
                          </a:solidFill>
                        </a:rPr>
                        <a:t>bereits manifesten</a:t>
                      </a:r>
                      <a:r>
                        <a:rPr lang="en-US" sz="1200">
                          <a:solidFill>
                            <a:schemeClr val="dk1"/>
                          </a:solidFill>
                        </a:rPr>
                        <a:t> Glaukoms</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2"/>
                  </a:ext>
                </a:extLst>
              </a:tr>
              <a:tr h="657225">
                <a:tc>
                  <a:txBody>
                    <a:bodyPr/>
                    <a:lstStyle/>
                    <a:p>
                      <a:pPr marL="0" marR="0" lvl="0" indent="0" algn="ctr" rtl="0">
                        <a:lnSpc>
                          <a:spcPct val="90000"/>
                        </a:lnSpc>
                        <a:spcBef>
                          <a:spcPts val="0"/>
                        </a:spcBef>
                        <a:spcAft>
                          <a:spcPts val="0"/>
                        </a:spcAft>
                        <a:buClr>
                          <a:srgbClr val="0000FF"/>
                        </a:buClr>
                        <a:buSzPts val="1200"/>
                        <a:buFont typeface="Arial"/>
                        <a:buNone/>
                      </a:pPr>
                      <a:r>
                        <a:rPr lang="en-US" sz="1200" i="1">
                          <a:solidFill>
                            <a:srgbClr val="0000FF"/>
                          </a:solidFill>
                        </a:rPr>
                        <a:t>Multizentrische Vergleichsstudie zur Initialtherapie des Glaukoms</a:t>
                      </a:r>
                      <a:r>
                        <a:rPr lang="en-US" sz="1200" b="0" i="1" u="none" strike="noStrike" cap="none">
                          <a:solidFill>
                            <a:srgbClr val="0000FF"/>
                          </a:solidFill>
                          <a:latin typeface="Arial"/>
                          <a:ea typeface="Arial"/>
                          <a:cs typeface="Arial"/>
                          <a:sym typeface="Arial"/>
                        </a:rPr>
                        <a:t> </a:t>
                      </a:r>
                      <a:r>
                        <a:rPr lang="en-US" sz="1200" b="0" i="0" u="none" strike="noStrike" cap="none">
                          <a:solidFill>
                            <a:srgbClr val="0000FF"/>
                          </a:solidFill>
                          <a:latin typeface="Arial"/>
                          <a:ea typeface="Arial"/>
                          <a:cs typeface="Arial"/>
                          <a:sym typeface="Arial"/>
                        </a:rPr>
                        <a:t>(Collaborative Initial Glaucoma Treatment Study</a:t>
                      </a:r>
                      <a:r>
                        <a:rPr lang="en-US" sz="1200">
                          <a:solidFill>
                            <a:srgbClr val="0000FF"/>
                          </a:solidFill>
                        </a:rPr>
                        <a:t>, </a:t>
                      </a:r>
                      <a:r>
                        <a:rPr lang="en-US" sz="1200" b="0" i="0" u="none" strike="noStrike" cap="none">
                          <a:solidFill>
                            <a:srgbClr val="0000FF"/>
                          </a:solidFill>
                          <a:latin typeface="Arial"/>
                          <a:ea typeface="Arial"/>
                          <a:cs typeface="Arial"/>
                          <a:sym typeface="Arial"/>
                        </a:rPr>
                        <a:t>CIGTS)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lvl="0" indent="0" algn="ctr" rtl="0">
                        <a:lnSpc>
                          <a:spcPct val="90000"/>
                        </a:lnSpc>
                        <a:spcBef>
                          <a:spcPts val="0"/>
                        </a:spcBef>
                        <a:spcAft>
                          <a:spcPts val="0"/>
                        </a:spcAft>
                        <a:buClr>
                          <a:schemeClr val="dk1"/>
                        </a:buClr>
                        <a:buSzPts val="1200"/>
                        <a:buFont typeface="Arial"/>
                        <a:buNone/>
                      </a:pPr>
                      <a:r>
                        <a:rPr lang="en-US" sz="1200">
                          <a:solidFill>
                            <a:schemeClr val="dk1"/>
                          </a:solidFill>
                        </a:rPr>
                        <a:t>Vergleich von chirurgischen Eingriffen mit medikamentöser Therapie als Erstlinienbehandlung bei Glaukom</a:t>
                      </a:r>
                      <a:endParaRPr sz="1200">
                        <a:solidFill>
                          <a:schemeClr val="dk1"/>
                        </a:solidFill>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3"/>
                  </a:ext>
                </a:extLst>
              </a:tr>
              <a:tr h="654050">
                <a:tc>
                  <a:txBody>
                    <a:bodyPr/>
                    <a:lstStyle/>
                    <a:p>
                      <a:pPr marL="0" marR="0" lvl="0" indent="0" algn="ctr" rtl="0">
                        <a:lnSpc>
                          <a:spcPct val="90000"/>
                        </a:lnSpc>
                        <a:spcBef>
                          <a:spcPts val="0"/>
                        </a:spcBef>
                        <a:spcAft>
                          <a:spcPts val="0"/>
                        </a:spcAft>
                        <a:buClr>
                          <a:srgbClr val="0000FF"/>
                        </a:buClr>
                        <a:buSzPts val="1200"/>
                        <a:buFont typeface="Arial"/>
                        <a:buNone/>
                      </a:pPr>
                      <a:r>
                        <a:rPr lang="en-US" sz="1200" b="0" i="1" u="none" strike="noStrike" cap="none">
                          <a:solidFill>
                            <a:srgbClr val="0000FF"/>
                          </a:solidFill>
                          <a:latin typeface="Arial"/>
                          <a:ea typeface="Arial"/>
                          <a:cs typeface="Arial"/>
                          <a:sym typeface="Arial"/>
                        </a:rPr>
                        <a:t>Glaucoma Laser Trial </a:t>
                      </a:r>
                      <a:r>
                        <a:rPr lang="en-US" sz="1200" b="0" i="0" u="none" strike="noStrike" cap="none">
                          <a:solidFill>
                            <a:srgbClr val="0000FF"/>
                          </a:solidFill>
                          <a:latin typeface="Arial"/>
                          <a:ea typeface="Arial"/>
                          <a:cs typeface="Arial"/>
                          <a:sym typeface="Arial"/>
                        </a:rPr>
                        <a:t>(GLT)</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lvl="0" indent="0" algn="ctr" rtl="0">
                        <a:lnSpc>
                          <a:spcPct val="90000"/>
                        </a:lnSpc>
                        <a:spcBef>
                          <a:spcPts val="0"/>
                        </a:spcBef>
                        <a:spcAft>
                          <a:spcPts val="0"/>
                        </a:spcAft>
                        <a:buClr>
                          <a:schemeClr val="dk1"/>
                        </a:buClr>
                        <a:buSzPts val="1200"/>
                        <a:buFont typeface="Arial"/>
                        <a:buNone/>
                      </a:pPr>
                      <a:r>
                        <a:rPr lang="en-US" sz="1200">
                          <a:solidFill>
                            <a:schemeClr val="dk1"/>
                          </a:solidFill>
                        </a:rPr>
                        <a:t>Vergleich der Wirksamkeit einer primären Laserbehandlung mit der einer medikamentösen Erstlinientherapie bei Glaukom</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4"/>
                  </a:ext>
                </a:extLst>
              </a:tr>
              <a:tr h="657225">
                <a:tc>
                  <a:txBody>
                    <a:bodyPr/>
                    <a:lstStyle/>
                    <a:p>
                      <a:pPr marL="0" marR="0" lvl="0" indent="0" algn="ctr" rtl="0">
                        <a:lnSpc>
                          <a:spcPct val="90000"/>
                        </a:lnSpc>
                        <a:spcBef>
                          <a:spcPts val="0"/>
                        </a:spcBef>
                        <a:spcAft>
                          <a:spcPts val="0"/>
                        </a:spcAft>
                        <a:buClr>
                          <a:srgbClr val="0000FF"/>
                        </a:buClr>
                        <a:buSzPts val="1200"/>
                        <a:buFont typeface="Arial"/>
                        <a:buNone/>
                      </a:pPr>
                      <a:r>
                        <a:rPr lang="en-US" sz="1200" b="0" i="1" u="none" strike="noStrike" cap="none">
                          <a:solidFill>
                            <a:srgbClr val="0000FF"/>
                          </a:solidFill>
                          <a:latin typeface="Arial"/>
                          <a:ea typeface="Arial"/>
                          <a:cs typeface="Arial"/>
                          <a:sym typeface="Arial"/>
                        </a:rPr>
                        <a:t>Advanced Glaucoma Intervention Study </a:t>
                      </a:r>
                      <a:r>
                        <a:rPr lang="en-US" sz="1200" b="0" i="0" u="none" strike="noStrike" cap="none">
                          <a:solidFill>
                            <a:srgbClr val="0000FF"/>
                          </a:solidFill>
                          <a:latin typeface="Arial"/>
                          <a:ea typeface="Arial"/>
                          <a:cs typeface="Arial"/>
                          <a:sym typeface="Arial"/>
                        </a:rPr>
                        <a:t>(AGIS)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b="0" i="0" u="none" strike="noStrike" cap="none">
                          <a:solidFill>
                            <a:schemeClr val="dk1"/>
                          </a:solidFill>
                          <a:latin typeface="Arial"/>
                          <a:ea typeface="Arial"/>
                          <a:cs typeface="Arial"/>
                          <a:sym typeface="Arial"/>
                        </a:rPr>
                        <a:t>V</a:t>
                      </a:r>
                      <a:r>
                        <a:rPr lang="en-US" sz="1200">
                          <a:solidFill>
                            <a:schemeClr val="dk1"/>
                          </a:solidFill>
                        </a:rPr>
                        <a:t>ergleich von Lasertherapie und chirurgischem Eingriff bei fortgeschrittenem Glaukom</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5"/>
                  </a:ext>
                </a:extLst>
              </a:tr>
              <a:tr h="658825">
                <a:tc>
                  <a:txBody>
                    <a:bodyPr/>
                    <a:lstStyle/>
                    <a:p>
                      <a:pPr marL="0" marR="0" lvl="0" indent="0" algn="ctr" rtl="0">
                        <a:lnSpc>
                          <a:spcPct val="90000"/>
                        </a:lnSpc>
                        <a:spcBef>
                          <a:spcPts val="0"/>
                        </a:spcBef>
                        <a:spcAft>
                          <a:spcPts val="0"/>
                        </a:spcAft>
                        <a:buClr>
                          <a:srgbClr val="0000FF"/>
                        </a:buClr>
                        <a:buSzPts val="1200"/>
                        <a:buFont typeface="Arial"/>
                        <a:buNone/>
                      </a:pPr>
                      <a:r>
                        <a:rPr lang="en-US" sz="1200" i="1">
                          <a:solidFill>
                            <a:srgbClr val="0000FF"/>
                          </a:solidFill>
                        </a:rPr>
                        <a:t>Multizentrische Studie zum Normaldruckglaukom (Collaborative Normal-Tension Glaucoma Study CNTGS)</a:t>
                      </a:r>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FF"/>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b="0" i="0" u="none" strike="noStrike" cap="none">
                          <a:solidFill>
                            <a:schemeClr val="dk1"/>
                          </a:solidFill>
                          <a:latin typeface="Arial"/>
                          <a:ea typeface="Arial"/>
                          <a:cs typeface="Arial"/>
                          <a:sym typeface="Arial"/>
                        </a:rPr>
                        <a:t>Untersuchte die Rolle des Augeninnendrucks (IOD) beim Normaldruckglaukom</a:t>
                      </a:r>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6"/>
                  </a:ext>
                </a:extLst>
              </a:tr>
            </a:tbl>
          </a:graphicData>
        </a:graphic>
      </p:graphicFrame>
      <p:sp>
        <p:nvSpPr>
          <p:cNvPr id="170" name="Google Shape;170;p2"/>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171" name="Google Shape;171;p2"/>
          <p:cNvSpPr txBox="1"/>
          <p:nvPr/>
        </p:nvSpPr>
        <p:spPr>
          <a:xfrm>
            <a:off x="3048000" y="1331913"/>
            <a:ext cx="3600450" cy="366712"/>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FFC000"/>
              </a:buClr>
              <a:buSzPts val="1200"/>
              <a:buFont typeface="Noto Sans Symbols"/>
              <a:buNone/>
            </a:pPr>
            <a:r>
              <a:rPr lang="en-US" sz="1200" b="1" i="1" u="none" strike="noStrike" cap="none">
                <a:solidFill>
                  <a:srgbClr val="FFC000"/>
                </a:solidFill>
                <a:latin typeface="Arial"/>
                <a:ea typeface="Arial"/>
                <a:cs typeface="Arial"/>
                <a:sym typeface="Arial"/>
              </a:rPr>
              <a:t>Klassische klinische Studien: Die „Big 6“</a:t>
            </a:r>
            <a:endParaRPr/>
          </a:p>
        </p:txBody>
      </p:sp>
      <p:sp>
        <p:nvSpPr>
          <p:cNvPr id="172" name="Google Shape;172;p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40" name="Google Shape;440;g3f645ac5276_0_108"/>
          <p:cNvSpPr/>
          <p:nvPr/>
        </p:nvSpPr>
        <p:spPr>
          <a:xfrm>
            <a:off x="15240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dk1"/>
              </a:buClr>
              <a:buSzPts val="800"/>
              <a:buFont typeface="Noto Sans Symbols"/>
              <a:buNone/>
            </a:pPr>
            <a:endParaRPr sz="800" b="0" i="0" u="none" strike="noStrike" cap="none">
              <a:solidFill>
                <a:schemeClr val="dk1"/>
              </a:solidFill>
              <a:latin typeface="Arial"/>
              <a:ea typeface="Arial"/>
              <a:cs typeface="Arial"/>
              <a:sym typeface="Arial"/>
            </a:endParaRPr>
          </a:p>
        </p:txBody>
      </p:sp>
      <p:sp>
        <p:nvSpPr>
          <p:cNvPr id="442" name="Google Shape;442;g3f645ac5276_0_108"/>
          <p:cNvSpPr/>
          <p:nvPr/>
        </p:nvSpPr>
        <p:spPr>
          <a:xfrm>
            <a:off x="2971800" y="47244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448" name="Google Shape;448;g3f645ac5276_0_108"/>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Clr>
                <a:srgbClr val="BFBFBF"/>
              </a:buClr>
              <a:buSzPts val="840"/>
              <a:buChar char="●"/>
            </a:pPr>
            <a:r>
              <a:rPr lang="en-US" sz="1200" b="1" dirty="0">
                <a:solidFill>
                  <a:srgbClr val="BFBFBF"/>
                </a:solidFill>
              </a:rPr>
              <a:t>Studie </a:t>
            </a:r>
            <a:r>
              <a:rPr lang="en-US" sz="1200" b="1" dirty="0" err="1">
                <a:solidFill>
                  <a:srgbClr val="BFBFBF"/>
                </a:solidFill>
              </a:rPr>
              <a:t>zur</a:t>
            </a:r>
            <a:r>
              <a:rPr lang="en-US" sz="1200" b="1" dirty="0">
                <a:solidFill>
                  <a:srgbClr val="BFBFBF"/>
                </a:solidFill>
              </a:rPr>
              <a:t> </a:t>
            </a:r>
            <a:r>
              <a:rPr lang="en-US" sz="1200" b="1" dirty="0" err="1">
                <a:solidFill>
                  <a:srgbClr val="BFBFBF"/>
                </a:solidFill>
              </a:rPr>
              <a:t>Behandlung</a:t>
            </a:r>
            <a:r>
              <a:rPr lang="en-US" sz="1200" b="1" dirty="0">
                <a:solidFill>
                  <a:srgbClr val="BFBFBF"/>
                </a:solidFill>
              </a:rPr>
              <a:t> von </a:t>
            </a:r>
            <a:r>
              <a:rPr lang="en-US" sz="1200" b="1" dirty="0" err="1">
                <a:solidFill>
                  <a:srgbClr val="BFBFBF"/>
                </a:solidFill>
              </a:rPr>
              <a:t>okulärer</a:t>
            </a:r>
            <a:r>
              <a:rPr lang="en-US" sz="1200" b="1" dirty="0">
                <a:solidFill>
                  <a:srgbClr val="BFBFBF"/>
                </a:solidFill>
              </a:rPr>
              <a:t> Hypertension</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Wirksamkeit</a:t>
            </a:r>
            <a:r>
              <a:rPr lang="en-US" sz="1200" dirty="0">
                <a:solidFill>
                  <a:srgbClr val="BFBFBF"/>
                </a:solidFill>
              </a:rPr>
              <a:t> der </a:t>
            </a:r>
            <a:r>
              <a:rPr lang="en-US" sz="1200" dirty="0" err="1">
                <a:solidFill>
                  <a:srgbClr val="BFBFBF"/>
                </a:solidFill>
              </a:rPr>
              <a:t>medikamentösen</a:t>
            </a:r>
            <a:r>
              <a:rPr lang="en-US" sz="1200" dirty="0">
                <a:solidFill>
                  <a:srgbClr val="BFBFBF"/>
                </a:solidFill>
              </a:rPr>
              <a:t> </a:t>
            </a:r>
            <a:r>
              <a:rPr lang="en-US" sz="1200" dirty="0" err="1">
                <a:solidFill>
                  <a:srgbClr val="BFBFBF"/>
                </a:solidFill>
              </a:rPr>
              <a:t>Behandlung</a:t>
            </a:r>
            <a:r>
              <a:rPr lang="en-US" sz="1200" dirty="0">
                <a:solidFill>
                  <a:srgbClr val="BFBFBF"/>
                </a:solidFill>
              </a:rPr>
              <a:t> </a:t>
            </a:r>
            <a:r>
              <a:rPr lang="en-US" sz="1200" dirty="0" err="1">
                <a:solidFill>
                  <a:srgbClr val="BFBFBF"/>
                </a:solidFill>
              </a:rPr>
              <a:t>zur</a:t>
            </a:r>
            <a:r>
              <a:rPr lang="en-US" sz="1200" dirty="0">
                <a:solidFill>
                  <a:srgbClr val="BFBFBF"/>
                </a:solidFill>
              </a:rPr>
              <a:t> </a:t>
            </a:r>
            <a:r>
              <a:rPr lang="en-US" sz="1200" dirty="0" err="1">
                <a:solidFill>
                  <a:srgbClr val="BFBFBF"/>
                </a:solidFill>
              </a:rPr>
              <a:t>Vorbeugung</a:t>
            </a:r>
            <a:r>
              <a:rPr lang="en-US" sz="1200" dirty="0">
                <a:solidFill>
                  <a:srgbClr val="BFBFBF"/>
                </a:solidFill>
              </a:rPr>
              <a:t> </a:t>
            </a:r>
            <a:r>
              <a:rPr lang="en-US" sz="1200" dirty="0" err="1">
                <a:solidFill>
                  <a:srgbClr val="BFBFBF"/>
                </a:solidFill>
              </a:rPr>
              <a:t>bzw</a:t>
            </a:r>
            <a:r>
              <a:rPr lang="en-US" sz="1200" dirty="0">
                <a:solidFill>
                  <a:srgbClr val="BFBFBF"/>
                </a:solidFill>
              </a:rPr>
              <a:t>. </a:t>
            </a:r>
            <a:r>
              <a:rPr lang="en-US" sz="1200" dirty="0" err="1">
                <a:solidFill>
                  <a:srgbClr val="BFBFBF"/>
                </a:solidFill>
              </a:rPr>
              <a:t>Verzögerung</a:t>
            </a:r>
            <a:r>
              <a:rPr lang="en-US" sz="1200" dirty="0">
                <a:solidFill>
                  <a:srgbClr val="BFBFBF"/>
                </a:solidFill>
              </a:rPr>
              <a:t> des </a:t>
            </a:r>
            <a:r>
              <a:rPr lang="en-US" sz="1200" dirty="0" err="1">
                <a:solidFill>
                  <a:srgbClr val="BFBFBF"/>
                </a:solidFill>
              </a:rPr>
              <a:t>Auftretens</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bei</a:t>
            </a:r>
            <a:r>
              <a:rPr lang="en-US" sz="1200" dirty="0">
                <a:solidFill>
                  <a:srgbClr val="BFBFBF"/>
                </a:solidFill>
              </a:rPr>
              <a:t> OHT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Teilnehmer</a:t>
            </a:r>
            <a:r>
              <a:rPr lang="en-US" sz="1200" dirty="0">
                <a:solidFill>
                  <a:srgbClr val="BFBFBF"/>
                </a:solidFill>
              </a:rPr>
              <a:t>: ~1600 </a:t>
            </a:r>
            <a:r>
              <a:rPr lang="en-US" sz="1200" dirty="0" err="1">
                <a:solidFill>
                  <a:srgbClr val="BFBFBF"/>
                </a:solidFill>
              </a:rPr>
              <a:t>Patienten</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dirty="0" err="1">
                <a:solidFill>
                  <a:srgbClr val="BFBFBF"/>
                </a:solidFill>
              </a:rPr>
              <a:t>Augeninnendruck</a:t>
            </a:r>
            <a:r>
              <a:rPr lang="en-US" sz="1200" dirty="0">
                <a:solidFill>
                  <a:srgbClr val="BFBFBF"/>
                </a:solidFill>
              </a:rPr>
              <a:t> von 24–32 mmHg, </a:t>
            </a:r>
            <a:r>
              <a:rPr lang="en-US" sz="1200" dirty="0" err="1">
                <a:solidFill>
                  <a:srgbClr val="BFBFBF"/>
                </a:solidFill>
              </a:rPr>
              <a:t>normalem</a:t>
            </a:r>
            <a:r>
              <a:rPr lang="en-US" sz="1200" dirty="0">
                <a:solidFill>
                  <a:srgbClr val="BFBFBF"/>
                </a:solidFill>
              </a:rPr>
              <a:t> GF und </a:t>
            </a:r>
            <a:r>
              <a:rPr lang="en-US" sz="1200" dirty="0" err="1">
                <a:solidFill>
                  <a:srgbClr val="BFBFBF"/>
                </a:solidFill>
              </a:rPr>
              <a:t>normalem</a:t>
            </a:r>
            <a:r>
              <a:rPr lang="en-US" sz="1200" dirty="0">
                <a:solidFill>
                  <a:srgbClr val="BFBFBF"/>
                </a:solidFill>
              </a:rPr>
              <a:t> </a:t>
            </a:r>
            <a:r>
              <a:rPr lang="en-US" sz="1200" dirty="0" err="1">
                <a:solidFill>
                  <a:srgbClr val="BFBFBF"/>
                </a:solidFill>
              </a:rPr>
              <a:t>Papillenbefund</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wird</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err="1">
                <a:solidFill>
                  <a:srgbClr val="BFBFBF"/>
                </a:solidFill>
              </a:rPr>
              <a:t>Behandlungsziel</a:t>
            </a:r>
            <a:r>
              <a:rPr lang="en-US" sz="1200" dirty="0">
                <a:solidFill>
                  <a:srgbClr val="BFBFBF"/>
                </a:solidFill>
              </a:rPr>
              <a:t>: </a:t>
            </a:r>
            <a:r>
              <a:rPr lang="en-US" sz="1200" dirty="0" err="1">
                <a:solidFill>
                  <a:srgbClr val="BFBFBF"/>
                </a:solidFill>
              </a:rPr>
              <a:t>Senkung</a:t>
            </a:r>
            <a:r>
              <a:rPr lang="en-US" sz="1200" dirty="0">
                <a:solidFill>
                  <a:srgbClr val="BFBFBF"/>
                </a:solidFill>
              </a:rPr>
              <a:t> des </a:t>
            </a:r>
            <a:r>
              <a:rPr lang="en-US" sz="1200" dirty="0" err="1">
                <a:solidFill>
                  <a:srgbClr val="BFBFBF"/>
                </a:solidFill>
              </a:rPr>
              <a:t>Augeninnendrucks</a:t>
            </a:r>
            <a:r>
              <a:rPr lang="en-US" sz="1200" dirty="0">
                <a:solidFill>
                  <a:srgbClr val="BFBFBF"/>
                </a:solidFill>
              </a:rPr>
              <a:t> um 20% </a:t>
            </a:r>
            <a:r>
              <a:rPr lang="en-US" sz="1200" i="1" dirty="0">
                <a:solidFill>
                  <a:srgbClr val="BFBFBF"/>
                </a:solidFill>
              </a:rPr>
              <a:t>und </a:t>
            </a:r>
            <a:r>
              <a:rPr lang="en-US" sz="1200" dirty="0" err="1">
                <a:solidFill>
                  <a:srgbClr val="BFBFBF"/>
                </a:solidFill>
              </a:rPr>
              <a:t>Augeninnendruck</a:t>
            </a:r>
            <a:r>
              <a:rPr lang="en-US" sz="1200" dirty="0">
                <a:solidFill>
                  <a:srgbClr val="BFBFBF"/>
                </a:solidFill>
              </a:rPr>
              <a:t> &lt; 24 mmHg.</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b="1" dirty="0" err="1"/>
              <a:t>Ergebnisse</a:t>
            </a:r>
            <a:r>
              <a:rPr lang="en-US" sz="1200" dirty="0">
                <a:solidFill>
                  <a:srgbClr val="BFBFBF"/>
                </a:solidFill>
              </a:rPr>
              <a:t>: </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Nach 5 Jahren </a:t>
            </a:r>
            <a:r>
              <a:rPr lang="en-US" sz="1200" dirty="0" err="1">
                <a:solidFill>
                  <a:srgbClr val="BFBFBF"/>
                </a:solidFill>
              </a:rPr>
              <a:t>entwickelten</a:t>
            </a:r>
            <a:r>
              <a:rPr lang="en-US" sz="1200" dirty="0">
                <a:solidFill>
                  <a:srgbClr val="BFBFBF"/>
                </a:solidFill>
              </a:rPr>
              <a:t> 9,5%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ein</a:t>
            </a:r>
            <a:r>
              <a:rPr lang="en-US" sz="1200" dirty="0">
                <a:solidFill>
                  <a:srgbClr val="BFBFBF"/>
                </a:solidFill>
              </a:rPr>
              <a:t> POWG, </a:t>
            </a:r>
            <a:r>
              <a:rPr lang="en-US" sz="1200" dirty="0" err="1">
                <a:solidFill>
                  <a:srgbClr val="BFBFBF"/>
                </a:solidFill>
              </a:rPr>
              <a:t>verglichen</a:t>
            </a:r>
            <a:r>
              <a:rPr lang="en-US" sz="1200" dirty="0">
                <a:solidFill>
                  <a:srgbClr val="BFBFBF"/>
                </a:solidFill>
              </a:rPr>
              <a:t> </a:t>
            </a:r>
            <a:r>
              <a:rPr lang="en-US" sz="1200" dirty="0" err="1">
                <a:solidFill>
                  <a:srgbClr val="BFBFBF"/>
                </a:solidFill>
              </a:rPr>
              <a:t>mit</a:t>
            </a:r>
            <a:r>
              <a:rPr lang="en-US" sz="1200" dirty="0">
                <a:solidFill>
                  <a:srgbClr val="BFBFBF"/>
                </a:solidFill>
              </a:rPr>
              <a:t> 4,4% der </a:t>
            </a:r>
            <a:r>
              <a:rPr lang="en-US" sz="1200" dirty="0" err="1">
                <a:solidFill>
                  <a:srgbClr val="BFBFBF"/>
                </a:solidFill>
              </a:rPr>
              <a:t>behandelten</a:t>
            </a:r>
            <a:r>
              <a:rPr lang="en-US" sz="1200" dirty="0">
                <a:solidFill>
                  <a:srgbClr val="BFBFBF"/>
                </a:solidFill>
              </a:rPr>
              <a:t> Augen.</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Die CCT </a:t>
            </a:r>
            <a:r>
              <a:rPr lang="en-US" sz="1200" dirty="0" err="1">
                <a:solidFill>
                  <a:srgbClr val="BFBFBF"/>
                </a:solidFill>
              </a:rPr>
              <a:t>ist</a:t>
            </a:r>
            <a:r>
              <a:rPr lang="en-US" sz="1200" dirty="0">
                <a:solidFill>
                  <a:srgbClr val="BFBFBF"/>
                </a:solidFill>
              </a:rPr>
              <a:t> </a:t>
            </a:r>
            <a:r>
              <a:rPr lang="en-US" sz="1200" dirty="0" err="1">
                <a:solidFill>
                  <a:srgbClr val="BFBFBF"/>
                </a:solidFill>
              </a:rPr>
              <a:t>ein</a:t>
            </a:r>
            <a:r>
              <a:rPr lang="en-US" sz="1200" dirty="0">
                <a:solidFill>
                  <a:srgbClr val="BFBFBF"/>
                </a:solidFill>
              </a:rPr>
              <a:t> </a:t>
            </a:r>
            <a:r>
              <a:rPr lang="en-US" sz="1200" dirty="0" err="1">
                <a:solidFill>
                  <a:srgbClr val="BFBFBF"/>
                </a:solidFill>
              </a:rPr>
              <a:t>signifikanter</a:t>
            </a:r>
            <a:r>
              <a:rPr lang="en-US" sz="1200" dirty="0">
                <a:solidFill>
                  <a:srgbClr val="BFBFBF"/>
                </a:solidFill>
              </a:rPr>
              <a:t> und </a:t>
            </a:r>
            <a:r>
              <a:rPr lang="en-US" sz="1200" dirty="0" err="1">
                <a:solidFill>
                  <a:srgbClr val="BFBFBF"/>
                </a:solidFill>
              </a:rPr>
              <a:t>unabhängiger</a:t>
            </a:r>
            <a:r>
              <a:rPr lang="en-US" sz="1200" dirty="0">
                <a:solidFill>
                  <a:srgbClr val="BFBFBF"/>
                </a:solidFill>
              </a:rPr>
              <a:t> </a:t>
            </a:r>
            <a:r>
              <a:rPr lang="en-US" sz="1200" dirty="0" err="1">
                <a:solidFill>
                  <a:srgbClr val="BFBFBF"/>
                </a:solidFill>
              </a:rPr>
              <a:t>Prädiktor</a:t>
            </a:r>
            <a:r>
              <a:rPr lang="en-US" sz="1200" dirty="0">
                <a:solidFill>
                  <a:srgbClr val="BFBFBF"/>
                </a:solidFill>
              </a:rPr>
              <a:t> für die </a:t>
            </a:r>
            <a:r>
              <a:rPr lang="en-US" sz="1200" dirty="0" err="1">
                <a:solidFill>
                  <a:srgbClr val="BFBFBF"/>
                </a:solidFill>
              </a:rPr>
              <a:t>Entwicklung</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unabhängig</a:t>
            </a:r>
            <a:r>
              <a:rPr lang="en-US" sz="1200" dirty="0">
                <a:solidFill>
                  <a:srgbClr val="BFBFBF"/>
                </a:solidFill>
              </a:rPr>
              <a:t> von </a:t>
            </a:r>
            <a:r>
              <a:rPr lang="en-US" sz="1200" dirty="0" err="1">
                <a:solidFill>
                  <a:srgbClr val="BFBFBF"/>
                </a:solidFill>
              </a:rPr>
              <a:t>Augeninnendruck</a:t>
            </a:r>
            <a:r>
              <a:rPr lang="en-US" sz="1200" dirty="0">
                <a:solidFill>
                  <a:srgbClr val="BFBFBF"/>
                </a:solidFill>
              </a:rPr>
              <a:t>, Alter und CDR.</a:t>
            </a:r>
            <a:endParaRPr dirty="0">
              <a:solidFill>
                <a:srgbClr val="BFBFBF"/>
              </a:solidFill>
            </a:endParaRPr>
          </a:p>
          <a:p>
            <a:pPr marL="1281113" lvl="3" indent="-263525" algn="l" rtl="0">
              <a:lnSpc>
                <a:spcPct val="95000"/>
              </a:lnSpc>
              <a:spcBef>
                <a:spcPts val="240"/>
              </a:spcBef>
              <a:spcAft>
                <a:spcPts val="0"/>
              </a:spcAft>
              <a:buClr>
                <a:srgbClr val="BFBFBF"/>
              </a:buClr>
              <a:buSzPts val="900"/>
              <a:buChar char="▪"/>
            </a:pPr>
            <a:r>
              <a:rPr lang="en-US" sz="1200" dirty="0">
                <a:solidFill>
                  <a:srgbClr val="BFBFBF"/>
                </a:solidFill>
              </a:rPr>
              <a:t>Bei </a:t>
            </a:r>
            <a:r>
              <a:rPr lang="en-US" sz="1200" dirty="0" err="1">
                <a:solidFill>
                  <a:srgbClr val="BFBFBF"/>
                </a:solidFill>
              </a:rPr>
              <a:t>einer</a:t>
            </a:r>
            <a:r>
              <a:rPr lang="en-US" sz="1200" dirty="0">
                <a:solidFill>
                  <a:srgbClr val="BFBFBF"/>
                </a:solidFill>
              </a:rPr>
              <a:t> CCT &lt; 555 µm </a:t>
            </a:r>
            <a:r>
              <a:rPr lang="en-US" sz="1200" dirty="0" err="1">
                <a:solidFill>
                  <a:srgbClr val="BFBFBF"/>
                </a:solidFill>
              </a:rPr>
              <a:t>ist</a:t>
            </a:r>
            <a:r>
              <a:rPr lang="en-US" sz="1200" dirty="0">
                <a:solidFill>
                  <a:srgbClr val="BFBFBF"/>
                </a:solidFill>
              </a:rPr>
              <a:t> das Risiko für </a:t>
            </a:r>
            <a:r>
              <a:rPr lang="en-US" sz="1200" dirty="0" err="1">
                <a:solidFill>
                  <a:srgbClr val="BFBFBF"/>
                </a:solidFill>
              </a:rPr>
              <a:t>ein</a:t>
            </a:r>
            <a:r>
              <a:rPr lang="en-US" sz="1200" dirty="0">
                <a:solidFill>
                  <a:srgbClr val="BFBFBF"/>
                </a:solidFill>
              </a:rPr>
              <a:t> POWG </a:t>
            </a:r>
            <a:r>
              <a:rPr lang="en-US" sz="1200" dirty="0" err="1">
                <a:solidFill>
                  <a:srgbClr val="BFBFBF"/>
                </a:solidFill>
              </a:rPr>
              <a:t>dreifach</a:t>
            </a:r>
            <a:r>
              <a:rPr lang="en-US" sz="1200" dirty="0">
                <a:solidFill>
                  <a:srgbClr val="BFBFBF"/>
                </a:solidFill>
              </a:rPr>
              <a:t> </a:t>
            </a:r>
            <a:r>
              <a:rPr lang="en-US" sz="1200" dirty="0" err="1">
                <a:solidFill>
                  <a:srgbClr val="BFBFBF"/>
                </a:solidFill>
              </a:rPr>
              <a:t>erhöht</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Vergleich</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einer</a:t>
            </a:r>
            <a:r>
              <a:rPr lang="en-US" sz="1200" dirty="0">
                <a:solidFill>
                  <a:srgbClr val="BFBFBF"/>
                </a:solidFill>
              </a:rPr>
              <a:t> CCT &gt; 588 µm.</a:t>
            </a:r>
            <a:endParaRPr dirty="0">
              <a:solidFill>
                <a:srgbClr val="BFBFBF"/>
              </a:solidFill>
            </a:endParaRPr>
          </a:p>
        </p:txBody>
      </p:sp>
      <p:sp>
        <p:nvSpPr>
          <p:cNvPr id="449" name="Google Shape;449;g3f645ac5276_0_108"/>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450" name="Google Shape;450;g3f645ac5276_0_10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20</a:t>
            </a:fld>
            <a:endParaRPr sz="1000" b="0" i="0" u="none" strike="noStrike" cap="none">
              <a:solidFill>
                <a:schemeClr val="dk1"/>
              </a:solidFill>
              <a:latin typeface="Arial"/>
              <a:ea typeface="Arial"/>
              <a:cs typeface="Arial"/>
              <a:sym typeface="Arial"/>
            </a:endParaRPr>
          </a:p>
        </p:txBody>
      </p:sp>
      <p:sp>
        <p:nvSpPr>
          <p:cNvPr id="451" name="Google Shape;451;g3f645ac5276_0_108"/>
          <p:cNvSpPr txBox="1"/>
          <p:nvPr/>
        </p:nvSpPr>
        <p:spPr>
          <a:xfrm>
            <a:off x="1200150" y="4737100"/>
            <a:ext cx="7334400" cy="395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A5A5A5"/>
                </a:solidFill>
                <a:latin typeface="Arial"/>
                <a:ea typeface="Arial"/>
                <a:cs typeface="Arial"/>
                <a:sym typeface="Arial"/>
              </a:rPr>
              <a:t>Es gab noch einen weiteren Befund, der </a:t>
            </a:r>
            <a:r>
              <a:rPr lang="en-US" sz="1200" b="1" i="1" u="none" strike="noStrike" cap="none">
                <a:solidFill>
                  <a:srgbClr val="0000FF"/>
                </a:solidFill>
              </a:rPr>
              <a:t>überraschend</a:t>
            </a:r>
            <a:r>
              <a:rPr lang="en-US" sz="1200" b="0" i="1" u="none" strike="noStrike" cap="none">
                <a:solidFill>
                  <a:srgbClr val="A5A5A5"/>
                </a:solidFill>
                <a:latin typeface="Arial"/>
                <a:ea typeface="Arial"/>
                <a:cs typeface="Arial"/>
                <a:sym typeface="Arial"/>
              </a:rPr>
              <a:t> und </a:t>
            </a:r>
            <a:r>
              <a:rPr lang="en-US" sz="1200" i="1">
                <a:solidFill>
                  <a:srgbClr val="A5A5A5"/>
                </a:solidFill>
              </a:rPr>
              <a:t>kontrovers</a:t>
            </a:r>
            <a:r>
              <a:rPr lang="en-US" sz="1200" b="0" i="1" u="none" strike="noStrike" cap="none">
                <a:solidFill>
                  <a:srgbClr val="A5A5A5"/>
                </a:solidFill>
                <a:latin typeface="Arial"/>
                <a:ea typeface="Arial"/>
                <a:cs typeface="Arial"/>
                <a:sym typeface="Arial"/>
              </a:rPr>
              <a:t> war. W</a:t>
            </a:r>
            <a:r>
              <a:rPr lang="en-US" sz="1200" i="1">
                <a:solidFill>
                  <a:srgbClr val="A5A5A5"/>
                </a:solidFill>
              </a:rPr>
              <a:t>elcher</a:t>
            </a:r>
            <a:r>
              <a:rPr lang="en-US" sz="1200" b="0" i="1" u="none" strike="noStrike" cap="none">
                <a:solidFill>
                  <a:srgbClr val="A5A5A5"/>
                </a:solidFill>
                <a:latin typeface="Arial"/>
                <a:ea typeface="Arial"/>
                <a:cs typeface="Arial"/>
                <a:sym typeface="Arial"/>
              </a:rPr>
              <a:t> war das?</a:t>
            </a:r>
            <a:endParaRPr>
              <a:solidFill>
                <a:srgbClr val="A5A5A5"/>
              </a:solidFill>
            </a:endParaRPr>
          </a:p>
          <a:p>
            <a:pPr marL="0" marR="0" lvl="0" indent="0" algn="l" rtl="0">
              <a:spcBef>
                <a:spcPts val="0"/>
              </a:spcBef>
              <a:spcAft>
                <a:spcPts val="0"/>
              </a:spcAft>
              <a:buNone/>
            </a:pPr>
            <a:r>
              <a:rPr lang="en-US" sz="1200" b="0" i="0" u="none" strike="noStrike" cap="none">
                <a:solidFill>
                  <a:srgbClr val="A5A5A5"/>
                </a:solidFill>
                <a:latin typeface="Arial"/>
                <a:ea typeface="Arial"/>
                <a:cs typeface="Arial"/>
                <a:sym typeface="Arial"/>
              </a:rPr>
              <a:t>Dass  Diabetes  mit einem </a:t>
            </a:r>
            <a:r>
              <a:rPr lang="en-US" sz="1200" b="1" i="0" u="none" strike="noStrike" cap="none">
                <a:solidFill>
                  <a:srgbClr val="A5A5A5"/>
                </a:solidFill>
                <a:latin typeface="Arial"/>
                <a:ea typeface="Arial"/>
                <a:cs typeface="Arial"/>
                <a:sym typeface="Arial"/>
              </a:rPr>
              <a:t>verringerten </a:t>
            </a:r>
            <a:r>
              <a:rPr lang="en-US" sz="1200" b="0" i="0" u="none" strike="noStrike" cap="none">
                <a:solidFill>
                  <a:srgbClr val="A5A5A5"/>
                </a:solidFill>
                <a:latin typeface="Arial"/>
                <a:ea typeface="Arial"/>
                <a:cs typeface="Arial"/>
                <a:sym typeface="Arial"/>
              </a:rPr>
              <a:t>Risiko für die Entwicklung eines Glaukoms assoziiert war.</a:t>
            </a:r>
            <a:endParaRPr>
              <a:solidFill>
                <a:srgbClr val="A5A5A5"/>
              </a:solidFill>
            </a:endParaRPr>
          </a:p>
        </p:txBody>
      </p:sp>
      <p:sp>
        <p:nvSpPr>
          <p:cNvPr id="452" name="Google Shape;452;g3f645ac5276_0_108"/>
          <p:cNvSpPr/>
          <p:nvPr/>
        </p:nvSpPr>
        <p:spPr>
          <a:xfrm>
            <a:off x="3856486" y="4598800"/>
            <a:ext cx="12954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53" name="Google Shape;453;g3f645ac5276_0_108"/>
          <p:cNvSpPr txBox="1"/>
          <p:nvPr/>
        </p:nvSpPr>
        <p:spPr>
          <a:xfrm>
            <a:off x="1769386" y="5321875"/>
            <a:ext cx="6765000" cy="6105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0000FF"/>
                </a:solidFill>
                <a:latin typeface="Arial"/>
                <a:ea typeface="Arial"/>
                <a:cs typeface="Arial"/>
                <a:sym typeface="Arial"/>
              </a:rPr>
              <a:t>Warum war dieser Befund überraschend?</a:t>
            </a:r>
            <a:endParaRPr sz="1400" i="1">
              <a:solidFill>
                <a:srgbClr val="C8C860"/>
              </a:solidFill>
              <a:latin typeface="Arial"/>
              <a:ea typeface="Arial"/>
              <a:cs typeface="Arial"/>
              <a:sym typeface="Arial"/>
            </a:endParaRPr>
          </a:p>
          <a:p>
            <a:pPr marL="0" lvl="0" indent="0" algn="l" rtl="0">
              <a:spcBef>
                <a:spcPts val="0"/>
              </a:spcBef>
              <a:spcAft>
                <a:spcPts val="0"/>
              </a:spcAft>
              <a:buNone/>
            </a:pPr>
            <a:r>
              <a:rPr lang="en-US" sz="1200">
                <a:solidFill>
                  <a:srgbClr val="0000FF"/>
                </a:solidFill>
              </a:rPr>
              <a:t>Weil frühere Studien entweder keinen Zusammenhang zwischen Diabetes</a:t>
            </a:r>
            <a:r>
              <a:rPr lang="en-US">
                <a:solidFill>
                  <a:schemeClr val="dk1"/>
                </a:solidFill>
              </a:rPr>
              <a:t> </a:t>
            </a:r>
            <a:r>
              <a:rPr lang="en-US" sz="1200">
                <a:solidFill>
                  <a:srgbClr val="0000FF"/>
                </a:solidFill>
              </a:rPr>
              <a:t>und Glaukom gefunden hatten oder dass Diabetes mit einem </a:t>
            </a:r>
            <a:r>
              <a:rPr lang="en-US" sz="1200" b="1">
                <a:solidFill>
                  <a:srgbClr val="0000FF"/>
                </a:solidFill>
              </a:rPr>
              <a:t>erhöhten </a:t>
            </a:r>
            <a:r>
              <a:rPr lang="en-US" sz="1200">
                <a:solidFill>
                  <a:srgbClr val="0000FF"/>
                </a:solidFill>
              </a:rPr>
              <a:t>Glaukomrisiko verbunden war.</a:t>
            </a:r>
            <a:endParaRPr/>
          </a:p>
        </p:txBody>
      </p:sp>
      <p:sp>
        <p:nvSpPr>
          <p:cNvPr id="454" name="Google Shape;454;g3f645ac5276_0_108"/>
          <p:cNvSpPr txBox="1"/>
          <p:nvPr/>
        </p:nvSpPr>
        <p:spPr>
          <a:xfrm>
            <a:off x="1200150" y="5270500"/>
            <a:ext cx="7831800" cy="9492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Warum war dieser Befund umstritten?</a:t>
            </a:r>
            <a:endParaRPr sz="1400" i="1">
              <a:solidFill>
                <a:srgbClr val="FFFF00"/>
              </a:solidFill>
              <a:latin typeface="Arial"/>
              <a:ea typeface="Arial"/>
              <a:cs typeface="Arial"/>
              <a:sym typeface="Arial"/>
            </a:endParaRPr>
          </a:p>
          <a:p>
            <a:pPr marL="0" marR="0" lvl="0" indent="0" algn="l" rtl="0">
              <a:spcBef>
                <a:spcPts val="0"/>
              </a:spcBef>
              <a:spcAft>
                <a:spcPts val="0"/>
              </a:spcAft>
              <a:buNone/>
            </a:pPr>
            <a:r>
              <a:rPr lang="en-US" sz="1200">
                <a:solidFill>
                  <a:srgbClr val="FFFF00"/>
                </a:solidFill>
                <a:latin typeface="Arial"/>
                <a:ea typeface="Arial"/>
                <a:cs typeface="Arial"/>
                <a:sym typeface="Arial"/>
              </a:rPr>
              <a:t>Zu den Ausschlusskriterien der OHTS gehörte das Vorliegen einer Retinopathie, einschließlich der diabetischen Retinopathie. Aus diesem Grund ist die an der OHTS teilnehmende Diabetiker-Kohorte nicht repräsentativ für die gesamte Diabetikerpopulation. Daher sind alle aus der OHTS abgeleiteten Schlussfolgerungen hinsichtlich des Zusammenhangs zwischen Diabetes und Glaukom bestenfalls vorläufig.</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61" name="Google Shape;461;g3f645ac5276_0_128"/>
          <p:cNvSpPr/>
          <p:nvPr/>
        </p:nvSpPr>
        <p:spPr>
          <a:xfrm>
            <a:off x="15240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dk1"/>
              </a:buClr>
              <a:buSzPts val="800"/>
              <a:buFont typeface="Noto Sans Symbols"/>
              <a:buNone/>
            </a:pPr>
            <a:endParaRPr sz="800" b="0" i="0" u="none" strike="noStrike" cap="none">
              <a:solidFill>
                <a:schemeClr val="dk1"/>
              </a:solidFill>
              <a:latin typeface="Arial"/>
              <a:ea typeface="Arial"/>
              <a:cs typeface="Arial"/>
              <a:sym typeface="Arial"/>
            </a:endParaRPr>
          </a:p>
        </p:txBody>
      </p:sp>
      <p:sp>
        <p:nvSpPr>
          <p:cNvPr id="463" name="Google Shape;463;g3f645ac5276_0_128"/>
          <p:cNvSpPr/>
          <p:nvPr/>
        </p:nvSpPr>
        <p:spPr>
          <a:xfrm>
            <a:off x="2971800" y="47244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469" name="Google Shape;469;g3f645ac5276_0_128"/>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Clr>
                <a:srgbClr val="BFBFBF"/>
              </a:buClr>
              <a:buSzPts val="840"/>
              <a:buChar char="●"/>
            </a:pPr>
            <a:r>
              <a:rPr lang="en-US" sz="1200" b="1" dirty="0">
                <a:solidFill>
                  <a:srgbClr val="BFBFBF"/>
                </a:solidFill>
              </a:rPr>
              <a:t>Studie </a:t>
            </a:r>
            <a:r>
              <a:rPr lang="en-US" sz="1200" b="1" dirty="0" err="1">
                <a:solidFill>
                  <a:srgbClr val="BFBFBF"/>
                </a:solidFill>
              </a:rPr>
              <a:t>zur</a:t>
            </a:r>
            <a:r>
              <a:rPr lang="en-US" sz="1200" b="1" dirty="0">
                <a:solidFill>
                  <a:srgbClr val="BFBFBF"/>
                </a:solidFill>
              </a:rPr>
              <a:t> </a:t>
            </a:r>
            <a:r>
              <a:rPr lang="en-US" sz="1200" b="1" dirty="0" err="1">
                <a:solidFill>
                  <a:srgbClr val="BFBFBF"/>
                </a:solidFill>
              </a:rPr>
              <a:t>Behandlung</a:t>
            </a:r>
            <a:r>
              <a:rPr lang="en-US" sz="1200" b="1" dirty="0">
                <a:solidFill>
                  <a:srgbClr val="BFBFBF"/>
                </a:solidFill>
              </a:rPr>
              <a:t> von </a:t>
            </a:r>
            <a:r>
              <a:rPr lang="en-US" sz="1200" b="1" dirty="0" err="1">
                <a:solidFill>
                  <a:srgbClr val="BFBFBF"/>
                </a:solidFill>
              </a:rPr>
              <a:t>okulärer</a:t>
            </a:r>
            <a:r>
              <a:rPr lang="en-US" sz="1200" b="1" dirty="0">
                <a:solidFill>
                  <a:srgbClr val="BFBFBF"/>
                </a:solidFill>
              </a:rPr>
              <a:t> Hypertension</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Wirksamkeit</a:t>
            </a:r>
            <a:r>
              <a:rPr lang="en-US" sz="1200" dirty="0">
                <a:solidFill>
                  <a:srgbClr val="BFBFBF"/>
                </a:solidFill>
              </a:rPr>
              <a:t> der </a:t>
            </a:r>
            <a:r>
              <a:rPr lang="en-US" sz="1200" dirty="0" err="1">
                <a:solidFill>
                  <a:srgbClr val="BFBFBF"/>
                </a:solidFill>
              </a:rPr>
              <a:t>medikamentösen</a:t>
            </a:r>
            <a:r>
              <a:rPr lang="en-US" sz="1200" dirty="0">
                <a:solidFill>
                  <a:srgbClr val="BFBFBF"/>
                </a:solidFill>
              </a:rPr>
              <a:t> </a:t>
            </a:r>
            <a:r>
              <a:rPr lang="en-US" sz="1200" dirty="0" err="1">
                <a:solidFill>
                  <a:srgbClr val="BFBFBF"/>
                </a:solidFill>
              </a:rPr>
              <a:t>Behandlung</a:t>
            </a:r>
            <a:r>
              <a:rPr lang="en-US" sz="1200" dirty="0">
                <a:solidFill>
                  <a:srgbClr val="BFBFBF"/>
                </a:solidFill>
              </a:rPr>
              <a:t> </a:t>
            </a:r>
            <a:r>
              <a:rPr lang="en-US" sz="1200" dirty="0" err="1">
                <a:solidFill>
                  <a:srgbClr val="BFBFBF"/>
                </a:solidFill>
              </a:rPr>
              <a:t>zur</a:t>
            </a:r>
            <a:r>
              <a:rPr lang="en-US" sz="1200" dirty="0">
                <a:solidFill>
                  <a:srgbClr val="BFBFBF"/>
                </a:solidFill>
              </a:rPr>
              <a:t> </a:t>
            </a:r>
            <a:r>
              <a:rPr lang="en-US" sz="1200" dirty="0" err="1">
                <a:solidFill>
                  <a:srgbClr val="BFBFBF"/>
                </a:solidFill>
              </a:rPr>
              <a:t>Vorbeugung</a:t>
            </a:r>
            <a:r>
              <a:rPr lang="en-US" sz="1200" dirty="0">
                <a:solidFill>
                  <a:srgbClr val="BFBFBF"/>
                </a:solidFill>
              </a:rPr>
              <a:t> </a:t>
            </a:r>
            <a:r>
              <a:rPr lang="en-US" sz="1200" dirty="0" err="1">
                <a:solidFill>
                  <a:srgbClr val="BFBFBF"/>
                </a:solidFill>
              </a:rPr>
              <a:t>bzw</a:t>
            </a:r>
            <a:r>
              <a:rPr lang="en-US" sz="1200" dirty="0">
                <a:solidFill>
                  <a:srgbClr val="BFBFBF"/>
                </a:solidFill>
              </a:rPr>
              <a:t>. </a:t>
            </a:r>
            <a:r>
              <a:rPr lang="en-US" sz="1200" dirty="0" err="1">
                <a:solidFill>
                  <a:srgbClr val="BFBFBF"/>
                </a:solidFill>
              </a:rPr>
              <a:t>Verzögerung</a:t>
            </a:r>
            <a:r>
              <a:rPr lang="en-US" sz="1200" dirty="0">
                <a:solidFill>
                  <a:srgbClr val="BFBFBF"/>
                </a:solidFill>
              </a:rPr>
              <a:t> des </a:t>
            </a:r>
            <a:r>
              <a:rPr lang="en-US" sz="1200" dirty="0" err="1">
                <a:solidFill>
                  <a:srgbClr val="BFBFBF"/>
                </a:solidFill>
              </a:rPr>
              <a:t>Auftretens</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bei</a:t>
            </a:r>
            <a:r>
              <a:rPr lang="en-US" sz="1200" dirty="0">
                <a:solidFill>
                  <a:srgbClr val="BFBFBF"/>
                </a:solidFill>
              </a:rPr>
              <a:t> OHT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Teilnehmer</a:t>
            </a:r>
            <a:r>
              <a:rPr lang="en-US" sz="1200" dirty="0">
                <a:solidFill>
                  <a:srgbClr val="BFBFBF"/>
                </a:solidFill>
              </a:rPr>
              <a:t>: ~1600 </a:t>
            </a:r>
            <a:r>
              <a:rPr lang="en-US" sz="1200" dirty="0" err="1">
                <a:solidFill>
                  <a:srgbClr val="BFBFBF"/>
                </a:solidFill>
              </a:rPr>
              <a:t>Patienten</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dirty="0" err="1">
                <a:solidFill>
                  <a:srgbClr val="BFBFBF"/>
                </a:solidFill>
              </a:rPr>
              <a:t>Augeninnendruck</a:t>
            </a:r>
            <a:r>
              <a:rPr lang="en-US" sz="1200" dirty="0">
                <a:solidFill>
                  <a:srgbClr val="BFBFBF"/>
                </a:solidFill>
              </a:rPr>
              <a:t> von 24–32 mmHg, </a:t>
            </a:r>
            <a:r>
              <a:rPr lang="en-US" sz="1200" dirty="0" err="1">
                <a:solidFill>
                  <a:srgbClr val="BFBFBF"/>
                </a:solidFill>
              </a:rPr>
              <a:t>normalem</a:t>
            </a:r>
            <a:r>
              <a:rPr lang="en-US" sz="1200" dirty="0">
                <a:solidFill>
                  <a:srgbClr val="BFBFBF"/>
                </a:solidFill>
              </a:rPr>
              <a:t> GF und </a:t>
            </a:r>
            <a:r>
              <a:rPr lang="en-US" sz="1200" dirty="0" err="1">
                <a:solidFill>
                  <a:srgbClr val="BFBFBF"/>
                </a:solidFill>
              </a:rPr>
              <a:t>normalem</a:t>
            </a:r>
            <a:r>
              <a:rPr lang="en-US" sz="1200" dirty="0">
                <a:solidFill>
                  <a:srgbClr val="BFBFBF"/>
                </a:solidFill>
              </a:rPr>
              <a:t> </a:t>
            </a:r>
            <a:r>
              <a:rPr lang="en-US" sz="1200" dirty="0" err="1">
                <a:solidFill>
                  <a:srgbClr val="BFBFBF"/>
                </a:solidFill>
              </a:rPr>
              <a:t>Papillenbefund</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wird</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err="1">
                <a:solidFill>
                  <a:srgbClr val="BFBFBF"/>
                </a:solidFill>
              </a:rPr>
              <a:t>Behandlungsziel</a:t>
            </a:r>
            <a:r>
              <a:rPr lang="en-US" sz="1200" dirty="0">
                <a:solidFill>
                  <a:srgbClr val="BFBFBF"/>
                </a:solidFill>
              </a:rPr>
              <a:t>: </a:t>
            </a:r>
            <a:r>
              <a:rPr lang="en-US" sz="1200" dirty="0" err="1">
                <a:solidFill>
                  <a:srgbClr val="BFBFBF"/>
                </a:solidFill>
              </a:rPr>
              <a:t>Senkung</a:t>
            </a:r>
            <a:r>
              <a:rPr lang="en-US" sz="1200" dirty="0">
                <a:solidFill>
                  <a:srgbClr val="BFBFBF"/>
                </a:solidFill>
              </a:rPr>
              <a:t> des </a:t>
            </a:r>
            <a:r>
              <a:rPr lang="en-US" sz="1200" dirty="0" err="1">
                <a:solidFill>
                  <a:srgbClr val="BFBFBF"/>
                </a:solidFill>
              </a:rPr>
              <a:t>Augeninnendrucks</a:t>
            </a:r>
            <a:r>
              <a:rPr lang="en-US" sz="1200" dirty="0">
                <a:solidFill>
                  <a:srgbClr val="BFBFBF"/>
                </a:solidFill>
              </a:rPr>
              <a:t> um 20% </a:t>
            </a:r>
            <a:r>
              <a:rPr lang="en-US" sz="1200" i="1" dirty="0">
                <a:solidFill>
                  <a:srgbClr val="BFBFBF"/>
                </a:solidFill>
              </a:rPr>
              <a:t>und </a:t>
            </a:r>
            <a:r>
              <a:rPr lang="en-US" sz="1200" dirty="0" err="1">
                <a:solidFill>
                  <a:srgbClr val="BFBFBF"/>
                </a:solidFill>
              </a:rPr>
              <a:t>Augeninnendruck</a:t>
            </a:r>
            <a:r>
              <a:rPr lang="en-US" sz="1200" dirty="0">
                <a:solidFill>
                  <a:srgbClr val="BFBFBF"/>
                </a:solidFill>
              </a:rPr>
              <a:t> &lt; 24 mmHg.</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b="1" dirty="0" err="1"/>
              <a:t>Ergebnisse</a:t>
            </a:r>
            <a:r>
              <a:rPr lang="en-US" sz="1200" dirty="0">
                <a:solidFill>
                  <a:srgbClr val="BFBFBF"/>
                </a:solidFill>
              </a:rPr>
              <a:t>: </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Nach 5 Jahren </a:t>
            </a:r>
            <a:r>
              <a:rPr lang="en-US" sz="1200" dirty="0" err="1">
                <a:solidFill>
                  <a:srgbClr val="BFBFBF"/>
                </a:solidFill>
              </a:rPr>
              <a:t>entwickelten</a:t>
            </a:r>
            <a:r>
              <a:rPr lang="en-US" sz="1200" dirty="0">
                <a:solidFill>
                  <a:srgbClr val="BFBFBF"/>
                </a:solidFill>
              </a:rPr>
              <a:t> 9,5%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ein</a:t>
            </a:r>
            <a:r>
              <a:rPr lang="en-US" sz="1200" dirty="0">
                <a:solidFill>
                  <a:srgbClr val="BFBFBF"/>
                </a:solidFill>
              </a:rPr>
              <a:t> POWG, </a:t>
            </a:r>
            <a:r>
              <a:rPr lang="en-US" sz="1200" dirty="0" err="1">
                <a:solidFill>
                  <a:srgbClr val="BFBFBF"/>
                </a:solidFill>
              </a:rPr>
              <a:t>verglichen</a:t>
            </a:r>
            <a:r>
              <a:rPr lang="en-US" sz="1200" dirty="0">
                <a:solidFill>
                  <a:srgbClr val="BFBFBF"/>
                </a:solidFill>
              </a:rPr>
              <a:t> </a:t>
            </a:r>
            <a:r>
              <a:rPr lang="en-US" sz="1200" dirty="0" err="1">
                <a:solidFill>
                  <a:srgbClr val="BFBFBF"/>
                </a:solidFill>
              </a:rPr>
              <a:t>mit</a:t>
            </a:r>
            <a:r>
              <a:rPr lang="en-US" sz="1200" dirty="0">
                <a:solidFill>
                  <a:srgbClr val="BFBFBF"/>
                </a:solidFill>
              </a:rPr>
              <a:t> 4,4% der </a:t>
            </a:r>
            <a:r>
              <a:rPr lang="en-US" sz="1200" dirty="0" err="1">
                <a:solidFill>
                  <a:srgbClr val="BFBFBF"/>
                </a:solidFill>
              </a:rPr>
              <a:t>behandelten</a:t>
            </a:r>
            <a:r>
              <a:rPr lang="en-US" sz="1200" dirty="0">
                <a:solidFill>
                  <a:srgbClr val="BFBFBF"/>
                </a:solidFill>
              </a:rPr>
              <a:t> Augen.</a:t>
            </a:r>
            <a:endParaRPr dirty="0">
              <a:solidFill>
                <a:srgbClr val="BFBFBF"/>
              </a:solidFill>
            </a:endParaRPr>
          </a:p>
          <a:p>
            <a:pPr marL="987425" lvl="2" indent="-293688" algn="l" rtl="0">
              <a:lnSpc>
                <a:spcPct val="95000"/>
              </a:lnSpc>
              <a:spcBef>
                <a:spcPts val="240"/>
              </a:spcBef>
              <a:spcAft>
                <a:spcPts val="0"/>
              </a:spcAft>
              <a:buClr>
                <a:srgbClr val="BFBFBF"/>
              </a:buClr>
              <a:buSzPts val="840"/>
              <a:buChar char="●"/>
            </a:pPr>
            <a:r>
              <a:rPr lang="en-US" sz="1200" dirty="0">
                <a:solidFill>
                  <a:srgbClr val="BFBFBF"/>
                </a:solidFill>
              </a:rPr>
              <a:t>Die CCT </a:t>
            </a:r>
            <a:r>
              <a:rPr lang="en-US" sz="1200" dirty="0" err="1">
                <a:solidFill>
                  <a:srgbClr val="BFBFBF"/>
                </a:solidFill>
              </a:rPr>
              <a:t>ist</a:t>
            </a:r>
            <a:r>
              <a:rPr lang="en-US" sz="1200" dirty="0">
                <a:solidFill>
                  <a:srgbClr val="BFBFBF"/>
                </a:solidFill>
              </a:rPr>
              <a:t> </a:t>
            </a:r>
            <a:r>
              <a:rPr lang="en-US" sz="1200" dirty="0" err="1">
                <a:solidFill>
                  <a:srgbClr val="BFBFBF"/>
                </a:solidFill>
              </a:rPr>
              <a:t>ein</a:t>
            </a:r>
            <a:r>
              <a:rPr lang="en-US" sz="1200" dirty="0">
                <a:solidFill>
                  <a:srgbClr val="BFBFBF"/>
                </a:solidFill>
              </a:rPr>
              <a:t> </a:t>
            </a:r>
            <a:r>
              <a:rPr lang="en-US" sz="1200" dirty="0" err="1">
                <a:solidFill>
                  <a:srgbClr val="BFBFBF"/>
                </a:solidFill>
              </a:rPr>
              <a:t>signifikanter</a:t>
            </a:r>
            <a:r>
              <a:rPr lang="en-US" sz="1200" dirty="0">
                <a:solidFill>
                  <a:srgbClr val="BFBFBF"/>
                </a:solidFill>
              </a:rPr>
              <a:t> und </a:t>
            </a:r>
            <a:r>
              <a:rPr lang="en-US" sz="1200" dirty="0" err="1">
                <a:solidFill>
                  <a:srgbClr val="BFBFBF"/>
                </a:solidFill>
              </a:rPr>
              <a:t>unabhängiger</a:t>
            </a:r>
            <a:r>
              <a:rPr lang="en-US" sz="1200" dirty="0">
                <a:solidFill>
                  <a:srgbClr val="BFBFBF"/>
                </a:solidFill>
              </a:rPr>
              <a:t> </a:t>
            </a:r>
            <a:r>
              <a:rPr lang="en-US" sz="1200" dirty="0" err="1">
                <a:solidFill>
                  <a:srgbClr val="BFBFBF"/>
                </a:solidFill>
              </a:rPr>
              <a:t>Prädiktor</a:t>
            </a:r>
            <a:r>
              <a:rPr lang="en-US" sz="1200" dirty="0">
                <a:solidFill>
                  <a:srgbClr val="BFBFBF"/>
                </a:solidFill>
              </a:rPr>
              <a:t> für die </a:t>
            </a:r>
            <a:r>
              <a:rPr lang="en-US" sz="1200" dirty="0" err="1">
                <a:solidFill>
                  <a:srgbClr val="BFBFBF"/>
                </a:solidFill>
              </a:rPr>
              <a:t>Entwicklung</a:t>
            </a:r>
            <a:r>
              <a:rPr lang="en-US" sz="1200" dirty="0">
                <a:solidFill>
                  <a:srgbClr val="BFBFBF"/>
                </a:solidFill>
              </a:rPr>
              <a:t> </a:t>
            </a:r>
            <a:r>
              <a:rPr lang="en-US" sz="1200" dirty="0" err="1">
                <a:solidFill>
                  <a:srgbClr val="BFBFBF"/>
                </a:solidFill>
              </a:rPr>
              <a:t>eines</a:t>
            </a:r>
            <a:r>
              <a:rPr lang="en-US" sz="1200" dirty="0">
                <a:solidFill>
                  <a:srgbClr val="BFBFBF"/>
                </a:solidFill>
              </a:rPr>
              <a:t> POWG, </a:t>
            </a:r>
            <a:r>
              <a:rPr lang="en-US" sz="1200" dirty="0" err="1">
                <a:solidFill>
                  <a:srgbClr val="BFBFBF"/>
                </a:solidFill>
              </a:rPr>
              <a:t>unabhängig</a:t>
            </a:r>
            <a:r>
              <a:rPr lang="en-US" sz="1200" dirty="0">
                <a:solidFill>
                  <a:srgbClr val="BFBFBF"/>
                </a:solidFill>
              </a:rPr>
              <a:t> von </a:t>
            </a:r>
            <a:r>
              <a:rPr lang="en-US" sz="1200" dirty="0" err="1">
                <a:solidFill>
                  <a:srgbClr val="BFBFBF"/>
                </a:solidFill>
              </a:rPr>
              <a:t>Augeninnendruck</a:t>
            </a:r>
            <a:r>
              <a:rPr lang="en-US" sz="1200" dirty="0">
                <a:solidFill>
                  <a:srgbClr val="BFBFBF"/>
                </a:solidFill>
              </a:rPr>
              <a:t>, Alter und CDR.</a:t>
            </a:r>
            <a:endParaRPr dirty="0">
              <a:solidFill>
                <a:srgbClr val="BFBFBF"/>
              </a:solidFill>
            </a:endParaRPr>
          </a:p>
          <a:p>
            <a:pPr marL="1281113" lvl="3" indent="-263525" algn="l" rtl="0">
              <a:lnSpc>
                <a:spcPct val="95000"/>
              </a:lnSpc>
              <a:spcBef>
                <a:spcPts val="240"/>
              </a:spcBef>
              <a:spcAft>
                <a:spcPts val="0"/>
              </a:spcAft>
              <a:buClr>
                <a:srgbClr val="BFBFBF"/>
              </a:buClr>
              <a:buSzPts val="900"/>
              <a:buChar char="▪"/>
            </a:pPr>
            <a:r>
              <a:rPr lang="en-US" sz="1200" dirty="0">
                <a:solidFill>
                  <a:srgbClr val="BFBFBF"/>
                </a:solidFill>
              </a:rPr>
              <a:t>Bei </a:t>
            </a:r>
            <a:r>
              <a:rPr lang="en-US" sz="1200" dirty="0" err="1">
                <a:solidFill>
                  <a:srgbClr val="BFBFBF"/>
                </a:solidFill>
              </a:rPr>
              <a:t>einer</a:t>
            </a:r>
            <a:r>
              <a:rPr lang="en-US" sz="1200" dirty="0">
                <a:solidFill>
                  <a:srgbClr val="BFBFBF"/>
                </a:solidFill>
              </a:rPr>
              <a:t> CCT &lt; 555 µm </a:t>
            </a:r>
            <a:r>
              <a:rPr lang="en-US" sz="1200" dirty="0" err="1">
                <a:solidFill>
                  <a:srgbClr val="BFBFBF"/>
                </a:solidFill>
              </a:rPr>
              <a:t>ist</a:t>
            </a:r>
            <a:r>
              <a:rPr lang="en-US" sz="1200" dirty="0">
                <a:solidFill>
                  <a:srgbClr val="BFBFBF"/>
                </a:solidFill>
              </a:rPr>
              <a:t> das Risiko für </a:t>
            </a:r>
            <a:r>
              <a:rPr lang="en-US" sz="1200" dirty="0" err="1">
                <a:solidFill>
                  <a:srgbClr val="BFBFBF"/>
                </a:solidFill>
              </a:rPr>
              <a:t>ein</a:t>
            </a:r>
            <a:r>
              <a:rPr lang="en-US" sz="1200" dirty="0">
                <a:solidFill>
                  <a:srgbClr val="BFBFBF"/>
                </a:solidFill>
              </a:rPr>
              <a:t> POWG </a:t>
            </a:r>
            <a:r>
              <a:rPr lang="en-US" sz="1200" dirty="0" err="1">
                <a:solidFill>
                  <a:srgbClr val="BFBFBF"/>
                </a:solidFill>
              </a:rPr>
              <a:t>dreifach</a:t>
            </a:r>
            <a:r>
              <a:rPr lang="en-US" sz="1200" dirty="0">
                <a:solidFill>
                  <a:srgbClr val="BFBFBF"/>
                </a:solidFill>
              </a:rPr>
              <a:t> </a:t>
            </a:r>
            <a:r>
              <a:rPr lang="en-US" sz="1200" dirty="0" err="1">
                <a:solidFill>
                  <a:srgbClr val="BFBFBF"/>
                </a:solidFill>
              </a:rPr>
              <a:t>erhöht</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Vergleich</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einer</a:t>
            </a:r>
            <a:r>
              <a:rPr lang="en-US" sz="1200" dirty="0">
                <a:solidFill>
                  <a:srgbClr val="BFBFBF"/>
                </a:solidFill>
              </a:rPr>
              <a:t> CCT &gt; 588 µm.</a:t>
            </a:r>
            <a:endParaRPr dirty="0">
              <a:solidFill>
                <a:srgbClr val="BFBFBF"/>
              </a:solidFill>
            </a:endParaRPr>
          </a:p>
        </p:txBody>
      </p:sp>
      <p:sp>
        <p:nvSpPr>
          <p:cNvPr id="470" name="Google Shape;470;g3f645ac5276_0_128"/>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471" name="Google Shape;471;g3f645ac5276_0_12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21</a:t>
            </a:fld>
            <a:endParaRPr sz="1000" b="0" i="0" u="none" strike="noStrike" cap="none">
              <a:solidFill>
                <a:schemeClr val="dk1"/>
              </a:solidFill>
              <a:latin typeface="Arial"/>
              <a:ea typeface="Arial"/>
              <a:cs typeface="Arial"/>
              <a:sym typeface="Arial"/>
            </a:endParaRPr>
          </a:p>
        </p:txBody>
      </p:sp>
      <p:sp>
        <p:nvSpPr>
          <p:cNvPr id="472" name="Google Shape;472;g3f645ac5276_0_128"/>
          <p:cNvSpPr txBox="1"/>
          <p:nvPr/>
        </p:nvSpPr>
        <p:spPr>
          <a:xfrm>
            <a:off x="1200150" y="4737100"/>
            <a:ext cx="7334400" cy="3951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A5A5A5"/>
                </a:solidFill>
                <a:latin typeface="Arial"/>
                <a:ea typeface="Arial"/>
                <a:cs typeface="Arial"/>
                <a:sym typeface="Arial"/>
              </a:rPr>
              <a:t>Es gab noch einen weiteren Befund, der </a:t>
            </a:r>
            <a:r>
              <a:rPr lang="en-US" sz="1200" b="1" i="1" u="none" strike="noStrike" cap="none">
                <a:solidFill>
                  <a:srgbClr val="0000FF"/>
                </a:solidFill>
              </a:rPr>
              <a:t>überraschend</a:t>
            </a:r>
            <a:r>
              <a:rPr lang="en-US" sz="1200" b="0" i="1" u="none" strike="noStrike" cap="none">
                <a:solidFill>
                  <a:srgbClr val="A5A5A5"/>
                </a:solidFill>
                <a:latin typeface="Arial"/>
                <a:ea typeface="Arial"/>
                <a:cs typeface="Arial"/>
                <a:sym typeface="Arial"/>
              </a:rPr>
              <a:t> und </a:t>
            </a:r>
            <a:r>
              <a:rPr lang="en-US" sz="1200" i="1">
                <a:solidFill>
                  <a:srgbClr val="A5A5A5"/>
                </a:solidFill>
              </a:rPr>
              <a:t>kontrovers</a:t>
            </a:r>
            <a:r>
              <a:rPr lang="en-US" sz="1200" b="0" i="1" u="none" strike="noStrike" cap="none">
                <a:solidFill>
                  <a:srgbClr val="A5A5A5"/>
                </a:solidFill>
                <a:latin typeface="Arial"/>
                <a:ea typeface="Arial"/>
                <a:cs typeface="Arial"/>
                <a:sym typeface="Arial"/>
              </a:rPr>
              <a:t> war. W</a:t>
            </a:r>
            <a:r>
              <a:rPr lang="en-US" sz="1200" i="1">
                <a:solidFill>
                  <a:srgbClr val="A5A5A5"/>
                </a:solidFill>
              </a:rPr>
              <a:t>elcher</a:t>
            </a:r>
            <a:r>
              <a:rPr lang="en-US" sz="1200" b="0" i="1" u="none" strike="noStrike" cap="none">
                <a:solidFill>
                  <a:srgbClr val="A5A5A5"/>
                </a:solidFill>
                <a:latin typeface="Arial"/>
                <a:ea typeface="Arial"/>
                <a:cs typeface="Arial"/>
                <a:sym typeface="Arial"/>
              </a:rPr>
              <a:t> war das?</a:t>
            </a:r>
            <a:endParaRPr>
              <a:solidFill>
                <a:srgbClr val="A5A5A5"/>
              </a:solidFill>
            </a:endParaRPr>
          </a:p>
          <a:p>
            <a:pPr marL="0" marR="0" lvl="0" indent="0" algn="l" rtl="0">
              <a:spcBef>
                <a:spcPts val="0"/>
              </a:spcBef>
              <a:spcAft>
                <a:spcPts val="0"/>
              </a:spcAft>
              <a:buNone/>
            </a:pPr>
            <a:r>
              <a:rPr lang="en-US" sz="1200" b="0" i="0" u="none" strike="noStrike" cap="none">
                <a:solidFill>
                  <a:srgbClr val="A5A5A5"/>
                </a:solidFill>
                <a:latin typeface="Arial"/>
                <a:ea typeface="Arial"/>
                <a:cs typeface="Arial"/>
                <a:sym typeface="Arial"/>
              </a:rPr>
              <a:t>Dass  Diabetes  mit einem </a:t>
            </a:r>
            <a:r>
              <a:rPr lang="en-US" sz="1200" b="1" i="0" u="none" strike="noStrike" cap="none">
                <a:solidFill>
                  <a:srgbClr val="A5A5A5"/>
                </a:solidFill>
                <a:latin typeface="Arial"/>
                <a:ea typeface="Arial"/>
                <a:cs typeface="Arial"/>
                <a:sym typeface="Arial"/>
              </a:rPr>
              <a:t>verringerten </a:t>
            </a:r>
            <a:r>
              <a:rPr lang="en-US" sz="1200" b="0" i="0" u="none" strike="noStrike" cap="none">
                <a:solidFill>
                  <a:srgbClr val="A5A5A5"/>
                </a:solidFill>
                <a:latin typeface="Arial"/>
                <a:ea typeface="Arial"/>
                <a:cs typeface="Arial"/>
                <a:sym typeface="Arial"/>
              </a:rPr>
              <a:t>Risiko für die Entwicklung eines Glaukoms assoziiert war.</a:t>
            </a:r>
            <a:endParaRPr>
              <a:solidFill>
                <a:srgbClr val="A5A5A5"/>
              </a:solidFill>
            </a:endParaRPr>
          </a:p>
        </p:txBody>
      </p:sp>
      <p:sp>
        <p:nvSpPr>
          <p:cNvPr id="473" name="Google Shape;473;g3f645ac5276_0_128"/>
          <p:cNvSpPr/>
          <p:nvPr/>
        </p:nvSpPr>
        <p:spPr>
          <a:xfrm>
            <a:off x="3856486" y="4572000"/>
            <a:ext cx="12954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74" name="Google Shape;474;g3f645ac5276_0_128"/>
          <p:cNvSpPr txBox="1"/>
          <p:nvPr/>
        </p:nvSpPr>
        <p:spPr>
          <a:xfrm>
            <a:off x="1769386" y="5321875"/>
            <a:ext cx="6765000" cy="6105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0000FF"/>
                </a:solidFill>
                <a:latin typeface="Arial"/>
                <a:ea typeface="Arial"/>
                <a:cs typeface="Arial"/>
                <a:sym typeface="Arial"/>
              </a:rPr>
              <a:t>Warum war dieser Befund überraschend?</a:t>
            </a:r>
            <a:endParaRPr sz="1400" i="1">
              <a:solidFill>
                <a:srgbClr val="C8C860"/>
              </a:solidFill>
              <a:latin typeface="Arial"/>
              <a:ea typeface="Arial"/>
              <a:cs typeface="Arial"/>
              <a:sym typeface="Arial"/>
            </a:endParaRPr>
          </a:p>
          <a:p>
            <a:pPr marL="0" lvl="0" indent="0" algn="l" rtl="0">
              <a:spcBef>
                <a:spcPts val="0"/>
              </a:spcBef>
              <a:spcAft>
                <a:spcPts val="0"/>
              </a:spcAft>
              <a:buNone/>
            </a:pPr>
            <a:r>
              <a:rPr lang="en-US" sz="1200">
                <a:solidFill>
                  <a:srgbClr val="0000FF"/>
                </a:solidFill>
              </a:rPr>
              <a:t>Weil frühere Studien entweder keinen Zusammenhang zwischen Diabetes</a:t>
            </a:r>
            <a:r>
              <a:rPr lang="en-US">
                <a:solidFill>
                  <a:schemeClr val="dk1"/>
                </a:solidFill>
              </a:rPr>
              <a:t> </a:t>
            </a:r>
            <a:r>
              <a:rPr lang="en-US" sz="1200">
                <a:solidFill>
                  <a:srgbClr val="0000FF"/>
                </a:solidFill>
              </a:rPr>
              <a:t>und Glaukom gefunden hatten oder dass Diabetes mit einem </a:t>
            </a:r>
            <a:r>
              <a:rPr lang="en-US" sz="1200" b="1">
                <a:solidFill>
                  <a:srgbClr val="0000FF"/>
                </a:solidFill>
              </a:rPr>
              <a:t>erhöhten </a:t>
            </a:r>
            <a:r>
              <a:rPr lang="en-US" sz="1200">
                <a:solidFill>
                  <a:srgbClr val="0000FF"/>
                </a:solidFill>
              </a:rPr>
              <a:t>Glaukomrisiko verbunden war.</a:t>
            </a:r>
            <a:endParaRPr/>
          </a:p>
        </p:txBody>
      </p:sp>
      <p:sp>
        <p:nvSpPr>
          <p:cNvPr id="475" name="Google Shape;475;g3f645ac5276_0_128"/>
          <p:cNvSpPr txBox="1"/>
          <p:nvPr/>
        </p:nvSpPr>
        <p:spPr>
          <a:xfrm>
            <a:off x="1200150" y="5270500"/>
            <a:ext cx="7831800" cy="9492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Warum war dieser Befund umstritten?</a:t>
            </a:r>
            <a:endParaRPr sz="1400" i="1">
              <a:solidFill>
                <a:srgbClr val="FFFF00"/>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rPr>
              <a:t>Zu den Ausschlusskriterien der OHTS gehörte das Vorliegen einer Retinopathie, einschließlich einer diabetischen Retinopathie. Daher ist die diabetische Kohorte, die an der OHTS teilnahm, nicht repräsentativ für die Gesamtheit der Patienten mit Diabetes mellitus. Folglich sind Schlussfolgerungen aus der OHTS bezüglich des Zusammenhangs zwischen Diabetes und Glaukom allenfalls mit Vorsicht zu interpretieren.</a:t>
            </a:r>
            <a:endParaRPr>
              <a:solidFill>
                <a:srgbClr val="0000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22"/>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a:t>Studie zum frühmanifesten Glaukom</a:t>
            </a:r>
            <a:endParaRPr/>
          </a:p>
          <a:p>
            <a:pPr marL="692150" lvl="1" indent="-347663" algn="l" rtl="0">
              <a:lnSpc>
                <a:spcPct val="95000"/>
              </a:lnSpc>
              <a:spcBef>
                <a:spcPts val="240"/>
              </a:spcBef>
              <a:spcAft>
                <a:spcPts val="0"/>
              </a:spcAft>
              <a:buSzPts val="840"/>
              <a:buChar char="●"/>
            </a:pPr>
            <a:r>
              <a:rPr lang="en-US" sz="1200"/>
              <a:t>Ziel: Vergleich zwischen sofortiger Behandlung und Beobachtung bei neu diagnostiziertem OWG/NDG</a:t>
            </a:r>
            <a:endParaRPr/>
          </a:p>
        </p:txBody>
      </p:sp>
      <p:sp>
        <p:nvSpPr>
          <p:cNvPr id="481" name="Google Shape;481;p22"/>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482" name="Google Shape;482;p2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a:t>
            </a:fld>
            <a:endParaRPr sz="1000">
              <a:solidFill>
                <a:schemeClr val="dk1"/>
              </a:solidFill>
              <a:latin typeface="Arial"/>
              <a:ea typeface="Arial"/>
              <a:cs typeface="Arial"/>
              <a:sym typeface="Arial"/>
            </a:endParaRPr>
          </a:p>
        </p:txBody>
      </p:sp>
      <p:sp>
        <p:nvSpPr>
          <p:cNvPr id="483" name="Google Shape;483;p22"/>
          <p:cNvSpPr txBox="1"/>
          <p:nvPr/>
        </p:nvSpPr>
        <p:spPr>
          <a:xfrm>
            <a:off x="5867400" y="2743200"/>
            <a:ext cx="1904689" cy="276999"/>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Normaldruckglaukom</a:t>
            </a:r>
            <a:endParaRPr/>
          </a:p>
        </p:txBody>
      </p:sp>
      <p:cxnSp>
        <p:nvCxnSpPr>
          <p:cNvPr id="484" name="Google Shape;484;p22"/>
          <p:cNvCxnSpPr>
            <a:endCxn id="483" idx="0"/>
          </p:cNvCxnSpPr>
          <p:nvPr/>
        </p:nvCxnSpPr>
        <p:spPr>
          <a:xfrm flipH="1">
            <a:off x="6819745" y="2486100"/>
            <a:ext cx="267000" cy="257100"/>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23"/>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a:t>
            </a:r>
            <a:r>
              <a:rPr lang="en-US" sz="1200" dirty="0" err="1"/>
              <a:t>zwischen</a:t>
            </a:r>
            <a:r>
              <a:rPr lang="en-US" sz="1200" dirty="0"/>
              <a:t> </a:t>
            </a:r>
            <a:r>
              <a:rPr lang="en-US" sz="1200" dirty="0" err="1"/>
              <a:t>sofortiger</a:t>
            </a:r>
            <a:r>
              <a:rPr lang="en-US" sz="1200" dirty="0"/>
              <a:t> </a:t>
            </a:r>
            <a:r>
              <a:rPr lang="en-US" sz="1200" dirty="0" err="1"/>
              <a:t>Behandlung</a:t>
            </a:r>
            <a:r>
              <a:rPr lang="en-US" sz="1200" dirty="0"/>
              <a:t> und </a:t>
            </a:r>
            <a:r>
              <a:rPr lang="en-US" sz="1200" dirty="0" err="1"/>
              <a:t>Beobachtung</a:t>
            </a:r>
            <a:r>
              <a:rPr lang="en-US" sz="1200" dirty="0"/>
              <a:t> </a:t>
            </a:r>
            <a:r>
              <a:rPr lang="en-US" sz="1200" dirty="0" err="1"/>
              <a:t>bei</a:t>
            </a:r>
            <a:r>
              <a:rPr lang="en-US" sz="1200" dirty="0"/>
              <a:t> neu </a:t>
            </a:r>
            <a:r>
              <a:rPr lang="en-US" sz="1200" dirty="0" err="1"/>
              <a:t>diagnostiziertem</a:t>
            </a:r>
            <a:r>
              <a:rPr lang="en-US" sz="1200" dirty="0"/>
              <a:t> OWG/NDG</a:t>
            </a:r>
            <a:endParaRPr dirty="0"/>
          </a:p>
          <a:p>
            <a:pPr marL="692150" lvl="1" indent="-347663">
              <a:spcBef>
                <a:spcPts val="240"/>
              </a:spcBef>
              <a:buSzPts val="840"/>
            </a:pPr>
            <a:r>
              <a:rPr lang="en-US" sz="1200" dirty="0" err="1"/>
              <a:t>Protokoll</a:t>
            </a:r>
            <a:r>
              <a:rPr lang="en-US" sz="1200" dirty="0"/>
              <a:t>: Ein Auge </a:t>
            </a:r>
            <a:r>
              <a:rPr lang="en-US" sz="1200" dirty="0" err="1"/>
              <a:t>wurde</a:t>
            </a:r>
            <a:r>
              <a:rPr lang="en-US" sz="1200" dirty="0"/>
              <a:t> der </a:t>
            </a:r>
            <a:r>
              <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Argon-Laser-</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Trabekuloplastik</a:t>
            </a:r>
            <a:r>
              <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 (</a:t>
            </a:r>
            <a:r>
              <a:rPr lang="en-US" sz="1200" dirty="0">
                <a:solidFill>
                  <a:srgbClr val="0000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0"/>
                  </a:ext>
                </a:extLst>
              </a:rPr>
              <a:t>ALT</a:t>
            </a:r>
            <a:r>
              <a:rPr lang="en-US" sz="1200"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t>
            </a:r>
            <a:r>
              <a:rPr lang="en-US" sz="1200" dirty="0">
                <a:solidFill>
                  <a:srgbClr val="0000FF"/>
                </a:solidFill>
              </a:rPr>
              <a:t> + </a:t>
            </a:r>
            <a:r>
              <a:rPr lang="en-US" sz="1200" dirty="0" err="1">
                <a:solidFill>
                  <a:srgbClr val="0000FF"/>
                </a:solidFill>
              </a:rPr>
              <a:t>Betaxolol</a:t>
            </a:r>
            <a:r>
              <a:rPr lang="en-US" sz="1200" dirty="0">
                <a:solidFill>
                  <a:srgbClr val="0000FF"/>
                </a:solidFill>
              </a:rPr>
              <a:t>-Gruppe</a:t>
            </a:r>
            <a:r>
              <a:rPr lang="en-US" sz="1200" dirty="0"/>
              <a:t> </a:t>
            </a:r>
            <a:r>
              <a:rPr lang="en-US" sz="1200" dirty="0" err="1"/>
              <a:t>zugewiesen</a:t>
            </a:r>
            <a:r>
              <a:rPr lang="en-US" sz="1200" dirty="0"/>
              <a:t>, das </a:t>
            </a:r>
            <a:r>
              <a:rPr lang="en-US" sz="1200" dirty="0" err="1"/>
              <a:t>andere</a:t>
            </a:r>
            <a:r>
              <a:rPr lang="en-US" sz="1200" dirty="0"/>
              <a:t> der Gruppe </a:t>
            </a:r>
            <a:r>
              <a:rPr lang="en-US" sz="1200" dirty="0" err="1"/>
              <a:t>ohne</a:t>
            </a:r>
            <a:r>
              <a:rPr lang="en-US" sz="1200" dirty="0"/>
              <a:t> </a:t>
            </a:r>
            <a:r>
              <a:rPr lang="en-US" sz="1200" dirty="0" err="1"/>
              <a:t>Behandlung</a:t>
            </a:r>
            <a:r>
              <a:rPr lang="en-US" sz="1200" dirty="0"/>
              <a:t>.</a:t>
            </a:r>
            <a:endParaRPr dirty="0"/>
          </a:p>
        </p:txBody>
      </p:sp>
      <p:sp>
        <p:nvSpPr>
          <p:cNvPr id="490" name="Google Shape;490;p23"/>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491" name="Google Shape;491;p2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a:t>
            </a:fld>
            <a:endParaRPr sz="1000">
              <a:solidFill>
                <a:schemeClr val="dk1"/>
              </a:solidFill>
              <a:latin typeface="Arial"/>
              <a:ea typeface="Arial"/>
              <a:cs typeface="Arial"/>
              <a:sym typeface="Arial"/>
            </a:endParaRPr>
          </a:p>
        </p:txBody>
      </p:sp>
      <p:sp>
        <p:nvSpPr>
          <p:cNvPr id="492" name="Google Shape;492;p23"/>
          <p:cNvSpPr/>
          <p:nvPr/>
        </p:nvSpPr>
        <p:spPr>
          <a:xfrm>
            <a:off x="3274763" y="1613797"/>
            <a:ext cx="2362200" cy="4572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Behandlung + Behandlung</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8" name="Google Shape;498;p24"/>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a:t>
            </a:r>
            <a:r>
              <a:rPr lang="en-US" sz="1200" dirty="0" err="1"/>
              <a:t>zwischen</a:t>
            </a:r>
            <a:r>
              <a:rPr lang="en-US" sz="1200" dirty="0"/>
              <a:t> </a:t>
            </a:r>
            <a:r>
              <a:rPr lang="en-US" sz="1200" dirty="0" err="1"/>
              <a:t>sofortiger</a:t>
            </a:r>
            <a:r>
              <a:rPr lang="en-US" sz="1200" dirty="0"/>
              <a:t> </a:t>
            </a:r>
            <a:r>
              <a:rPr lang="en-US" sz="1200" dirty="0" err="1"/>
              <a:t>Behandlung</a:t>
            </a:r>
            <a:r>
              <a:rPr lang="en-US" sz="1200" dirty="0"/>
              <a:t> und </a:t>
            </a:r>
            <a:r>
              <a:rPr lang="en-US" sz="1200" dirty="0" err="1"/>
              <a:t>Beobachtung</a:t>
            </a:r>
            <a:r>
              <a:rPr lang="en-US" sz="1200" dirty="0"/>
              <a:t> </a:t>
            </a:r>
            <a:r>
              <a:rPr lang="en-US" sz="1200" dirty="0" err="1"/>
              <a:t>bei</a:t>
            </a:r>
            <a:r>
              <a:rPr lang="en-US" sz="1200" dirty="0"/>
              <a:t> neu </a:t>
            </a:r>
            <a:r>
              <a:rPr lang="en-US" sz="1200" dirty="0" err="1"/>
              <a:t>diagnostiziertem</a:t>
            </a:r>
            <a:r>
              <a:rPr lang="en-US" sz="1200" dirty="0"/>
              <a:t> OWG/NDG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a:solidFill>
                  <a:srgbClr val="0000FF"/>
                </a:solidFill>
              </a:rPr>
              <a:t>ALT + </a:t>
            </a:r>
            <a:r>
              <a:rPr lang="en-US" sz="1200" dirty="0" err="1">
                <a:solidFill>
                  <a:srgbClr val="0000FF"/>
                </a:solidFill>
              </a:rPr>
              <a:t>Betaxolol</a:t>
            </a:r>
            <a:r>
              <a:rPr lang="en-US" sz="1200" dirty="0">
                <a:solidFill>
                  <a:srgbClr val="0000FF"/>
                </a:solidFill>
              </a:rPr>
              <a:t>-Gruppe</a:t>
            </a:r>
            <a:r>
              <a:rPr lang="en-US" sz="1200" dirty="0"/>
              <a:t> </a:t>
            </a:r>
            <a:r>
              <a:rPr lang="en-US" sz="1200" dirty="0" err="1"/>
              <a:t>zugewiesen</a:t>
            </a:r>
            <a:r>
              <a:rPr lang="en-US" sz="1200" dirty="0"/>
              <a:t>, das </a:t>
            </a:r>
            <a:r>
              <a:rPr lang="en-US" sz="1200" dirty="0" err="1"/>
              <a:t>andere</a:t>
            </a:r>
            <a:r>
              <a:rPr lang="en-US" sz="1200" dirty="0"/>
              <a:t> der Gruppe </a:t>
            </a:r>
            <a:r>
              <a:rPr lang="en-US" sz="1200" dirty="0" err="1"/>
              <a:t>ohne</a:t>
            </a:r>
            <a:r>
              <a:rPr lang="en-US" sz="1200" dirty="0"/>
              <a:t> </a:t>
            </a:r>
            <a:r>
              <a:rPr lang="en-US" sz="1200" dirty="0" err="1"/>
              <a:t>Behandlung</a:t>
            </a:r>
            <a:r>
              <a:rPr lang="en-US" sz="1200" dirty="0"/>
              <a:t>.</a:t>
            </a:r>
            <a:endParaRPr dirty="0"/>
          </a:p>
        </p:txBody>
      </p:sp>
      <p:sp>
        <p:nvSpPr>
          <p:cNvPr id="499" name="Google Shape;499;p24"/>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500" name="Google Shape;500;p24"/>
          <p:cNvSpPr txBox="1">
            <a:spLocks noGrp="1"/>
          </p:cNvSpPr>
          <p:nvPr>
            <p:ph type="sldNum" idx="12"/>
          </p:nvPr>
        </p:nvSpPr>
        <p:spPr>
          <a:xfrm>
            <a:off x="7010400" y="308473"/>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a:t>
            </a:fld>
            <a:endParaRPr sz="1000">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6" name="Google Shape;506;p25"/>
          <p:cNvSpPr txBox="1">
            <a:spLocks noGrp="1"/>
          </p:cNvSpPr>
          <p:nvPr>
            <p:ph type="body" idx="1"/>
          </p:nvPr>
        </p:nvSpPr>
        <p:spPr>
          <a:xfrm>
            <a:off x="457200" y="1156600"/>
            <a:ext cx="79881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a:t>
            </a:r>
            <a:r>
              <a:rPr lang="en-US" sz="1200" dirty="0" err="1"/>
              <a:t>zwischen</a:t>
            </a:r>
            <a:r>
              <a:rPr lang="en-US" sz="1200" dirty="0"/>
              <a:t> </a:t>
            </a:r>
            <a:r>
              <a:rPr lang="en-US" sz="1200" dirty="0" err="1"/>
              <a:t>sofortiger</a:t>
            </a:r>
            <a:r>
              <a:rPr lang="en-US" sz="1200" dirty="0"/>
              <a:t> </a:t>
            </a:r>
            <a:r>
              <a:rPr lang="en-US" sz="1200" dirty="0" err="1"/>
              <a:t>Behandlung</a:t>
            </a:r>
            <a:r>
              <a:rPr lang="en-US" sz="1200" dirty="0"/>
              <a:t> und </a:t>
            </a:r>
            <a:r>
              <a:rPr lang="en-US" sz="1200" dirty="0" err="1"/>
              <a:t>Beobachtung</a:t>
            </a:r>
            <a:r>
              <a:rPr lang="en-US" sz="1200" dirty="0"/>
              <a:t> </a:t>
            </a:r>
            <a:r>
              <a:rPr lang="en-US" sz="1200" dirty="0" err="1"/>
              <a:t>bei</a:t>
            </a:r>
            <a:r>
              <a:rPr lang="en-US" sz="1200" dirty="0"/>
              <a:t> neu </a:t>
            </a:r>
            <a:r>
              <a:rPr lang="en-US" sz="1200" dirty="0" err="1"/>
              <a:t>diagnostiziertem</a:t>
            </a:r>
            <a:r>
              <a:rPr lang="en-US" sz="1200" dirty="0"/>
              <a:t> OWG/NDG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a:solidFill>
                  <a:srgbClr val="0000FF"/>
                </a:solidFill>
              </a:rPr>
              <a:t>ALT + </a:t>
            </a:r>
            <a:r>
              <a:rPr lang="en-US" sz="1200" dirty="0" err="1">
                <a:solidFill>
                  <a:srgbClr val="0000FF"/>
                </a:solidFill>
              </a:rPr>
              <a:t>Betaxolol</a:t>
            </a:r>
            <a:r>
              <a:rPr lang="en-US" sz="1200" dirty="0">
                <a:solidFill>
                  <a:srgbClr val="0000FF"/>
                </a:solidFill>
              </a:rPr>
              <a:t>-Gruppe</a:t>
            </a:r>
            <a:r>
              <a:rPr lang="en-US" sz="1200" dirty="0"/>
              <a:t> </a:t>
            </a:r>
            <a:r>
              <a:rPr lang="en-US" sz="1200" dirty="0" err="1"/>
              <a:t>zugewiesen</a:t>
            </a:r>
            <a:r>
              <a:rPr lang="en-US" sz="1200" dirty="0"/>
              <a:t>, das </a:t>
            </a:r>
            <a:r>
              <a:rPr lang="en-US" sz="1200" dirty="0" err="1"/>
              <a:t>andere</a:t>
            </a:r>
            <a:r>
              <a:rPr lang="en-US" sz="1200" dirty="0"/>
              <a:t> der Gruppe </a:t>
            </a:r>
            <a:r>
              <a:rPr lang="en-US" sz="1200" dirty="0" err="1"/>
              <a:t>ohne</a:t>
            </a:r>
            <a:r>
              <a:rPr lang="en-US" sz="1200" dirty="0"/>
              <a:t> </a:t>
            </a:r>
            <a:r>
              <a:rPr lang="en-US" sz="1200" dirty="0" err="1"/>
              <a:t>Behandlung</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Signifikant</a:t>
            </a:r>
            <a:r>
              <a:rPr lang="en-US" sz="1200" dirty="0"/>
              <a:t> </a:t>
            </a:r>
            <a:r>
              <a:rPr lang="en-US" sz="1200" dirty="0" err="1"/>
              <a:t>höhere</a:t>
            </a:r>
            <a:r>
              <a:rPr lang="en-US" sz="1200" dirty="0"/>
              <a:t> </a:t>
            </a:r>
            <a:r>
              <a:rPr lang="en-US" sz="1200" dirty="0" err="1"/>
              <a:t>Progressionsrate</a:t>
            </a:r>
            <a:r>
              <a:rPr lang="en-US" sz="1200" dirty="0"/>
              <a:t> </a:t>
            </a:r>
            <a:r>
              <a:rPr lang="en-US" sz="1200" dirty="0" err="1"/>
              <a:t>bei</a:t>
            </a:r>
            <a:r>
              <a:rPr lang="en-US" sz="1200" dirty="0"/>
              <a:t> </a:t>
            </a:r>
            <a:r>
              <a:rPr lang="en-US" sz="1200" dirty="0" err="1"/>
              <a:t>unbehandelten</a:t>
            </a:r>
            <a:r>
              <a:rPr lang="en-US" sz="1200" dirty="0"/>
              <a:t> </a:t>
            </a:r>
            <a:r>
              <a:rPr lang="en-US" sz="1200" dirty="0">
                <a:solidFill>
                  <a:srgbClr val="0000FF"/>
                </a:solidFill>
              </a:rPr>
              <a:t>(62%) </a:t>
            </a:r>
            <a:r>
              <a:rPr lang="en-US" sz="1200" dirty="0" err="1"/>
              <a:t>als</a:t>
            </a:r>
            <a:r>
              <a:rPr lang="en-US" sz="1200" dirty="0"/>
              <a:t> </a:t>
            </a:r>
            <a:r>
              <a:rPr lang="en-US" sz="1200" dirty="0" err="1"/>
              <a:t>bei</a:t>
            </a:r>
            <a:r>
              <a:rPr lang="en-US" sz="1200" dirty="0"/>
              <a:t> </a:t>
            </a:r>
            <a:r>
              <a:rPr lang="en-US" sz="1200" dirty="0" err="1"/>
              <a:t>behandelten</a:t>
            </a:r>
            <a:r>
              <a:rPr lang="en-US" sz="1200" dirty="0"/>
              <a:t> Augen </a:t>
            </a:r>
            <a:r>
              <a:rPr lang="en-US" sz="1200" dirty="0">
                <a:solidFill>
                  <a:srgbClr val="0000FF"/>
                </a:solidFill>
              </a:rPr>
              <a:t>(45%)</a:t>
            </a:r>
            <a:endParaRPr dirty="0"/>
          </a:p>
        </p:txBody>
      </p:sp>
      <p:sp>
        <p:nvSpPr>
          <p:cNvPr id="507" name="Google Shape;507;p25"/>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508" name="Google Shape;508;p2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25</a:t>
            </a:fld>
            <a:endParaRPr sz="1000">
              <a:solidFill>
                <a:schemeClr val="dk1"/>
              </a:solidFill>
              <a:latin typeface="Arial"/>
              <a:ea typeface="Arial"/>
              <a:cs typeface="Arial"/>
              <a:sym typeface="Arial"/>
            </a:endParaRPr>
          </a:p>
        </p:txBody>
      </p:sp>
      <p:sp>
        <p:nvSpPr>
          <p:cNvPr id="509" name="Google Shape;509;p25"/>
          <p:cNvSpPr/>
          <p:nvPr/>
        </p:nvSpPr>
        <p:spPr>
          <a:xfrm>
            <a:off x="5171501" y="2131764"/>
            <a:ext cx="447101" cy="225846"/>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a:t>
            </a:r>
            <a:endParaRPr/>
          </a:p>
        </p:txBody>
      </p:sp>
      <p:sp>
        <p:nvSpPr>
          <p:cNvPr id="510" name="Google Shape;510;p25"/>
          <p:cNvSpPr/>
          <p:nvPr/>
        </p:nvSpPr>
        <p:spPr>
          <a:xfrm>
            <a:off x="7451992" y="2128321"/>
            <a:ext cx="549008" cy="303423"/>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8" name="Google Shape;518;p26"/>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a:t>
            </a:r>
            <a:r>
              <a:rPr lang="en-US" sz="1200" dirty="0" err="1"/>
              <a:t>zwischen</a:t>
            </a:r>
            <a:r>
              <a:rPr lang="en-US" sz="1200" dirty="0"/>
              <a:t> </a:t>
            </a:r>
            <a:r>
              <a:rPr lang="en-US" sz="1200" dirty="0" err="1"/>
              <a:t>sofortiger</a:t>
            </a:r>
            <a:r>
              <a:rPr lang="en-US" sz="1200" dirty="0"/>
              <a:t> </a:t>
            </a:r>
            <a:r>
              <a:rPr lang="en-US" sz="1200" dirty="0" err="1"/>
              <a:t>Behandlung</a:t>
            </a:r>
            <a:r>
              <a:rPr lang="en-US" sz="1200" dirty="0"/>
              <a:t> und </a:t>
            </a:r>
            <a:r>
              <a:rPr lang="en-US" sz="1200" dirty="0" err="1"/>
              <a:t>Beobachtung</a:t>
            </a:r>
            <a:r>
              <a:rPr lang="en-US" sz="1200" dirty="0"/>
              <a:t> </a:t>
            </a:r>
            <a:r>
              <a:rPr lang="en-US" sz="1200" dirty="0" err="1"/>
              <a:t>bei</a:t>
            </a:r>
            <a:r>
              <a:rPr lang="en-US" sz="1200" dirty="0"/>
              <a:t> neu </a:t>
            </a:r>
            <a:r>
              <a:rPr lang="en-US" sz="1200" dirty="0" err="1"/>
              <a:t>diagnostiziertem</a:t>
            </a:r>
            <a:r>
              <a:rPr lang="en-US" sz="1200" dirty="0"/>
              <a:t> OWG/NDG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a:solidFill>
                  <a:srgbClr val="0000FF"/>
                </a:solidFill>
              </a:rPr>
              <a:t>ALT + </a:t>
            </a:r>
            <a:r>
              <a:rPr lang="en-US" sz="1200" dirty="0" err="1">
                <a:solidFill>
                  <a:srgbClr val="0000FF"/>
                </a:solidFill>
              </a:rPr>
              <a:t>Betaxolol</a:t>
            </a:r>
            <a:r>
              <a:rPr lang="en-US" sz="1200" dirty="0">
                <a:solidFill>
                  <a:srgbClr val="0000FF"/>
                </a:solidFill>
              </a:rPr>
              <a:t>-Gruppe</a:t>
            </a:r>
            <a:r>
              <a:rPr lang="en-US" sz="1200" dirty="0"/>
              <a:t> </a:t>
            </a:r>
            <a:r>
              <a:rPr lang="en-US" sz="1200" dirty="0" err="1"/>
              <a:t>zugewiesen</a:t>
            </a:r>
            <a:r>
              <a:rPr lang="en-US" sz="1200" dirty="0"/>
              <a:t>, das </a:t>
            </a:r>
            <a:r>
              <a:rPr lang="en-US" sz="1200" dirty="0" err="1"/>
              <a:t>andere</a:t>
            </a:r>
            <a:r>
              <a:rPr lang="en-US" sz="1200" dirty="0"/>
              <a:t> der Gruppe </a:t>
            </a:r>
            <a:r>
              <a:rPr lang="en-US" sz="1200" dirty="0" err="1"/>
              <a:t>ohne</a:t>
            </a:r>
            <a:r>
              <a:rPr lang="en-US" sz="1200" dirty="0"/>
              <a:t> </a:t>
            </a:r>
            <a:r>
              <a:rPr lang="en-US" sz="1200" dirty="0" err="1"/>
              <a:t>Behandlung</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Signifikant</a:t>
            </a:r>
            <a:r>
              <a:rPr lang="en-US" sz="1200" dirty="0"/>
              <a:t> </a:t>
            </a:r>
            <a:r>
              <a:rPr lang="en-US" sz="1200" dirty="0" err="1"/>
              <a:t>höhere</a:t>
            </a:r>
            <a:r>
              <a:rPr lang="en-US" sz="1200" dirty="0"/>
              <a:t> </a:t>
            </a:r>
            <a:r>
              <a:rPr lang="en-US" sz="1200" dirty="0" err="1"/>
              <a:t>Progressionsrate</a:t>
            </a:r>
            <a:r>
              <a:rPr lang="en-US" sz="1200" dirty="0"/>
              <a:t> </a:t>
            </a:r>
            <a:r>
              <a:rPr lang="en-US" sz="1200" dirty="0" err="1"/>
              <a:t>bei</a:t>
            </a:r>
            <a:r>
              <a:rPr lang="en-US" sz="1200" dirty="0"/>
              <a:t> </a:t>
            </a:r>
            <a:r>
              <a:rPr lang="en-US" sz="1200" dirty="0" err="1"/>
              <a:t>unbehandelten</a:t>
            </a:r>
            <a:r>
              <a:rPr lang="en-US" sz="1200" dirty="0"/>
              <a:t> </a:t>
            </a:r>
            <a:r>
              <a:rPr lang="en-US" sz="1200" dirty="0">
                <a:solidFill>
                  <a:srgbClr val="0000FF"/>
                </a:solidFill>
              </a:rPr>
              <a:t>(62%) </a:t>
            </a:r>
            <a:r>
              <a:rPr lang="en-US" sz="1200" dirty="0" err="1"/>
              <a:t>als</a:t>
            </a:r>
            <a:r>
              <a:rPr lang="en-US" sz="1200" dirty="0"/>
              <a:t> </a:t>
            </a:r>
            <a:r>
              <a:rPr lang="en-US" sz="1200" dirty="0" err="1"/>
              <a:t>bei</a:t>
            </a:r>
            <a:r>
              <a:rPr lang="en-US" sz="1200" dirty="0"/>
              <a:t> </a:t>
            </a:r>
            <a:r>
              <a:rPr lang="en-US" sz="1200" dirty="0" err="1"/>
              <a:t>behandelten</a:t>
            </a:r>
            <a:r>
              <a:rPr lang="en-US" sz="1200" dirty="0"/>
              <a:t> Augen </a:t>
            </a:r>
            <a:r>
              <a:rPr lang="en-US" sz="1200" dirty="0">
                <a:solidFill>
                  <a:srgbClr val="0000FF"/>
                </a:solidFill>
              </a:rPr>
              <a:t>(45%)</a:t>
            </a:r>
            <a:endParaRPr dirty="0"/>
          </a:p>
        </p:txBody>
      </p:sp>
      <p:sp>
        <p:nvSpPr>
          <p:cNvPr id="519" name="Google Shape;519;p26"/>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520" name="Google Shape;520;p2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26</a:t>
            </a:fld>
            <a:endParaRPr sz="100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8" name="Google Shape;528;p27"/>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a:t>
            </a:r>
            <a:r>
              <a:rPr lang="en-US" sz="1200" dirty="0" err="1"/>
              <a:t>zwischen</a:t>
            </a:r>
            <a:r>
              <a:rPr lang="en-US" sz="1200" dirty="0"/>
              <a:t> </a:t>
            </a:r>
            <a:r>
              <a:rPr lang="en-US" sz="1200" dirty="0" err="1"/>
              <a:t>sofortiger</a:t>
            </a:r>
            <a:r>
              <a:rPr lang="en-US" sz="1200" dirty="0"/>
              <a:t> </a:t>
            </a:r>
            <a:r>
              <a:rPr lang="en-US" sz="1200" dirty="0" err="1"/>
              <a:t>Behandlung</a:t>
            </a:r>
            <a:r>
              <a:rPr lang="en-US" sz="1200" dirty="0"/>
              <a:t> und </a:t>
            </a:r>
            <a:r>
              <a:rPr lang="en-US" sz="1200" dirty="0" err="1"/>
              <a:t>Beobachtung</a:t>
            </a:r>
            <a:r>
              <a:rPr lang="en-US" sz="1200" dirty="0"/>
              <a:t> </a:t>
            </a:r>
            <a:r>
              <a:rPr lang="en-US" sz="1200" dirty="0" err="1"/>
              <a:t>bei</a:t>
            </a:r>
            <a:r>
              <a:rPr lang="en-US" sz="1200" dirty="0"/>
              <a:t> neu </a:t>
            </a:r>
            <a:r>
              <a:rPr lang="en-US" sz="1200" dirty="0" err="1"/>
              <a:t>diagnostiziertem</a:t>
            </a:r>
            <a:r>
              <a:rPr lang="en-US" sz="1200" dirty="0"/>
              <a:t> OWG/NDG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a:solidFill>
                  <a:srgbClr val="0000FF"/>
                </a:solidFill>
              </a:rPr>
              <a:t>ALT + </a:t>
            </a:r>
            <a:r>
              <a:rPr lang="en-US" sz="1200" dirty="0" err="1">
                <a:solidFill>
                  <a:srgbClr val="0000FF"/>
                </a:solidFill>
              </a:rPr>
              <a:t>Betaxolol</a:t>
            </a:r>
            <a:r>
              <a:rPr lang="en-US" sz="1200" dirty="0">
                <a:solidFill>
                  <a:srgbClr val="0000FF"/>
                </a:solidFill>
              </a:rPr>
              <a:t>-Gruppe</a:t>
            </a:r>
            <a:r>
              <a:rPr lang="en-US" sz="1200" dirty="0"/>
              <a:t> </a:t>
            </a:r>
            <a:r>
              <a:rPr lang="en-US" sz="1200" dirty="0" err="1"/>
              <a:t>zugewiesen</a:t>
            </a:r>
            <a:r>
              <a:rPr lang="en-US" sz="1200" dirty="0"/>
              <a:t>, das </a:t>
            </a:r>
            <a:r>
              <a:rPr lang="en-US" sz="1200" dirty="0" err="1"/>
              <a:t>andere</a:t>
            </a:r>
            <a:r>
              <a:rPr lang="en-US" sz="1200" dirty="0"/>
              <a:t> der Gruppe </a:t>
            </a:r>
            <a:r>
              <a:rPr lang="en-US" sz="1200" dirty="0" err="1"/>
              <a:t>ohne</a:t>
            </a:r>
            <a:r>
              <a:rPr lang="en-US" sz="1200" dirty="0"/>
              <a:t> </a:t>
            </a:r>
            <a:r>
              <a:rPr lang="en-US" sz="1200" dirty="0" err="1"/>
              <a:t>Behandlung</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Signifikant</a:t>
            </a:r>
            <a:r>
              <a:rPr lang="en-US" sz="1200" dirty="0"/>
              <a:t> </a:t>
            </a:r>
            <a:r>
              <a:rPr lang="en-US" sz="1200" dirty="0" err="1"/>
              <a:t>höhere</a:t>
            </a:r>
            <a:r>
              <a:rPr lang="en-US" sz="1200" dirty="0"/>
              <a:t> </a:t>
            </a:r>
            <a:r>
              <a:rPr lang="en-US" sz="1200" dirty="0" err="1"/>
              <a:t>Progressionsrate</a:t>
            </a:r>
            <a:r>
              <a:rPr lang="en-US" sz="1200" dirty="0"/>
              <a:t> </a:t>
            </a:r>
            <a:r>
              <a:rPr lang="en-US" sz="1200" dirty="0" err="1"/>
              <a:t>bei</a:t>
            </a:r>
            <a:r>
              <a:rPr lang="en-US" sz="1200" dirty="0"/>
              <a:t> </a:t>
            </a:r>
            <a:r>
              <a:rPr lang="en-US" sz="1200" dirty="0" err="1"/>
              <a:t>unbehandelten</a:t>
            </a:r>
            <a:r>
              <a:rPr lang="en-US" sz="1200" dirty="0"/>
              <a:t> </a:t>
            </a:r>
            <a:r>
              <a:rPr lang="en-US" sz="1200" dirty="0">
                <a:solidFill>
                  <a:srgbClr val="0000FF"/>
                </a:solidFill>
              </a:rPr>
              <a:t>(62%) </a:t>
            </a:r>
            <a:r>
              <a:rPr lang="en-US" sz="1200" dirty="0" err="1"/>
              <a:t>als</a:t>
            </a:r>
            <a:r>
              <a:rPr lang="en-US" sz="1200" dirty="0"/>
              <a:t> </a:t>
            </a:r>
            <a:r>
              <a:rPr lang="en-US" sz="1200" dirty="0" err="1"/>
              <a:t>bei</a:t>
            </a:r>
            <a:r>
              <a:rPr lang="en-US" sz="1200" dirty="0"/>
              <a:t> </a:t>
            </a:r>
            <a:r>
              <a:rPr lang="en-US" sz="1200" dirty="0" err="1"/>
              <a:t>behandelten</a:t>
            </a:r>
            <a:r>
              <a:rPr lang="en-US" sz="1200" dirty="0"/>
              <a:t> Augen </a:t>
            </a:r>
            <a:r>
              <a:rPr lang="en-US" sz="1200" dirty="0">
                <a:solidFill>
                  <a:srgbClr val="0000FF"/>
                </a:solidFill>
              </a:rPr>
              <a:t>(45%)</a:t>
            </a:r>
            <a:endParaRPr dirty="0"/>
          </a:p>
          <a:p>
            <a:pPr marL="987425" lvl="2" indent="-293688" algn="l" rtl="0">
              <a:lnSpc>
                <a:spcPct val="95000"/>
              </a:lnSpc>
              <a:spcBef>
                <a:spcPts val="240"/>
              </a:spcBef>
              <a:spcAft>
                <a:spcPts val="0"/>
              </a:spcAft>
              <a:buSzPts val="840"/>
              <a:buChar char="●"/>
            </a:pPr>
            <a:r>
              <a:rPr lang="en-US" sz="1200" dirty="0"/>
              <a:t>Bei den </a:t>
            </a:r>
            <a:r>
              <a:rPr lang="en-US" sz="1200" dirty="0" err="1"/>
              <a:t>behandelten</a:t>
            </a:r>
            <a:r>
              <a:rPr lang="en-US" sz="1200" dirty="0"/>
              <a:t> Augen </a:t>
            </a:r>
            <a:r>
              <a:rPr lang="en-US" sz="1200" dirty="0" err="1"/>
              <a:t>kam</a:t>
            </a:r>
            <a:r>
              <a:rPr lang="en-US" sz="1200" dirty="0"/>
              <a:t> es </a:t>
            </a:r>
            <a:r>
              <a:rPr lang="en-US" sz="1200" dirty="0" err="1"/>
              <a:t>zu</a:t>
            </a:r>
            <a:r>
              <a:rPr lang="en-US" sz="1200" dirty="0"/>
              <a:t> </a:t>
            </a:r>
            <a:r>
              <a:rPr lang="en-US" sz="1200" dirty="0" err="1"/>
              <a:t>einer</a:t>
            </a:r>
            <a:r>
              <a:rPr lang="en-US" sz="1200" dirty="0"/>
              <a:t> </a:t>
            </a:r>
            <a:r>
              <a:rPr lang="en-US" sz="1200" dirty="0" err="1"/>
              <a:t>verzögerten</a:t>
            </a:r>
            <a:r>
              <a:rPr lang="en-US" sz="1200" dirty="0"/>
              <a:t> Progression.</a:t>
            </a:r>
            <a:endParaRPr dirty="0"/>
          </a:p>
        </p:txBody>
      </p:sp>
      <p:sp>
        <p:nvSpPr>
          <p:cNvPr id="529" name="Google Shape;529;p27"/>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530" name="Google Shape;530;p2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a:t>
            </a:fld>
            <a:endParaRPr sz="1000">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8" name="Google Shape;538;p28"/>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a:t>
            </a:r>
            <a:r>
              <a:rPr lang="en-US" sz="1200" dirty="0" err="1"/>
              <a:t>zwischen</a:t>
            </a:r>
            <a:r>
              <a:rPr lang="en-US" sz="1200" dirty="0"/>
              <a:t> </a:t>
            </a:r>
            <a:r>
              <a:rPr lang="en-US" sz="1200" dirty="0" err="1"/>
              <a:t>sofortiger</a:t>
            </a:r>
            <a:r>
              <a:rPr lang="en-US" sz="1200" dirty="0"/>
              <a:t> </a:t>
            </a:r>
            <a:r>
              <a:rPr lang="en-US" sz="1200" dirty="0" err="1"/>
              <a:t>Behandlung</a:t>
            </a:r>
            <a:r>
              <a:rPr lang="en-US" sz="1200" dirty="0"/>
              <a:t> und </a:t>
            </a:r>
            <a:r>
              <a:rPr lang="en-US" sz="1200" dirty="0" err="1"/>
              <a:t>Beobachtung</a:t>
            </a:r>
            <a:r>
              <a:rPr lang="en-US" sz="1200" dirty="0"/>
              <a:t> </a:t>
            </a:r>
            <a:r>
              <a:rPr lang="en-US" sz="1200" dirty="0" err="1"/>
              <a:t>bei</a:t>
            </a:r>
            <a:r>
              <a:rPr lang="en-US" sz="1200" dirty="0"/>
              <a:t> neu </a:t>
            </a:r>
            <a:r>
              <a:rPr lang="en-US" sz="1200" dirty="0" err="1"/>
              <a:t>diagnostiziertem</a:t>
            </a:r>
            <a:r>
              <a:rPr lang="en-US" sz="1200" dirty="0"/>
              <a:t> OWG/NDG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a:solidFill>
                  <a:srgbClr val="0000FF"/>
                </a:solidFill>
              </a:rPr>
              <a:t>ALT + </a:t>
            </a:r>
            <a:r>
              <a:rPr lang="en-US" sz="1200" dirty="0" err="1">
                <a:solidFill>
                  <a:srgbClr val="0000FF"/>
                </a:solidFill>
              </a:rPr>
              <a:t>Betaxolol</a:t>
            </a:r>
            <a:r>
              <a:rPr lang="en-US" sz="1200" dirty="0">
                <a:solidFill>
                  <a:srgbClr val="0000FF"/>
                </a:solidFill>
              </a:rPr>
              <a:t>-Gruppe</a:t>
            </a:r>
            <a:r>
              <a:rPr lang="en-US" sz="1200" dirty="0"/>
              <a:t> </a:t>
            </a:r>
            <a:r>
              <a:rPr lang="en-US" sz="1200" dirty="0" err="1"/>
              <a:t>zugewiesen</a:t>
            </a:r>
            <a:r>
              <a:rPr lang="en-US" sz="1200" dirty="0"/>
              <a:t>, das </a:t>
            </a:r>
            <a:r>
              <a:rPr lang="en-US" sz="1200" dirty="0" err="1"/>
              <a:t>andere</a:t>
            </a:r>
            <a:r>
              <a:rPr lang="en-US" sz="1200" dirty="0"/>
              <a:t> der Gruppe </a:t>
            </a:r>
            <a:r>
              <a:rPr lang="en-US" sz="1200" dirty="0" err="1"/>
              <a:t>ohne</a:t>
            </a:r>
            <a:r>
              <a:rPr lang="en-US" sz="1200" dirty="0"/>
              <a:t> </a:t>
            </a:r>
            <a:r>
              <a:rPr lang="en-US" sz="1200" dirty="0" err="1"/>
              <a:t>Behandlung</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Signifikant</a:t>
            </a:r>
            <a:r>
              <a:rPr lang="en-US" sz="1200" dirty="0"/>
              <a:t> </a:t>
            </a:r>
            <a:r>
              <a:rPr lang="en-US" sz="1200" dirty="0" err="1"/>
              <a:t>höhere</a:t>
            </a:r>
            <a:r>
              <a:rPr lang="en-US" sz="1200" dirty="0"/>
              <a:t> </a:t>
            </a:r>
            <a:r>
              <a:rPr lang="en-US" sz="1200" dirty="0" err="1"/>
              <a:t>Progressionsrate</a:t>
            </a:r>
            <a:r>
              <a:rPr lang="en-US" sz="1200" dirty="0"/>
              <a:t> </a:t>
            </a:r>
            <a:r>
              <a:rPr lang="en-US" sz="1200" dirty="0" err="1"/>
              <a:t>bei</a:t>
            </a:r>
            <a:r>
              <a:rPr lang="en-US" sz="1200" dirty="0"/>
              <a:t> </a:t>
            </a:r>
            <a:r>
              <a:rPr lang="en-US" sz="1200" dirty="0" err="1"/>
              <a:t>unbehandelten</a:t>
            </a:r>
            <a:r>
              <a:rPr lang="en-US" sz="1200" dirty="0"/>
              <a:t> </a:t>
            </a:r>
            <a:r>
              <a:rPr lang="en-US" sz="1200" dirty="0">
                <a:solidFill>
                  <a:srgbClr val="0000FF"/>
                </a:solidFill>
              </a:rPr>
              <a:t>(62%) </a:t>
            </a:r>
            <a:r>
              <a:rPr lang="en-US" sz="1200" dirty="0" err="1"/>
              <a:t>als</a:t>
            </a:r>
            <a:r>
              <a:rPr lang="en-US" sz="1200" dirty="0"/>
              <a:t> </a:t>
            </a:r>
            <a:r>
              <a:rPr lang="en-US" sz="1200" dirty="0" err="1"/>
              <a:t>bei</a:t>
            </a:r>
            <a:r>
              <a:rPr lang="en-US" sz="1200" dirty="0"/>
              <a:t> </a:t>
            </a:r>
            <a:r>
              <a:rPr lang="en-US" sz="1200" dirty="0" err="1"/>
              <a:t>behandelten</a:t>
            </a:r>
            <a:r>
              <a:rPr lang="en-US" sz="1200" dirty="0"/>
              <a:t> Augen </a:t>
            </a:r>
            <a:r>
              <a:rPr lang="en-US" sz="1200" dirty="0">
                <a:solidFill>
                  <a:srgbClr val="0000FF"/>
                </a:solidFill>
              </a:rPr>
              <a:t>(45%)</a:t>
            </a:r>
            <a:endParaRPr dirty="0"/>
          </a:p>
          <a:p>
            <a:pPr marL="987425" lvl="2" indent="-293688" algn="l" rtl="0">
              <a:lnSpc>
                <a:spcPct val="95000"/>
              </a:lnSpc>
              <a:spcBef>
                <a:spcPts val="240"/>
              </a:spcBef>
              <a:spcAft>
                <a:spcPts val="0"/>
              </a:spcAft>
              <a:buSzPts val="840"/>
              <a:buChar char="●"/>
            </a:pPr>
            <a:r>
              <a:rPr lang="en-US" sz="1200" dirty="0"/>
              <a:t>Bei den </a:t>
            </a:r>
            <a:r>
              <a:rPr lang="en-US" sz="1200" dirty="0" err="1"/>
              <a:t>behandelten</a:t>
            </a:r>
            <a:r>
              <a:rPr lang="en-US" sz="1200" dirty="0"/>
              <a:t> Augen </a:t>
            </a:r>
            <a:r>
              <a:rPr lang="en-US" sz="1200" dirty="0" err="1"/>
              <a:t>kam</a:t>
            </a:r>
            <a:r>
              <a:rPr lang="en-US" sz="1200" dirty="0"/>
              <a:t> es </a:t>
            </a:r>
            <a:r>
              <a:rPr lang="en-US" sz="1200" dirty="0" err="1"/>
              <a:t>zu</a:t>
            </a:r>
            <a:r>
              <a:rPr lang="en-US" sz="1200" dirty="0"/>
              <a:t> </a:t>
            </a:r>
            <a:r>
              <a:rPr lang="en-US" sz="1200" dirty="0" err="1"/>
              <a:t>einer</a:t>
            </a:r>
            <a:r>
              <a:rPr lang="en-US" sz="1200" dirty="0"/>
              <a:t> </a:t>
            </a:r>
            <a:r>
              <a:rPr lang="en-US" sz="1200" dirty="0" err="1"/>
              <a:t>verzögerten</a:t>
            </a:r>
            <a:r>
              <a:rPr lang="en-US" sz="1200" dirty="0"/>
              <a:t> Progression.</a:t>
            </a:r>
            <a:endParaRPr dirty="0"/>
          </a:p>
          <a:p>
            <a:pPr marL="987425" lvl="2" indent="-293688" algn="l" rtl="0">
              <a:lnSpc>
                <a:spcPct val="95000"/>
              </a:lnSpc>
              <a:spcBef>
                <a:spcPts val="240"/>
              </a:spcBef>
              <a:spcAft>
                <a:spcPts val="0"/>
              </a:spcAft>
              <a:buSzPts val="840"/>
              <a:buChar char="●"/>
            </a:pPr>
            <a:r>
              <a:rPr lang="en-US" sz="1200" dirty="0"/>
              <a:t>Die </a:t>
            </a:r>
            <a:r>
              <a:rPr lang="en-US" sz="1200" dirty="0" err="1"/>
              <a:t>Kombination</a:t>
            </a:r>
            <a:r>
              <a:rPr lang="en-US" sz="1200" dirty="0"/>
              <a:t> </a:t>
            </a:r>
            <a:r>
              <a:rPr lang="en-US" sz="1200" dirty="0" err="1"/>
              <a:t>aus</a:t>
            </a:r>
            <a:r>
              <a:rPr lang="en-US" sz="1200" dirty="0"/>
              <a:t> ALT und </a:t>
            </a:r>
            <a:r>
              <a:rPr lang="en-US" sz="1200" dirty="0" err="1"/>
              <a:t>Betaxolol</a:t>
            </a:r>
            <a:r>
              <a:rPr lang="en-US" sz="1200" dirty="0"/>
              <a:t> </a:t>
            </a:r>
            <a:r>
              <a:rPr lang="en-US" sz="1200" dirty="0" err="1"/>
              <a:t>führte</a:t>
            </a:r>
            <a:r>
              <a:rPr lang="en-US" sz="1200" dirty="0"/>
              <a:t> </a:t>
            </a:r>
            <a:r>
              <a:rPr lang="en-US" sz="1200" dirty="0" err="1"/>
              <a:t>bei</a:t>
            </a:r>
            <a:r>
              <a:rPr lang="en-US" sz="1200" dirty="0"/>
              <a:t> Augen </a:t>
            </a:r>
            <a:r>
              <a:rPr lang="en-US" sz="1200" dirty="0" err="1"/>
              <a:t>mit</a:t>
            </a:r>
            <a:r>
              <a:rPr lang="en-US" sz="1200" dirty="0"/>
              <a:t> </a:t>
            </a:r>
            <a:r>
              <a:rPr lang="en-US" sz="1200" dirty="0" err="1"/>
              <a:t>einem</a:t>
            </a:r>
            <a:r>
              <a:rPr lang="en-US" sz="1200" dirty="0"/>
              <a:t> </a:t>
            </a:r>
            <a:r>
              <a:rPr lang="en-US" sz="1200" dirty="0" err="1"/>
              <a:t>initialen</a:t>
            </a:r>
            <a:r>
              <a:rPr lang="en-US" sz="1200" dirty="0"/>
              <a:t> IOD von </a:t>
            </a:r>
            <a:r>
              <a:rPr lang="en-US" sz="1200" dirty="0">
                <a:solidFill>
                  <a:srgbClr val="0000FF"/>
                </a:solidFill>
              </a:rPr>
              <a:t>15</a:t>
            </a:r>
            <a:r>
              <a:rPr lang="en-US" sz="1200" dirty="0"/>
              <a:t> mmHg </a:t>
            </a:r>
            <a:r>
              <a:rPr lang="en-US" sz="1200" dirty="0" err="1"/>
              <a:t>oder</a:t>
            </a:r>
            <a:r>
              <a:rPr lang="en-US" sz="1200" dirty="0"/>
              <a:t> </a:t>
            </a:r>
            <a:r>
              <a:rPr lang="en-US" sz="1200" dirty="0" err="1"/>
              <a:t>weniger</a:t>
            </a:r>
            <a:r>
              <a:rPr lang="en-US" sz="1200" dirty="0"/>
              <a:t> </a:t>
            </a:r>
            <a:r>
              <a:rPr lang="en-US" sz="1200" dirty="0" err="1"/>
              <a:t>nur</a:t>
            </a:r>
            <a:r>
              <a:rPr lang="en-US" sz="1200" dirty="0"/>
              <a:t> </a:t>
            </a:r>
            <a:r>
              <a:rPr lang="en-US" sz="1200" dirty="0" err="1"/>
              <a:t>zu</a:t>
            </a:r>
            <a:r>
              <a:rPr lang="en-US" sz="1200" dirty="0"/>
              <a:t> </a:t>
            </a:r>
            <a:r>
              <a:rPr lang="en-US" sz="1200" dirty="0" err="1"/>
              <a:t>einer</a:t>
            </a:r>
            <a:r>
              <a:rPr lang="en-US" sz="1200" dirty="0"/>
              <a:t> </a:t>
            </a:r>
            <a:r>
              <a:rPr lang="en-US" sz="1200" dirty="0" err="1"/>
              <a:t>geringfügigen</a:t>
            </a:r>
            <a:r>
              <a:rPr lang="en-US" sz="1200" dirty="0"/>
              <a:t> IOD-</a:t>
            </a:r>
            <a:r>
              <a:rPr lang="en-US" sz="1200" dirty="0" err="1"/>
              <a:t>Senkung</a:t>
            </a:r>
            <a:r>
              <a:rPr lang="en-US" sz="1200" dirty="0"/>
              <a:t>.</a:t>
            </a:r>
            <a:endParaRPr dirty="0"/>
          </a:p>
        </p:txBody>
      </p:sp>
      <p:sp>
        <p:nvSpPr>
          <p:cNvPr id="539" name="Google Shape;539;p28"/>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540" name="Google Shape;540;p2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a:t>
            </a:fld>
            <a:endParaRPr sz="1000">
              <a:solidFill>
                <a:schemeClr val="dk1"/>
              </a:solidFill>
              <a:latin typeface="Arial"/>
              <a:ea typeface="Arial"/>
              <a:cs typeface="Arial"/>
              <a:sym typeface="Arial"/>
            </a:endParaRPr>
          </a:p>
        </p:txBody>
      </p:sp>
      <p:sp>
        <p:nvSpPr>
          <p:cNvPr id="541" name="Google Shape;541;p28"/>
          <p:cNvSpPr/>
          <p:nvPr/>
        </p:nvSpPr>
        <p:spPr>
          <a:xfrm>
            <a:off x="7193097" y="2327314"/>
            <a:ext cx="199222" cy="283684"/>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50" name="Google Shape;550;p29"/>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a:t>
            </a:r>
            <a:r>
              <a:rPr lang="en-US" sz="1200" dirty="0" err="1"/>
              <a:t>zwischen</a:t>
            </a:r>
            <a:r>
              <a:rPr lang="en-US" sz="1200" dirty="0"/>
              <a:t> </a:t>
            </a:r>
            <a:r>
              <a:rPr lang="en-US" sz="1200" dirty="0" err="1"/>
              <a:t>sofortiger</a:t>
            </a:r>
            <a:r>
              <a:rPr lang="en-US" sz="1200" dirty="0"/>
              <a:t> </a:t>
            </a:r>
            <a:r>
              <a:rPr lang="en-US" sz="1200" dirty="0" err="1"/>
              <a:t>Behandlung</a:t>
            </a:r>
            <a:r>
              <a:rPr lang="en-US" sz="1200" dirty="0"/>
              <a:t> und </a:t>
            </a:r>
            <a:r>
              <a:rPr lang="en-US" sz="1200" dirty="0" err="1"/>
              <a:t>Beobachtung</a:t>
            </a:r>
            <a:r>
              <a:rPr lang="en-US" sz="1200" dirty="0"/>
              <a:t> </a:t>
            </a:r>
            <a:r>
              <a:rPr lang="en-US" sz="1200" dirty="0" err="1"/>
              <a:t>bei</a:t>
            </a:r>
            <a:r>
              <a:rPr lang="en-US" sz="1200" dirty="0"/>
              <a:t> neu </a:t>
            </a:r>
            <a:r>
              <a:rPr lang="en-US" sz="1200" dirty="0" err="1"/>
              <a:t>diagnostiziertem</a:t>
            </a:r>
            <a:r>
              <a:rPr lang="en-US" sz="1200" dirty="0"/>
              <a:t> OWG/NDG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a:solidFill>
                  <a:srgbClr val="0000FF"/>
                </a:solidFill>
              </a:rPr>
              <a:t>ALT + </a:t>
            </a:r>
            <a:r>
              <a:rPr lang="en-US" sz="1200" dirty="0" err="1">
                <a:solidFill>
                  <a:srgbClr val="0000FF"/>
                </a:solidFill>
              </a:rPr>
              <a:t>Betaxolol</a:t>
            </a:r>
            <a:r>
              <a:rPr lang="en-US" sz="1200" dirty="0">
                <a:solidFill>
                  <a:srgbClr val="0000FF"/>
                </a:solidFill>
              </a:rPr>
              <a:t>-Gruppe</a:t>
            </a:r>
            <a:r>
              <a:rPr lang="en-US" sz="1200" dirty="0"/>
              <a:t> </a:t>
            </a:r>
            <a:r>
              <a:rPr lang="en-US" sz="1200" dirty="0" err="1"/>
              <a:t>zugewiesen</a:t>
            </a:r>
            <a:r>
              <a:rPr lang="en-US" sz="1200" dirty="0"/>
              <a:t>, das </a:t>
            </a:r>
            <a:r>
              <a:rPr lang="en-US" sz="1200" dirty="0" err="1"/>
              <a:t>andere</a:t>
            </a:r>
            <a:r>
              <a:rPr lang="en-US" sz="1200" dirty="0"/>
              <a:t> der Gruppe </a:t>
            </a:r>
            <a:r>
              <a:rPr lang="en-US" sz="1200" dirty="0" err="1"/>
              <a:t>ohne</a:t>
            </a:r>
            <a:r>
              <a:rPr lang="en-US" sz="1200" dirty="0"/>
              <a:t> </a:t>
            </a:r>
            <a:r>
              <a:rPr lang="en-US" sz="1200" dirty="0" err="1"/>
              <a:t>Behandlung</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Signifikant</a:t>
            </a:r>
            <a:r>
              <a:rPr lang="en-US" sz="1200" dirty="0"/>
              <a:t> </a:t>
            </a:r>
            <a:r>
              <a:rPr lang="en-US" sz="1200" dirty="0" err="1"/>
              <a:t>höhere</a:t>
            </a:r>
            <a:r>
              <a:rPr lang="en-US" sz="1200" dirty="0"/>
              <a:t> </a:t>
            </a:r>
            <a:r>
              <a:rPr lang="en-US" sz="1200" dirty="0" err="1"/>
              <a:t>Progressionsrate</a:t>
            </a:r>
            <a:r>
              <a:rPr lang="en-US" sz="1200" dirty="0"/>
              <a:t> </a:t>
            </a:r>
            <a:r>
              <a:rPr lang="en-US" sz="1200" dirty="0" err="1"/>
              <a:t>bei</a:t>
            </a:r>
            <a:r>
              <a:rPr lang="en-US" sz="1200" dirty="0"/>
              <a:t> </a:t>
            </a:r>
            <a:r>
              <a:rPr lang="en-US" sz="1200" dirty="0" err="1"/>
              <a:t>unbehandelten</a:t>
            </a:r>
            <a:r>
              <a:rPr lang="en-US" sz="1200" dirty="0"/>
              <a:t> </a:t>
            </a:r>
            <a:r>
              <a:rPr lang="en-US" sz="1200" dirty="0">
                <a:solidFill>
                  <a:srgbClr val="0000FF"/>
                </a:solidFill>
              </a:rPr>
              <a:t>(62%) </a:t>
            </a:r>
            <a:r>
              <a:rPr lang="en-US" sz="1200" dirty="0" err="1"/>
              <a:t>als</a:t>
            </a:r>
            <a:r>
              <a:rPr lang="en-US" sz="1200" dirty="0"/>
              <a:t> </a:t>
            </a:r>
            <a:r>
              <a:rPr lang="en-US" sz="1200" dirty="0" err="1"/>
              <a:t>bei</a:t>
            </a:r>
            <a:r>
              <a:rPr lang="en-US" sz="1200" dirty="0"/>
              <a:t> </a:t>
            </a:r>
            <a:r>
              <a:rPr lang="en-US" sz="1200" dirty="0" err="1"/>
              <a:t>behandelten</a:t>
            </a:r>
            <a:r>
              <a:rPr lang="en-US" sz="1200" dirty="0"/>
              <a:t> Augen </a:t>
            </a:r>
            <a:r>
              <a:rPr lang="en-US" sz="1200" dirty="0">
                <a:solidFill>
                  <a:srgbClr val="0000FF"/>
                </a:solidFill>
              </a:rPr>
              <a:t>(45%)</a:t>
            </a:r>
            <a:endParaRPr dirty="0"/>
          </a:p>
          <a:p>
            <a:pPr marL="987425" lvl="2" indent="-267018" algn="l" rtl="0">
              <a:lnSpc>
                <a:spcPct val="95000"/>
              </a:lnSpc>
              <a:spcBef>
                <a:spcPts val="240"/>
              </a:spcBef>
              <a:spcAft>
                <a:spcPts val="0"/>
              </a:spcAft>
              <a:buSzPts val="840"/>
              <a:buChar char="●"/>
            </a:pPr>
            <a:r>
              <a:rPr lang="en-US" sz="1200" dirty="0"/>
              <a:t>Bei den </a:t>
            </a:r>
            <a:r>
              <a:rPr lang="en-US" sz="1200" dirty="0" err="1"/>
              <a:t>behandelten</a:t>
            </a:r>
            <a:r>
              <a:rPr lang="en-US" sz="1200" dirty="0"/>
              <a:t> Augen </a:t>
            </a:r>
            <a:r>
              <a:rPr lang="en-US" sz="1200" dirty="0" err="1"/>
              <a:t>kam</a:t>
            </a:r>
            <a:r>
              <a:rPr lang="en-US" sz="1200" dirty="0"/>
              <a:t> es </a:t>
            </a:r>
            <a:r>
              <a:rPr lang="en-US" sz="1200" dirty="0" err="1"/>
              <a:t>zu</a:t>
            </a:r>
            <a:r>
              <a:rPr lang="en-US" sz="1200" dirty="0"/>
              <a:t> </a:t>
            </a:r>
            <a:r>
              <a:rPr lang="en-US" sz="1200" dirty="0" err="1"/>
              <a:t>einer</a:t>
            </a:r>
            <a:r>
              <a:rPr lang="en-US" sz="1200" dirty="0"/>
              <a:t> </a:t>
            </a:r>
            <a:r>
              <a:rPr lang="en-US" sz="1200" dirty="0" err="1"/>
              <a:t>verzögerten</a:t>
            </a:r>
            <a:r>
              <a:rPr lang="en-US" sz="1200" dirty="0"/>
              <a:t> Progression.</a:t>
            </a:r>
            <a:endParaRPr dirty="0"/>
          </a:p>
          <a:p>
            <a:pPr marL="987425" lvl="2" indent="-267018" algn="l" rtl="0">
              <a:lnSpc>
                <a:spcPct val="95000"/>
              </a:lnSpc>
              <a:spcBef>
                <a:spcPts val="240"/>
              </a:spcBef>
              <a:spcAft>
                <a:spcPts val="0"/>
              </a:spcAft>
              <a:buSzPts val="840"/>
              <a:buChar char="●"/>
            </a:pPr>
            <a:r>
              <a:rPr lang="en-US" sz="1200" dirty="0"/>
              <a:t>Die </a:t>
            </a:r>
            <a:r>
              <a:rPr lang="en-US" sz="1200" dirty="0" err="1"/>
              <a:t>Kombination</a:t>
            </a:r>
            <a:r>
              <a:rPr lang="en-US" sz="1200" dirty="0"/>
              <a:t> </a:t>
            </a:r>
            <a:r>
              <a:rPr lang="en-US" sz="1200" dirty="0" err="1"/>
              <a:t>aus</a:t>
            </a:r>
            <a:r>
              <a:rPr lang="en-US" sz="1200" dirty="0"/>
              <a:t> ALT und </a:t>
            </a:r>
            <a:r>
              <a:rPr lang="en-US" sz="1200" dirty="0" err="1"/>
              <a:t>Betaxolol</a:t>
            </a:r>
            <a:r>
              <a:rPr lang="en-US" sz="1200" dirty="0"/>
              <a:t> </a:t>
            </a:r>
            <a:r>
              <a:rPr lang="en-US" sz="1200" dirty="0" err="1"/>
              <a:t>führte</a:t>
            </a:r>
            <a:r>
              <a:rPr lang="en-US" sz="1200" dirty="0"/>
              <a:t> </a:t>
            </a:r>
            <a:r>
              <a:rPr lang="en-US" sz="1200" dirty="0" err="1"/>
              <a:t>bei</a:t>
            </a:r>
            <a:r>
              <a:rPr lang="en-US" sz="1200" dirty="0"/>
              <a:t> Augen </a:t>
            </a:r>
            <a:r>
              <a:rPr lang="en-US" sz="1200" dirty="0" err="1"/>
              <a:t>mit</a:t>
            </a:r>
            <a:r>
              <a:rPr lang="en-US" sz="1200" dirty="0"/>
              <a:t> </a:t>
            </a:r>
            <a:r>
              <a:rPr lang="en-US" sz="1200" dirty="0" err="1"/>
              <a:t>einem</a:t>
            </a:r>
            <a:r>
              <a:rPr lang="en-US" sz="1200" dirty="0"/>
              <a:t> </a:t>
            </a:r>
            <a:r>
              <a:rPr lang="en-US" sz="1200" dirty="0" err="1"/>
              <a:t>initialen</a:t>
            </a:r>
            <a:r>
              <a:rPr lang="en-US" sz="1200" dirty="0"/>
              <a:t> IOD von </a:t>
            </a:r>
            <a:r>
              <a:rPr lang="en-US" sz="1200" dirty="0">
                <a:solidFill>
                  <a:srgbClr val="0000FF"/>
                </a:solidFill>
              </a:rPr>
              <a:t>15</a:t>
            </a:r>
            <a:r>
              <a:rPr lang="en-US" sz="1200" dirty="0"/>
              <a:t> mmHg </a:t>
            </a:r>
            <a:r>
              <a:rPr lang="en-US" sz="1200" dirty="0" err="1"/>
              <a:t>oder</a:t>
            </a:r>
            <a:r>
              <a:rPr lang="en-US" sz="1200" dirty="0"/>
              <a:t> </a:t>
            </a:r>
            <a:r>
              <a:rPr lang="en-US" sz="1200" dirty="0" err="1"/>
              <a:t>weniger</a:t>
            </a:r>
            <a:r>
              <a:rPr lang="en-US" sz="1200" dirty="0"/>
              <a:t> </a:t>
            </a:r>
            <a:r>
              <a:rPr lang="en-US" sz="1200" dirty="0" err="1"/>
              <a:t>nur</a:t>
            </a:r>
            <a:r>
              <a:rPr lang="en-US" sz="1200" dirty="0"/>
              <a:t> </a:t>
            </a:r>
            <a:r>
              <a:rPr lang="en-US" sz="1200" dirty="0" err="1"/>
              <a:t>zu</a:t>
            </a:r>
            <a:r>
              <a:rPr lang="en-US" sz="1200" dirty="0"/>
              <a:t> </a:t>
            </a:r>
            <a:r>
              <a:rPr lang="en-US" sz="1200" dirty="0" err="1"/>
              <a:t>einer</a:t>
            </a:r>
            <a:r>
              <a:rPr lang="en-US" sz="1200" dirty="0"/>
              <a:t> </a:t>
            </a:r>
            <a:r>
              <a:rPr lang="en-US" sz="1200" dirty="0" err="1"/>
              <a:t>geringfügigen</a:t>
            </a:r>
            <a:r>
              <a:rPr lang="en-US" sz="1200" dirty="0"/>
              <a:t> IOD-</a:t>
            </a:r>
            <a:r>
              <a:rPr lang="en-US" sz="1200" dirty="0" err="1"/>
              <a:t>Senkung</a:t>
            </a:r>
            <a:r>
              <a:rPr lang="en-US" sz="1200" dirty="0"/>
              <a:t>.</a:t>
            </a:r>
            <a:endParaRPr dirty="0"/>
          </a:p>
        </p:txBody>
      </p:sp>
      <p:sp>
        <p:nvSpPr>
          <p:cNvPr id="551" name="Google Shape;551;p29"/>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552" name="Google Shape;552;p2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a:t>
            </a:fld>
            <a:endParaRPr sz="100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graphicFrame>
        <p:nvGraphicFramePr>
          <p:cNvPr id="177" name="Google Shape;177;g3f645ac5276_0_7"/>
          <p:cNvGraphicFramePr/>
          <p:nvPr/>
        </p:nvGraphicFramePr>
        <p:xfrm>
          <a:off x="609600" y="1955800"/>
          <a:ext cx="7772400" cy="4597450"/>
        </p:xfrm>
        <a:graphic>
          <a:graphicData uri="http://schemas.openxmlformats.org/drawingml/2006/table">
            <a:tbl>
              <a:tblPr>
                <a:noFill/>
                <a:tableStyleId>{C85063E2-43D5-4DF9-B2B2-4A4BFB57B0D6}</a:tableStyleId>
              </a:tblPr>
              <a:tblGrid>
                <a:gridCol w="42672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tblGrid>
              <a:tr h="652475">
                <a:tc>
                  <a:txBody>
                    <a:bodyPr/>
                    <a:lstStyle/>
                    <a:p>
                      <a:pPr marL="0" marR="0" lvl="0" indent="0" algn="ctr" rtl="0">
                        <a:lnSpc>
                          <a:spcPct val="90000"/>
                        </a:lnSpc>
                        <a:spcBef>
                          <a:spcPts val="0"/>
                        </a:spcBef>
                        <a:spcAft>
                          <a:spcPts val="0"/>
                        </a:spcAft>
                        <a:buClr>
                          <a:schemeClr val="dk1"/>
                        </a:buClr>
                        <a:buSzPts val="1200"/>
                        <a:buFont typeface="Arial"/>
                        <a:buNone/>
                      </a:pPr>
                      <a:r>
                        <a:rPr lang="en-US" sz="1200" b="1" i="1" u="none" strike="noStrike" cap="none">
                          <a:solidFill>
                            <a:srgbClr val="A5A5A5"/>
                          </a:solidFill>
                          <a:latin typeface="Arial"/>
                          <a:ea typeface="Arial"/>
                          <a:cs typeface="Arial"/>
                          <a:sym typeface="Arial"/>
                        </a:rPr>
                        <a:t>Name der Studie</a:t>
                      </a:r>
                      <a:endParaRPr>
                        <a:solidFill>
                          <a:srgbClr val="A5A5A5"/>
                        </a:solidFil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b="1" i="1" u="none" strike="noStrike" cap="none">
                          <a:solidFill>
                            <a:srgbClr val="A5A5A5"/>
                          </a:solidFill>
                          <a:latin typeface="Arial"/>
                          <a:ea typeface="Arial"/>
                          <a:cs typeface="Arial"/>
                          <a:sym typeface="Arial"/>
                        </a:rPr>
                        <a:t>Wichtigster Beitrag</a:t>
                      </a:r>
                      <a:endParaRPr>
                        <a:solidFill>
                          <a:srgbClr val="A5A5A5"/>
                        </a:solidFill>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99FF99"/>
                    </a:solidFill>
                  </a:tcPr>
                </a:tc>
                <a:extLst>
                  <a:ext uri="{0D108BD9-81ED-4DB2-BD59-A6C34878D82A}">
                    <a16:rowId xmlns:a16="http://schemas.microsoft.com/office/drawing/2014/main" val="10000"/>
                  </a:ext>
                </a:extLst>
              </a:tr>
              <a:tr h="658825">
                <a:tc>
                  <a:txBody>
                    <a:bodyPr/>
                    <a:lstStyle/>
                    <a:p>
                      <a:pPr marL="0" marR="0" lvl="0" indent="0" algn="ctr" rtl="0">
                        <a:lnSpc>
                          <a:spcPct val="90000"/>
                        </a:lnSpc>
                        <a:spcBef>
                          <a:spcPts val="0"/>
                        </a:spcBef>
                        <a:spcAft>
                          <a:spcPts val="0"/>
                        </a:spcAft>
                        <a:buClr>
                          <a:srgbClr val="0000FF"/>
                        </a:buClr>
                        <a:buSzPts val="1200"/>
                        <a:buFont typeface="Arial"/>
                        <a:buNone/>
                      </a:pPr>
                      <a:r>
                        <a:rPr lang="en-US" sz="1200" b="0" i="1" u="none" strike="noStrike" cap="none">
                          <a:solidFill>
                            <a:srgbClr val="A5A5A5"/>
                          </a:solidFill>
                          <a:latin typeface="Arial"/>
                          <a:ea typeface="Arial"/>
                          <a:cs typeface="Arial"/>
                          <a:sym typeface="Arial"/>
                        </a:rPr>
                        <a:t>Studie zur Behandlung von okulärer </a:t>
                      </a:r>
                      <a:r>
                        <a:rPr lang="en-US" sz="1200" i="1">
                          <a:solidFill>
                            <a:srgbClr val="A5A5A5"/>
                          </a:solidFill>
                        </a:rPr>
                        <a:t>Hypertension</a:t>
                      </a:r>
                      <a:r>
                        <a:rPr lang="en-US" sz="1200" b="0" i="1" u="none" strike="noStrike" cap="none">
                          <a:solidFill>
                            <a:srgbClr val="A5A5A5"/>
                          </a:solidFill>
                          <a:latin typeface="Arial"/>
                          <a:ea typeface="Arial"/>
                          <a:cs typeface="Arial"/>
                          <a:sym typeface="Arial"/>
                        </a:rPr>
                        <a:t> </a:t>
                      </a:r>
                      <a:r>
                        <a:rPr lang="en-US" sz="1200" b="0" i="0" u="none" strike="noStrike" cap="none">
                          <a:solidFill>
                            <a:srgbClr val="A5A5A5"/>
                          </a:solidFill>
                          <a:latin typeface="Arial"/>
                          <a:ea typeface="Arial"/>
                          <a:cs typeface="Arial"/>
                          <a:sym typeface="Arial"/>
                        </a:rPr>
                        <a:t>(Ocular Hype</a:t>
                      </a:r>
                      <a:r>
                        <a:rPr lang="en-US" sz="1200">
                          <a:solidFill>
                            <a:srgbClr val="A5A5A5"/>
                          </a:solidFill>
                        </a:rPr>
                        <a:t>rtension Treatment Study, </a:t>
                      </a:r>
                      <a:r>
                        <a:rPr lang="en-US" sz="1200" b="0" i="0" u="none" strike="noStrike" cap="none">
                          <a:solidFill>
                            <a:srgbClr val="A5A5A5"/>
                          </a:solidFill>
                          <a:latin typeface="Arial"/>
                          <a:ea typeface="Arial"/>
                          <a:cs typeface="Arial"/>
                          <a:sym typeface="Arial"/>
                        </a:rPr>
                        <a:t>OHTS)</a:t>
                      </a:r>
                      <a:endParaRPr>
                        <a:solidFill>
                          <a:srgbClr val="A5A5A5"/>
                        </a:solidFil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lvl="0" indent="0" algn="ctr" rtl="0">
                        <a:lnSpc>
                          <a:spcPct val="90000"/>
                        </a:lnSpc>
                        <a:spcBef>
                          <a:spcPts val="0"/>
                        </a:spcBef>
                        <a:spcAft>
                          <a:spcPts val="0"/>
                        </a:spcAft>
                        <a:buClr>
                          <a:schemeClr val="dk1"/>
                        </a:buClr>
                        <a:buSzPts val="1200"/>
                        <a:buFont typeface="Arial"/>
                        <a:buNone/>
                      </a:pPr>
                      <a:r>
                        <a:rPr lang="en-US" sz="1200">
                          <a:solidFill>
                            <a:srgbClr val="A5A5A5"/>
                          </a:solidFill>
                        </a:rPr>
                        <a:t>Untersuchte die Wirksamkeit einer präventiven Glaukomtherapie </a:t>
                      </a:r>
                      <a:r>
                        <a:rPr lang="en-US" sz="1200" b="1">
                          <a:solidFill>
                            <a:srgbClr val="A5A5A5"/>
                          </a:solidFill>
                        </a:rPr>
                        <a:t>vor</a:t>
                      </a:r>
                      <a:r>
                        <a:rPr lang="en-US" sz="1200">
                          <a:solidFill>
                            <a:srgbClr val="A5A5A5"/>
                          </a:solidFill>
                        </a:rPr>
                        <a:t> Manifestation der Erkrankung</a:t>
                      </a:r>
                      <a:endParaRPr>
                        <a:solidFill>
                          <a:srgbClr val="A5A5A5"/>
                        </a:solidFill>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1"/>
                  </a:ext>
                </a:extLst>
              </a:tr>
              <a:tr h="658825">
                <a:tc>
                  <a:txBody>
                    <a:bodyPr/>
                    <a:lstStyle/>
                    <a:p>
                      <a:pPr marL="0" marR="0" lvl="0" indent="0" algn="ctr" rtl="0">
                        <a:lnSpc>
                          <a:spcPct val="90000"/>
                        </a:lnSpc>
                        <a:spcBef>
                          <a:spcPts val="0"/>
                        </a:spcBef>
                        <a:spcAft>
                          <a:spcPts val="0"/>
                        </a:spcAft>
                        <a:buClr>
                          <a:srgbClr val="0000FF"/>
                        </a:buClr>
                        <a:buSzPts val="1200"/>
                        <a:buFont typeface="Arial"/>
                        <a:buNone/>
                      </a:pPr>
                      <a:r>
                        <a:rPr lang="en-US" sz="1200" b="0" i="1" u="none" strike="noStrike" cap="none">
                          <a:solidFill>
                            <a:srgbClr val="A5A5A5"/>
                          </a:solidFill>
                          <a:latin typeface="Arial"/>
                          <a:ea typeface="Arial"/>
                          <a:cs typeface="Arial"/>
                          <a:sym typeface="Arial"/>
                        </a:rPr>
                        <a:t>Studie zum frühmanifesten Glaukom </a:t>
                      </a:r>
                      <a:r>
                        <a:rPr lang="en-US" sz="1200" b="0" i="0" u="none" strike="noStrike" cap="none">
                          <a:solidFill>
                            <a:srgbClr val="A5A5A5"/>
                          </a:solidFill>
                          <a:latin typeface="Arial"/>
                          <a:ea typeface="Arial"/>
                          <a:cs typeface="Arial"/>
                          <a:sym typeface="Arial"/>
                        </a:rPr>
                        <a:t>(Early Manifest Glaucoma Trial, EMGT)</a:t>
                      </a:r>
                      <a:endParaRPr>
                        <a:solidFill>
                          <a:srgbClr val="A5A5A5"/>
                        </a:solidFil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lvl="0" indent="0" algn="ctr" rtl="0">
                        <a:lnSpc>
                          <a:spcPct val="90000"/>
                        </a:lnSpc>
                        <a:spcBef>
                          <a:spcPts val="0"/>
                        </a:spcBef>
                        <a:spcAft>
                          <a:spcPts val="0"/>
                        </a:spcAft>
                        <a:buClr>
                          <a:schemeClr val="dk1"/>
                        </a:buClr>
                        <a:buSzPts val="1200"/>
                        <a:buFont typeface="Arial"/>
                        <a:buNone/>
                      </a:pPr>
                      <a:r>
                        <a:rPr lang="en-US" sz="1200">
                          <a:solidFill>
                            <a:srgbClr val="A5A5A5"/>
                          </a:solidFill>
                        </a:rPr>
                        <a:t>Untersuchte die Wirksamkeit der Behandlung eines </a:t>
                      </a:r>
                      <a:r>
                        <a:rPr lang="en-US" sz="1200" b="1">
                          <a:solidFill>
                            <a:srgbClr val="A5A5A5"/>
                          </a:solidFill>
                        </a:rPr>
                        <a:t>bereits manifesten</a:t>
                      </a:r>
                      <a:r>
                        <a:rPr lang="en-US" sz="1200">
                          <a:solidFill>
                            <a:srgbClr val="A5A5A5"/>
                          </a:solidFill>
                        </a:rPr>
                        <a:t> Glaukoms</a:t>
                      </a:r>
                      <a:endParaRPr>
                        <a:solidFill>
                          <a:srgbClr val="A5A5A5"/>
                        </a:solidFill>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2"/>
                  </a:ext>
                </a:extLst>
              </a:tr>
              <a:tr h="657225">
                <a:tc>
                  <a:txBody>
                    <a:bodyPr/>
                    <a:lstStyle/>
                    <a:p>
                      <a:pPr marL="0" marR="0" lvl="0" indent="0" algn="ctr" rtl="0">
                        <a:lnSpc>
                          <a:spcPct val="90000"/>
                        </a:lnSpc>
                        <a:spcBef>
                          <a:spcPts val="0"/>
                        </a:spcBef>
                        <a:spcAft>
                          <a:spcPts val="0"/>
                        </a:spcAft>
                        <a:buClr>
                          <a:srgbClr val="0000FF"/>
                        </a:buClr>
                        <a:buSzPts val="1200"/>
                        <a:buFont typeface="Arial"/>
                        <a:buNone/>
                      </a:pPr>
                      <a:r>
                        <a:rPr lang="en-US" sz="1200" i="1">
                          <a:solidFill>
                            <a:srgbClr val="A5A5A5"/>
                          </a:solidFill>
                        </a:rPr>
                        <a:t>Multizentrische Vergleichsstudie zur Initialtherapie des Glaukoms</a:t>
                      </a:r>
                      <a:r>
                        <a:rPr lang="en-US" sz="1200" b="0" i="1" u="none" strike="noStrike" cap="none">
                          <a:solidFill>
                            <a:srgbClr val="A5A5A5"/>
                          </a:solidFill>
                          <a:latin typeface="Arial"/>
                          <a:ea typeface="Arial"/>
                          <a:cs typeface="Arial"/>
                          <a:sym typeface="Arial"/>
                        </a:rPr>
                        <a:t> </a:t>
                      </a:r>
                      <a:r>
                        <a:rPr lang="en-US" sz="1200" b="0" i="0" u="none" strike="noStrike" cap="none">
                          <a:solidFill>
                            <a:srgbClr val="A5A5A5"/>
                          </a:solidFill>
                          <a:latin typeface="Arial"/>
                          <a:ea typeface="Arial"/>
                          <a:cs typeface="Arial"/>
                          <a:sym typeface="Arial"/>
                        </a:rPr>
                        <a:t>(Collaborative Initial Glaucoma Treatment Study</a:t>
                      </a:r>
                      <a:r>
                        <a:rPr lang="en-US" sz="1200">
                          <a:solidFill>
                            <a:srgbClr val="A5A5A5"/>
                          </a:solidFill>
                        </a:rPr>
                        <a:t>, </a:t>
                      </a:r>
                      <a:r>
                        <a:rPr lang="en-US" sz="1200" b="0" i="0" u="none" strike="noStrike" cap="none">
                          <a:solidFill>
                            <a:srgbClr val="A5A5A5"/>
                          </a:solidFill>
                          <a:latin typeface="Arial"/>
                          <a:ea typeface="Arial"/>
                          <a:cs typeface="Arial"/>
                          <a:sym typeface="Arial"/>
                        </a:rPr>
                        <a:t>CIGTS)</a:t>
                      </a:r>
                      <a:endParaRPr>
                        <a:solidFill>
                          <a:srgbClr val="A5A5A5"/>
                        </a:solidFil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lvl="0" indent="0" algn="ctr" rtl="0">
                        <a:lnSpc>
                          <a:spcPct val="90000"/>
                        </a:lnSpc>
                        <a:spcBef>
                          <a:spcPts val="0"/>
                        </a:spcBef>
                        <a:spcAft>
                          <a:spcPts val="0"/>
                        </a:spcAft>
                        <a:buClr>
                          <a:schemeClr val="dk1"/>
                        </a:buClr>
                        <a:buSzPts val="1200"/>
                        <a:buFont typeface="Arial"/>
                        <a:buNone/>
                      </a:pPr>
                      <a:r>
                        <a:rPr lang="en-US" sz="1200">
                          <a:solidFill>
                            <a:srgbClr val="A5A5A5"/>
                          </a:solidFill>
                        </a:rPr>
                        <a:t>Vergleich von chirurgischen Eingriffen mit medikamentöser Therapie als Erstlinienbehandlung bei Glaukom</a:t>
                      </a:r>
                      <a:endParaRPr sz="1200">
                        <a:solidFill>
                          <a:srgbClr val="A5A5A5"/>
                        </a:solidFill>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3"/>
                  </a:ext>
                </a:extLst>
              </a:tr>
              <a:tr h="654050">
                <a:tc>
                  <a:txBody>
                    <a:bodyPr/>
                    <a:lstStyle/>
                    <a:p>
                      <a:pPr marL="0" marR="0" lvl="0" indent="0" algn="ctr" rtl="0">
                        <a:lnSpc>
                          <a:spcPct val="90000"/>
                        </a:lnSpc>
                        <a:spcBef>
                          <a:spcPts val="0"/>
                        </a:spcBef>
                        <a:spcAft>
                          <a:spcPts val="0"/>
                        </a:spcAft>
                        <a:buClr>
                          <a:srgbClr val="0000FF"/>
                        </a:buClr>
                        <a:buSzPts val="1200"/>
                        <a:buFont typeface="Arial"/>
                        <a:buNone/>
                      </a:pPr>
                      <a:r>
                        <a:rPr lang="en-US" sz="1200" b="0" i="1" u="none" strike="noStrike" cap="none">
                          <a:solidFill>
                            <a:srgbClr val="A5A5A5"/>
                          </a:solidFill>
                          <a:latin typeface="Arial"/>
                          <a:ea typeface="Arial"/>
                          <a:cs typeface="Arial"/>
                          <a:sym typeface="Arial"/>
                        </a:rPr>
                        <a:t>Glaucoma Laser Trial </a:t>
                      </a:r>
                      <a:r>
                        <a:rPr lang="en-US" sz="1200" b="0" i="0" u="none" strike="noStrike" cap="none">
                          <a:solidFill>
                            <a:srgbClr val="A5A5A5"/>
                          </a:solidFill>
                          <a:latin typeface="Arial"/>
                          <a:ea typeface="Arial"/>
                          <a:cs typeface="Arial"/>
                          <a:sym typeface="Arial"/>
                        </a:rPr>
                        <a:t>(GLT)</a:t>
                      </a:r>
                      <a:endParaRPr>
                        <a:solidFill>
                          <a:srgbClr val="A5A5A5"/>
                        </a:solidFil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lvl="0" indent="0" algn="ctr" rtl="0">
                        <a:lnSpc>
                          <a:spcPct val="90000"/>
                        </a:lnSpc>
                        <a:spcBef>
                          <a:spcPts val="0"/>
                        </a:spcBef>
                        <a:spcAft>
                          <a:spcPts val="0"/>
                        </a:spcAft>
                        <a:buClr>
                          <a:schemeClr val="dk1"/>
                        </a:buClr>
                        <a:buSzPts val="1200"/>
                        <a:buFont typeface="Arial"/>
                        <a:buNone/>
                      </a:pPr>
                      <a:r>
                        <a:rPr lang="en-US" sz="1200">
                          <a:solidFill>
                            <a:srgbClr val="A5A5A5"/>
                          </a:solidFill>
                        </a:rPr>
                        <a:t>Vergleich der Wirksamkeit einer primären Laserbehandlung mit der einer medikamentösen Erstlinientherapie bei Glaukom</a:t>
                      </a:r>
                      <a:endParaRPr>
                        <a:solidFill>
                          <a:srgbClr val="A5A5A5"/>
                        </a:solidFill>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4"/>
                  </a:ext>
                </a:extLst>
              </a:tr>
              <a:tr h="657225">
                <a:tc>
                  <a:txBody>
                    <a:bodyPr/>
                    <a:lstStyle/>
                    <a:p>
                      <a:pPr marL="0" marR="0" lvl="0" indent="0" algn="ctr" rtl="0">
                        <a:lnSpc>
                          <a:spcPct val="90000"/>
                        </a:lnSpc>
                        <a:spcBef>
                          <a:spcPts val="0"/>
                        </a:spcBef>
                        <a:spcAft>
                          <a:spcPts val="0"/>
                        </a:spcAft>
                        <a:buClr>
                          <a:srgbClr val="0000FF"/>
                        </a:buClr>
                        <a:buSzPts val="1200"/>
                        <a:buFont typeface="Arial"/>
                        <a:buNone/>
                      </a:pPr>
                      <a:r>
                        <a:rPr lang="en-US" sz="1200" b="0" i="1" u="none" strike="noStrike" cap="none">
                          <a:solidFill>
                            <a:srgbClr val="A5A5A5"/>
                          </a:solidFill>
                          <a:latin typeface="Arial"/>
                          <a:ea typeface="Arial"/>
                          <a:cs typeface="Arial"/>
                          <a:sym typeface="Arial"/>
                        </a:rPr>
                        <a:t>Advanced Glaucoma Intervention Study </a:t>
                      </a:r>
                      <a:r>
                        <a:rPr lang="en-US" sz="1200" b="0" i="0" u="none" strike="noStrike" cap="none">
                          <a:solidFill>
                            <a:srgbClr val="A5A5A5"/>
                          </a:solidFill>
                          <a:latin typeface="Arial"/>
                          <a:ea typeface="Arial"/>
                          <a:cs typeface="Arial"/>
                          <a:sym typeface="Arial"/>
                        </a:rPr>
                        <a:t>(AGIS)</a:t>
                      </a:r>
                      <a:endParaRPr>
                        <a:solidFill>
                          <a:srgbClr val="A5A5A5"/>
                        </a:solidFil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b="0" i="0" u="none" strike="noStrike" cap="none">
                          <a:solidFill>
                            <a:srgbClr val="A5A5A5"/>
                          </a:solidFill>
                          <a:latin typeface="Arial"/>
                          <a:ea typeface="Arial"/>
                          <a:cs typeface="Arial"/>
                          <a:sym typeface="Arial"/>
                        </a:rPr>
                        <a:t>V</a:t>
                      </a:r>
                      <a:r>
                        <a:rPr lang="en-US" sz="1200">
                          <a:solidFill>
                            <a:srgbClr val="A5A5A5"/>
                          </a:solidFill>
                        </a:rPr>
                        <a:t>ergleich von Lasertherapie und chirurgischem Eingriff bei fortgeschrittenem Glaukom</a:t>
                      </a:r>
                      <a:endParaRPr>
                        <a:solidFill>
                          <a:srgbClr val="A5A5A5"/>
                        </a:solidFill>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5"/>
                  </a:ext>
                </a:extLst>
              </a:tr>
              <a:tr h="658825">
                <a:tc>
                  <a:txBody>
                    <a:bodyPr/>
                    <a:lstStyle/>
                    <a:p>
                      <a:pPr marL="0" marR="0" lvl="0" indent="0" algn="ctr" rtl="0">
                        <a:lnSpc>
                          <a:spcPct val="90000"/>
                        </a:lnSpc>
                        <a:spcBef>
                          <a:spcPts val="0"/>
                        </a:spcBef>
                        <a:spcAft>
                          <a:spcPts val="0"/>
                        </a:spcAft>
                        <a:buClr>
                          <a:srgbClr val="0000FF"/>
                        </a:buClr>
                        <a:buSzPts val="1200"/>
                        <a:buFont typeface="Arial"/>
                        <a:buNone/>
                      </a:pPr>
                      <a:r>
                        <a:rPr lang="en-US" sz="1200" i="1">
                          <a:solidFill>
                            <a:srgbClr val="A5A5A5"/>
                          </a:solidFill>
                        </a:rPr>
                        <a:t>Multizentrische Studie zum Normaldruckglaukom (Collaborative Normal-Tension Glaucoma Study CNTGS)</a:t>
                      </a:r>
                      <a:endParaRPr>
                        <a:solidFill>
                          <a:srgbClr val="A5A5A5"/>
                        </a:solidFill>
                      </a:endParaRPr>
                    </a:p>
                  </a:txBody>
                  <a:tcPr marL="91450" marR="91450" marT="45725" marB="45725" anchor="ctr" anchorCtr="1">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FF"/>
                    </a:solidFill>
                  </a:tcPr>
                </a:tc>
                <a:tc>
                  <a:txBody>
                    <a:bodyPr/>
                    <a:lstStyle/>
                    <a:p>
                      <a:pPr marL="0" marR="0" lvl="0" indent="0" algn="ctr" rtl="0">
                        <a:lnSpc>
                          <a:spcPct val="90000"/>
                        </a:lnSpc>
                        <a:spcBef>
                          <a:spcPts val="0"/>
                        </a:spcBef>
                        <a:spcAft>
                          <a:spcPts val="0"/>
                        </a:spcAft>
                        <a:buClr>
                          <a:schemeClr val="dk1"/>
                        </a:buClr>
                        <a:buSzPts val="1200"/>
                        <a:buFont typeface="Arial"/>
                        <a:buNone/>
                      </a:pPr>
                      <a:r>
                        <a:rPr lang="en-US" sz="1200" b="0" i="0" u="none" strike="noStrike" cap="none">
                          <a:solidFill>
                            <a:srgbClr val="A5A5A5"/>
                          </a:solidFill>
                          <a:latin typeface="Arial"/>
                          <a:ea typeface="Arial"/>
                          <a:cs typeface="Arial"/>
                          <a:sym typeface="Arial"/>
                        </a:rPr>
                        <a:t>Untersuchte die Rolle des Augeninnendrucks (IOD) beim Normaldruckglaukom</a:t>
                      </a:r>
                      <a:endParaRPr>
                        <a:solidFill>
                          <a:srgbClr val="A5A5A5"/>
                        </a:solidFill>
                      </a:endParaRPr>
                    </a:p>
                  </a:txBody>
                  <a:tcPr marL="91450" marR="91450" marT="45725" marB="45725" anchor="ctr" anchorCtr="1">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CCFF"/>
                    </a:solidFill>
                  </a:tcPr>
                </a:tc>
                <a:extLst>
                  <a:ext uri="{0D108BD9-81ED-4DB2-BD59-A6C34878D82A}">
                    <a16:rowId xmlns:a16="http://schemas.microsoft.com/office/drawing/2014/main" val="10006"/>
                  </a:ext>
                </a:extLst>
              </a:tr>
            </a:tbl>
          </a:graphicData>
        </a:graphic>
      </p:graphicFrame>
      <p:sp>
        <p:nvSpPr>
          <p:cNvPr id="178" name="Google Shape;178;g3f645ac5276_0_7"/>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179" name="Google Shape;179;g3f645ac5276_0_7"/>
          <p:cNvSpPr txBox="1"/>
          <p:nvPr/>
        </p:nvSpPr>
        <p:spPr>
          <a:xfrm>
            <a:off x="3048000" y="1331913"/>
            <a:ext cx="3600600" cy="210300"/>
          </a:xfrm>
          <a:prstGeom prst="rect">
            <a:avLst/>
          </a:prstGeom>
          <a:solidFill>
            <a:schemeClr val="dk1"/>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FFC000"/>
              </a:buClr>
              <a:buSzPts val="1200"/>
              <a:buFont typeface="Noto Sans Symbols"/>
              <a:buNone/>
            </a:pPr>
            <a:r>
              <a:rPr lang="en-US" sz="1200" b="1" i="1" u="none" strike="noStrike" cap="none">
                <a:solidFill>
                  <a:srgbClr val="FFC000"/>
                </a:solidFill>
                <a:latin typeface="Arial"/>
                <a:ea typeface="Arial"/>
                <a:cs typeface="Arial"/>
                <a:sym typeface="Arial"/>
              </a:rPr>
              <a:t>Klassische klinische Studien: Die „Big 6“</a:t>
            </a:r>
            <a:endParaRPr/>
          </a:p>
        </p:txBody>
      </p:sp>
      <p:sp>
        <p:nvSpPr>
          <p:cNvPr id="180" name="Google Shape;180;g3f645ac5276_0_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3</a:t>
            </a:fld>
            <a:endParaRPr sz="1000" b="0" i="0" u="none" strike="noStrike" cap="none">
              <a:solidFill>
                <a:schemeClr val="dk1"/>
              </a:solidFill>
              <a:latin typeface="Arial"/>
              <a:ea typeface="Arial"/>
              <a:cs typeface="Arial"/>
              <a:sym typeface="Arial"/>
            </a:endParaRPr>
          </a:p>
        </p:txBody>
      </p:sp>
      <p:sp>
        <p:nvSpPr>
          <p:cNvPr id="181" name="Google Shape;181;g3f645ac5276_0_7"/>
          <p:cNvSpPr txBox="1"/>
          <p:nvPr/>
        </p:nvSpPr>
        <p:spPr>
          <a:xfrm>
            <a:off x="30162" y="3962400"/>
            <a:ext cx="9113837" cy="642484"/>
          </a:xfrm>
          <a:prstGeom prst="rect">
            <a:avLst/>
          </a:prstGeom>
          <a:solidFill>
            <a:srgbClr val="FEFE47"/>
          </a:solidFill>
          <a:ln>
            <a:noFill/>
          </a:ln>
        </p:spPr>
        <p:txBody>
          <a:bodyPr spcFirstLastPara="1" wrap="square" lIns="25400" tIns="12700" rIns="25400" bIns="12700" anchor="t" anchorCtr="0">
            <a:spAutoFit/>
          </a:bodyPr>
          <a:lstStyle/>
          <a:p>
            <a:pPr marL="0" marR="0" lvl="0" indent="0" algn="l" rtl="0">
              <a:lnSpc>
                <a:spcPct val="166666"/>
              </a:lnSpc>
              <a:spcBef>
                <a:spcPts val="0"/>
              </a:spcBef>
              <a:spcAft>
                <a:spcPts val="0"/>
              </a:spcAft>
              <a:buNone/>
            </a:pPr>
            <a:r>
              <a:rPr lang="en-US" sz="1200" dirty="0">
                <a:solidFill>
                  <a:srgbClr val="0000FF"/>
                </a:solidFill>
              </a:rPr>
              <a:t>Wir </a:t>
            </a:r>
            <a:r>
              <a:rPr lang="en-US" sz="1200" dirty="0" err="1">
                <a:solidFill>
                  <a:srgbClr val="0000FF"/>
                </a:solidFill>
              </a:rPr>
              <a:t>werden</a:t>
            </a:r>
            <a:r>
              <a:rPr lang="en-US" sz="1200" dirty="0">
                <a:solidFill>
                  <a:srgbClr val="0000FF"/>
                </a:solidFill>
              </a:rPr>
              <a:t> </a:t>
            </a:r>
            <a:r>
              <a:rPr lang="en-US" sz="1200" dirty="0" err="1">
                <a:solidFill>
                  <a:srgbClr val="0000FF"/>
                </a:solidFill>
              </a:rPr>
              <a:t>uns</a:t>
            </a:r>
            <a:r>
              <a:rPr lang="en-US" sz="1200" dirty="0">
                <a:solidFill>
                  <a:srgbClr val="0000FF"/>
                </a:solidFill>
              </a:rPr>
              <a:t> </a:t>
            </a:r>
            <a:r>
              <a:rPr lang="en-US" sz="1200" dirty="0" err="1">
                <a:solidFill>
                  <a:srgbClr val="0000FF"/>
                </a:solidFill>
              </a:rPr>
              <a:t>auch</a:t>
            </a:r>
            <a:r>
              <a:rPr lang="en-US" sz="1200" dirty="0">
                <a:solidFill>
                  <a:srgbClr val="0000FF"/>
                </a:solidFill>
              </a:rPr>
              <a:t> die </a:t>
            </a:r>
            <a:r>
              <a:rPr lang="en-US" sz="1200" b="1" i="1" dirty="0">
                <a:solidFill>
                  <a:srgbClr val="0000FF"/>
                </a:solidFill>
              </a:rPr>
              <a:t>Tube-versus-</a:t>
            </a:r>
            <a:r>
              <a:rPr lang="en-US" sz="1200" b="1" i="1" dirty="0" err="1">
                <a:solidFill>
                  <a:srgbClr val="0000FF"/>
                </a:solidFill>
              </a:rPr>
              <a:t>Trabekulektomie</a:t>
            </a:r>
            <a:r>
              <a:rPr lang="en-US" sz="1200" b="1" i="1" dirty="0">
                <a:solidFill>
                  <a:srgbClr val="0000FF"/>
                </a:solidFill>
              </a:rPr>
              <a:t>-(TVT)-Studie</a:t>
            </a:r>
            <a:r>
              <a:rPr lang="en-US" sz="1200" dirty="0">
                <a:solidFill>
                  <a:srgbClr val="0000FF"/>
                </a:solidFill>
              </a:rPr>
              <a:t> </a:t>
            </a:r>
            <a:r>
              <a:rPr lang="en-US" sz="1200" dirty="0" err="1">
                <a:solidFill>
                  <a:srgbClr val="0000FF"/>
                </a:solidFill>
              </a:rPr>
              <a:t>ansehen</a:t>
            </a:r>
            <a:r>
              <a:rPr lang="en-US" sz="1200" dirty="0">
                <a:solidFill>
                  <a:srgbClr val="0000FF"/>
                </a:solidFill>
              </a:rPr>
              <a:t>, </a:t>
            </a:r>
            <a:r>
              <a:rPr lang="en-US" sz="1200" dirty="0" err="1">
                <a:solidFill>
                  <a:srgbClr val="0000FF"/>
                </a:solidFill>
              </a:rPr>
              <a:t>obwohl</a:t>
            </a:r>
            <a:r>
              <a:rPr lang="en-US" sz="1200" dirty="0">
                <a:solidFill>
                  <a:srgbClr val="0000FF"/>
                </a:solidFill>
              </a:rPr>
              <a:t> </a:t>
            </a:r>
            <a:r>
              <a:rPr lang="en-US" sz="1200" dirty="0" err="1">
                <a:solidFill>
                  <a:srgbClr val="0000FF"/>
                </a:solidFill>
              </a:rPr>
              <a:t>abzuwarten</a:t>
            </a:r>
            <a:r>
              <a:rPr lang="en-US" sz="1200" dirty="0">
                <a:solidFill>
                  <a:srgbClr val="0000FF"/>
                </a:solidFill>
              </a:rPr>
              <a:t> </a:t>
            </a:r>
            <a:r>
              <a:rPr lang="en-US" sz="1200" dirty="0" err="1">
                <a:solidFill>
                  <a:srgbClr val="0000FF"/>
                </a:solidFill>
              </a:rPr>
              <a:t>bleibt</a:t>
            </a:r>
            <a:r>
              <a:rPr lang="en-US" sz="1200" dirty="0">
                <a:solidFill>
                  <a:srgbClr val="0000FF"/>
                </a:solidFill>
              </a:rPr>
              <a:t>, </a:t>
            </a:r>
            <a:r>
              <a:rPr lang="en-US" sz="1200" dirty="0" err="1">
                <a:solidFill>
                  <a:srgbClr val="0000FF"/>
                </a:solidFill>
              </a:rPr>
              <a:t>ob</a:t>
            </a:r>
            <a:r>
              <a:rPr lang="en-US" sz="1200" dirty="0">
                <a:solidFill>
                  <a:srgbClr val="0000FF"/>
                </a:solidFill>
              </a:rPr>
              <a:t> </a:t>
            </a:r>
            <a:r>
              <a:rPr lang="en-US" sz="1200" dirty="0" err="1">
                <a:solidFill>
                  <a:srgbClr val="0000FF"/>
                </a:solidFill>
              </a:rPr>
              <a:t>diese</a:t>
            </a:r>
            <a:r>
              <a:rPr lang="en-US" sz="1200" dirty="0">
                <a:solidFill>
                  <a:srgbClr val="0000FF"/>
                </a:solidFill>
              </a:rPr>
              <a:t> Studie </a:t>
            </a:r>
            <a:r>
              <a:rPr lang="en-US" sz="1200" dirty="0" err="1">
                <a:solidFill>
                  <a:srgbClr val="0000FF"/>
                </a:solidFill>
              </a:rPr>
              <a:t>ein</a:t>
            </a:r>
            <a:r>
              <a:rPr lang="en-US" sz="1200" dirty="0">
                <a:solidFill>
                  <a:srgbClr val="0000FF"/>
                </a:solidFill>
              </a:rPr>
              <a:t> </a:t>
            </a:r>
            <a:r>
              <a:rPr lang="en-US" sz="1200" dirty="0" err="1">
                <a:solidFill>
                  <a:srgbClr val="0000FF"/>
                </a:solidFill>
              </a:rPr>
              <a:t>ausreichendes</a:t>
            </a:r>
            <a:r>
              <a:rPr lang="en-US" sz="1200" dirty="0">
                <a:solidFill>
                  <a:srgbClr val="0000FF"/>
                </a:solidFill>
              </a:rPr>
              <a:t> </a:t>
            </a:r>
            <a:r>
              <a:rPr lang="en-US" sz="1200" dirty="0" err="1">
                <a:solidFill>
                  <a:srgbClr val="0000FF"/>
                </a:solidFill>
              </a:rPr>
              <a:t>Gewicht</a:t>
            </a:r>
            <a:r>
              <a:rPr lang="en-US" sz="1200" dirty="0">
                <a:solidFill>
                  <a:srgbClr val="0000FF"/>
                </a:solidFill>
              </a:rPr>
              <a:t> </a:t>
            </a:r>
            <a:r>
              <a:rPr lang="en-US" sz="1200" dirty="0" err="1">
                <a:solidFill>
                  <a:srgbClr val="0000FF"/>
                </a:solidFill>
              </a:rPr>
              <a:t>erlangen</a:t>
            </a:r>
            <a:r>
              <a:rPr lang="en-US" sz="1200" dirty="0">
                <a:solidFill>
                  <a:srgbClr val="0000FF"/>
                </a:solidFill>
              </a:rPr>
              <a:t> </a:t>
            </a:r>
            <a:r>
              <a:rPr lang="en-US" sz="1200" dirty="0" err="1">
                <a:solidFill>
                  <a:srgbClr val="0000FF"/>
                </a:solidFill>
              </a:rPr>
              <a:t>wird</a:t>
            </a:r>
            <a:r>
              <a:rPr lang="en-US" sz="1200" dirty="0">
                <a:solidFill>
                  <a:srgbClr val="0000FF"/>
                </a:solidFill>
              </a:rPr>
              <a:t>, um </a:t>
            </a:r>
            <a:r>
              <a:rPr lang="en-US" sz="1200" dirty="0" err="1">
                <a:solidFill>
                  <a:srgbClr val="0000FF"/>
                </a:solidFill>
              </a:rPr>
              <a:t>sich</a:t>
            </a:r>
            <a:r>
              <a:rPr lang="en-US" sz="1200" dirty="0">
                <a:solidFill>
                  <a:srgbClr val="0000FF"/>
                </a:solidFill>
              </a:rPr>
              <a:t> in die „Big 6“ </a:t>
            </a:r>
            <a:r>
              <a:rPr lang="en-US" sz="1200" dirty="0" err="1">
                <a:solidFill>
                  <a:srgbClr val="0000FF"/>
                </a:solidFill>
              </a:rPr>
              <a:t>einzureihen</a:t>
            </a:r>
            <a:r>
              <a:rPr lang="en-US" sz="1200" dirty="0">
                <a:solidFill>
                  <a:srgbClr val="0000FF"/>
                </a:solidFill>
              </a:rPr>
              <a:t>.</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61" name="Google Shape;561;p30"/>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a:t>
            </a:r>
            <a:r>
              <a:rPr lang="en-US" sz="1200" dirty="0" err="1"/>
              <a:t>zwischen</a:t>
            </a:r>
            <a:r>
              <a:rPr lang="en-US" sz="1200" dirty="0"/>
              <a:t> </a:t>
            </a:r>
            <a:r>
              <a:rPr lang="en-US" sz="1200" dirty="0" err="1"/>
              <a:t>sofortiger</a:t>
            </a:r>
            <a:r>
              <a:rPr lang="en-US" sz="1200" dirty="0"/>
              <a:t> </a:t>
            </a:r>
            <a:r>
              <a:rPr lang="en-US" sz="1200" dirty="0" err="1"/>
              <a:t>Behandlung</a:t>
            </a:r>
            <a:r>
              <a:rPr lang="en-US" sz="1200" dirty="0"/>
              <a:t> und </a:t>
            </a:r>
            <a:r>
              <a:rPr lang="en-US" sz="1200" dirty="0" err="1"/>
              <a:t>Beobachtung</a:t>
            </a:r>
            <a:r>
              <a:rPr lang="en-US" sz="1200" dirty="0"/>
              <a:t> </a:t>
            </a:r>
            <a:r>
              <a:rPr lang="en-US" sz="1200" dirty="0" err="1"/>
              <a:t>bei</a:t>
            </a:r>
            <a:r>
              <a:rPr lang="en-US" sz="1200" dirty="0"/>
              <a:t> neu </a:t>
            </a:r>
            <a:r>
              <a:rPr lang="en-US" sz="1200" dirty="0" err="1"/>
              <a:t>diagnostiziertem</a:t>
            </a:r>
            <a:r>
              <a:rPr lang="en-US" sz="1200" dirty="0"/>
              <a:t> OWG/NDG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a:solidFill>
                  <a:srgbClr val="0000FF"/>
                </a:solidFill>
              </a:rPr>
              <a:t>ALT + </a:t>
            </a:r>
            <a:r>
              <a:rPr lang="en-US" sz="1200" dirty="0" err="1">
                <a:solidFill>
                  <a:srgbClr val="0000FF"/>
                </a:solidFill>
              </a:rPr>
              <a:t>Betaxolol</a:t>
            </a:r>
            <a:r>
              <a:rPr lang="en-US" sz="1200" dirty="0">
                <a:solidFill>
                  <a:srgbClr val="0000FF"/>
                </a:solidFill>
              </a:rPr>
              <a:t>-Gruppe</a:t>
            </a:r>
            <a:r>
              <a:rPr lang="en-US" sz="1200" dirty="0"/>
              <a:t> </a:t>
            </a:r>
            <a:r>
              <a:rPr lang="en-US" sz="1200" dirty="0" err="1"/>
              <a:t>zugewiesen</a:t>
            </a:r>
            <a:r>
              <a:rPr lang="en-US" sz="1200" dirty="0"/>
              <a:t>, das </a:t>
            </a:r>
            <a:r>
              <a:rPr lang="en-US" sz="1200" dirty="0" err="1"/>
              <a:t>andere</a:t>
            </a:r>
            <a:r>
              <a:rPr lang="en-US" sz="1200" dirty="0"/>
              <a:t> der Gruppe </a:t>
            </a:r>
            <a:r>
              <a:rPr lang="en-US" sz="1200" dirty="0" err="1"/>
              <a:t>ohne</a:t>
            </a:r>
            <a:r>
              <a:rPr lang="en-US" sz="1200" dirty="0"/>
              <a:t> </a:t>
            </a:r>
            <a:r>
              <a:rPr lang="en-US" sz="1200" dirty="0" err="1"/>
              <a:t>Behandlung</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Signifikant</a:t>
            </a:r>
            <a:r>
              <a:rPr lang="en-US" sz="1200" dirty="0"/>
              <a:t> </a:t>
            </a:r>
            <a:r>
              <a:rPr lang="en-US" sz="1200" dirty="0" err="1"/>
              <a:t>höhere</a:t>
            </a:r>
            <a:r>
              <a:rPr lang="en-US" sz="1200" dirty="0"/>
              <a:t> </a:t>
            </a:r>
            <a:r>
              <a:rPr lang="en-US" sz="1200" dirty="0" err="1"/>
              <a:t>Progressionsrate</a:t>
            </a:r>
            <a:r>
              <a:rPr lang="en-US" sz="1200" dirty="0"/>
              <a:t> </a:t>
            </a:r>
            <a:r>
              <a:rPr lang="en-US" sz="1200" dirty="0" err="1"/>
              <a:t>bei</a:t>
            </a:r>
            <a:r>
              <a:rPr lang="en-US" sz="1200" dirty="0"/>
              <a:t> </a:t>
            </a:r>
            <a:r>
              <a:rPr lang="en-US" sz="1200" dirty="0" err="1"/>
              <a:t>unbehandelten</a:t>
            </a:r>
            <a:r>
              <a:rPr lang="en-US" sz="1200" dirty="0"/>
              <a:t> </a:t>
            </a:r>
            <a:r>
              <a:rPr lang="en-US" sz="1200" dirty="0">
                <a:solidFill>
                  <a:srgbClr val="0000FF"/>
                </a:solidFill>
              </a:rPr>
              <a:t>(62%) </a:t>
            </a:r>
            <a:r>
              <a:rPr lang="en-US" sz="1200" dirty="0" err="1"/>
              <a:t>als</a:t>
            </a:r>
            <a:r>
              <a:rPr lang="en-US" sz="1200" dirty="0"/>
              <a:t> </a:t>
            </a:r>
            <a:r>
              <a:rPr lang="en-US" sz="1200" dirty="0" err="1"/>
              <a:t>bei</a:t>
            </a:r>
            <a:r>
              <a:rPr lang="en-US" sz="1200" dirty="0"/>
              <a:t> </a:t>
            </a:r>
            <a:r>
              <a:rPr lang="en-US" sz="1200" dirty="0" err="1"/>
              <a:t>behandelten</a:t>
            </a:r>
            <a:r>
              <a:rPr lang="en-US" sz="1200" dirty="0"/>
              <a:t> Augen </a:t>
            </a:r>
            <a:r>
              <a:rPr lang="en-US" sz="1200" dirty="0">
                <a:solidFill>
                  <a:srgbClr val="0000FF"/>
                </a:solidFill>
              </a:rPr>
              <a:t>(45%)</a:t>
            </a:r>
            <a:endParaRPr dirty="0"/>
          </a:p>
          <a:p>
            <a:pPr marL="987425" lvl="2" indent="-267018" algn="l" rtl="0">
              <a:lnSpc>
                <a:spcPct val="95000"/>
              </a:lnSpc>
              <a:spcBef>
                <a:spcPts val="240"/>
              </a:spcBef>
              <a:spcAft>
                <a:spcPts val="0"/>
              </a:spcAft>
              <a:buSzPts val="840"/>
              <a:buChar char="●"/>
            </a:pPr>
            <a:r>
              <a:rPr lang="en-US" sz="1200" dirty="0"/>
              <a:t>Bei den </a:t>
            </a:r>
            <a:r>
              <a:rPr lang="en-US" sz="1200" dirty="0" err="1"/>
              <a:t>behandelten</a:t>
            </a:r>
            <a:r>
              <a:rPr lang="en-US" sz="1200" dirty="0"/>
              <a:t> Augen </a:t>
            </a:r>
            <a:r>
              <a:rPr lang="en-US" sz="1200" dirty="0" err="1"/>
              <a:t>kam</a:t>
            </a:r>
            <a:r>
              <a:rPr lang="en-US" sz="1200" dirty="0"/>
              <a:t> es </a:t>
            </a:r>
            <a:r>
              <a:rPr lang="en-US" sz="1200" dirty="0" err="1"/>
              <a:t>zu</a:t>
            </a:r>
            <a:r>
              <a:rPr lang="en-US" sz="1200" dirty="0"/>
              <a:t> </a:t>
            </a:r>
            <a:r>
              <a:rPr lang="en-US" sz="1200" dirty="0" err="1"/>
              <a:t>einer</a:t>
            </a:r>
            <a:r>
              <a:rPr lang="en-US" sz="1200" dirty="0"/>
              <a:t> </a:t>
            </a:r>
            <a:r>
              <a:rPr lang="en-US" sz="1200" dirty="0" err="1"/>
              <a:t>verzögerten</a:t>
            </a:r>
            <a:r>
              <a:rPr lang="en-US" sz="1200" dirty="0"/>
              <a:t> Progression.</a:t>
            </a:r>
            <a:endParaRPr dirty="0"/>
          </a:p>
          <a:p>
            <a:pPr marL="987425" lvl="2" indent="-267018" algn="l" rtl="0">
              <a:lnSpc>
                <a:spcPct val="95000"/>
              </a:lnSpc>
              <a:spcBef>
                <a:spcPts val="240"/>
              </a:spcBef>
              <a:spcAft>
                <a:spcPts val="0"/>
              </a:spcAft>
              <a:buSzPts val="840"/>
              <a:buChar char="●"/>
            </a:pPr>
            <a:r>
              <a:rPr lang="en-US" sz="1200" dirty="0"/>
              <a:t>Die </a:t>
            </a:r>
            <a:r>
              <a:rPr lang="en-US" sz="1200" dirty="0" err="1"/>
              <a:t>Kombination</a:t>
            </a:r>
            <a:r>
              <a:rPr lang="en-US" sz="1200" dirty="0"/>
              <a:t> </a:t>
            </a:r>
            <a:r>
              <a:rPr lang="en-US" sz="1200" dirty="0" err="1"/>
              <a:t>aus</a:t>
            </a:r>
            <a:r>
              <a:rPr lang="en-US" sz="1200" dirty="0"/>
              <a:t> ALT und </a:t>
            </a:r>
            <a:r>
              <a:rPr lang="en-US" sz="1200" dirty="0" err="1"/>
              <a:t>Betaxolol</a:t>
            </a:r>
            <a:r>
              <a:rPr lang="en-US" sz="1200" dirty="0"/>
              <a:t> </a:t>
            </a:r>
            <a:r>
              <a:rPr lang="en-US" sz="1200" dirty="0" err="1"/>
              <a:t>führte</a:t>
            </a:r>
            <a:r>
              <a:rPr lang="en-US" sz="1200" dirty="0"/>
              <a:t> </a:t>
            </a:r>
            <a:r>
              <a:rPr lang="en-US" sz="1200" dirty="0" err="1"/>
              <a:t>bei</a:t>
            </a:r>
            <a:r>
              <a:rPr lang="en-US" sz="1200" dirty="0"/>
              <a:t> Augen </a:t>
            </a:r>
            <a:r>
              <a:rPr lang="en-US" sz="1200" dirty="0" err="1"/>
              <a:t>mit</a:t>
            </a:r>
            <a:r>
              <a:rPr lang="en-US" sz="1200" dirty="0"/>
              <a:t> </a:t>
            </a:r>
            <a:r>
              <a:rPr lang="en-US" sz="1200" dirty="0" err="1"/>
              <a:t>einem</a:t>
            </a:r>
            <a:r>
              <a:rPr lang="en-US" sz="1200" dirty="0"/>
              <a:t> </a:t>
            </a:r>
            <a:r>
              <a:rPr lang="en-US" sz="1200" dirty="0" err="1"/>
              <a:t>initialen</a:t>
            </a:r>
            <a:r>
              <a:rPr lang="en-US" sz="1200" dirty="0"/>
              <a:t> IOD von </a:t>
            </a:r>
            <a:r>
              <a:rPr lang="en-US" sz="1200" dirty="0">
                <a:solidFill>
                  <a:srgbClr val="0000FF"/>
                </a:solidFill>
              </a:rPr>
              <a:t>15</a:t>
            </a:r>
            <a:r>
              <a:rPr lang="en-US" sz="1200" dirty="0"/>
              <a:t> mmHg </a:t>
            </a:r>
            <a:r>
              <a:rPr lang="en-US" sz="1200" dirty="0" err="1"/>
              <a:t>oder</a:t>
            </a:r>
            <a:r>
              <a:rPr lang="en-US" sz="1200" dirty="0"/>
              <a:t> </a:t>
            </a:r>
            <a:r>
              <a:rPr lang="en-US" sz="1200" dirty="0" err="1"/>
              <a:t>weniger</a:t>
            </a:r>
            <a:r>
              <a:rPr lang="en-US" sz="1200" dirty="0"/>
              <a:t> </a:t>
            </a:r>
            <a:r>
              <a:rPr lang="en-US" sz="1200" dirty="0" err="1"/>
              <a:t>nur</a:t>
            </a:r>
            <a:r>
              <a:rPr lang="en-US" sz="1200" dirty="0"/>
              <a:t> </a:t>
            </a:r>
            <a:r>
              <a:rPr lang="en-US" sz="1200" dirty="0" err="1"/>
              <a:t>zu</a:t>
            </a:r>
            <a:r>
              <a:rPr lang="en-US" sz="1200" dirty="0"/>
              <a:t> </a:t>
            </a:r>
            <a:r>
              <a:rPr lang="en-US" sz="1200" dirty="0" err="1"/>
              <a:t>einer</a:t>
            </a:r>
            <a:r>
              <a:rPr lang="en-US" sz="1200" dirty="0"/>
              <a:t> </a:t>
            </a:r>
            <a:r>
              <a:rPr lang="en-US" sz="1200" dirty="0" err="1"/>
              <a:t>geringfügigen</a:t>
            </a:r>
            <a:r>
              <a:rPr lang="en-US" sz="1200" dirty="0"/>
              <a:t> IOD-</a:t>
            </a:r>
            <a:r>
              <a:rPr lang="en-US" sz="1200" dirty="0" err="1"/>
              <a:t>Senkung</a:t>
            </a:r>
            <a:r>
              <a:rPr lang="en-US" sz="1200" dirty="0"/>
              <a:t>.</a:t>
            </a:r>
            <a:endParaRPr dirty="0"/>
          </a:p>
          <a:p>
            <a:pPr marL="987425" lvl="2" indent="-293688" algn="l" rtl="0">
              <a:lnSpc>
                <a:spcPct val="95000"/>
              </a:lnSpc>
              <a:spcBef>
                <a:spcPts val="240"/>
              </a:spcBef>
              <a:spcAft>
                <a:spcPts val="0"/>
              </a:spcAft>
              <a:buSzPts val="840"/>
              <a:buChar char="●"/>
            </a:pPr>
            <a:r>
              <a:rPr lang="en-US" sz="1200" dirty="0"/>
              <a:t>Pro 1 mmHg </a:t>
            </a:r>
            <a:r>
              <a:rPr lang="en-US" sz="1200" dirty="0" err="1"/>
              <a:t>Senkung</a:t>
            </a:r>
            <a:r>
              <a:rPr lang="en-US" sz="1200" dirty="0"/>
              <a:t> des </a:t>
            </a:r>
            <a:r>
              <a:rPr lang="en-US" sz="1200" dirty="0" err="1"/>
              <a:t>Augeninnendrucks</a:t>
            </a:r>
            <a:r>
              <a:rPr lang="en-US" sz="1200" dirty="0"/>
              <a:t> </a:t>
            </a:r>
            <a:r>
              <a:rPr lang="en-US" sz="1200" dirty="0" err="1"/>
              <a:t>zwischen</a:t>
            </a:r>
            <a:r>
              <a:rPr lang="en-US" sz="1200" dirty="0"/>
              <a:t> Baseline und der </a:t>
            </a:r>
            <a:r>
              <a:rPr lang="en-US" sz="1200" dirty="0" err="1"/>
              <a:t>ersten</a:t>
            </a:r>
            <a:r>
              <a:rPr lang="en-US" sz="1200" dirty="0"/>
              <a:t> </a:t>
            </a:r>
            <a:r>
              <a:rPr lang="en-US" sz="1200" dirty="0" err="1"/>
              <a:t>Verlaufskontrolle</a:t>
            </a:r>
            <a:r>
              <a:rPr lang="en-US" sz="1200" dirty="0"/>
              <a:t> </a:t>
            </a:r>
            <a:r>
              <a:rPr lang="en-US" sz="1200" dirty="0" err="1"/>
              <a:t>zeigte</a:t>
            </a:r>
            <a:r>
              <a:rPr lang="en-US" sz="1200" dirty="0"/>
              <a:t> </a:t>
            </a:r>
            <a:r>
              <a:rPr lang="en-US" sz="1200" dirty="0" err="1"/>
              <a:t>sich</a:t>
            </a:r>
            <a:r>
              <a:rPr lang="en-US" sz="1200" dirty="0"/>
              <a:t> </a:t>
            </a:r>
            <a:r>
              <a:rPr lang="en-US" sz="1200" dirty="0" err="1"/>
              <a:t>eine</a:t>
            </a:r>
            <a:r>
              <a:rPr lang="en-US" sz="1200" dirty="0"/>
              <a:t> </a:t>
            </a:r>
            <a:r>
              <a:rPr lang="en-US" sz="1200" dirty="0" err="1"/>
              <a:t>ungefähre</a:t>
            </a:r>
            <a:r>
              <a:rPr lang="en-US" sz="1200" dirty="0"/>
              <a:t> </a:t>
            </a:r>
            <a:r>
              <a:rPr lang="en-US" sz="1200" dirty="0" err="1"/>
              <a:t>Reduktion</a:t>
            </a:r>
            <a:r>
              <a:rPr lang="en-US" sz="1200" dirty="0"/>
              <a:t> des </a:t>
            </a:r>
            <a:r>
              <a:rPr lang="en-US" sz="1200" dirty="0" err="1"/>
              <a:t>Risikos</a:t>
            </a:r>
            <a:r>
              <a:rPr lang="en-US" sz="1200" dirty="0"/>
              <a:t> für </a:t>
            </a:r>
            <a:r>
              <a:rPr lang="en-US" sz="1200" dirty="0" err="1"/>
              <a:t>eine</a:t>
            </a:r>
            <a:r>
              <a:rPr lang="en-US" sz="1200" dirty="0"/>
              <a:t> </a:t>
            </a:r>
            <a:r>
              <a:rPr lang="en-US" sz="1200" dirty="0" err="1"/>
              <a:t>glaukomatöse</a:t>
            </a:r>
            <a:r>
              <a:rPr lang="en-US" sz="1200" dirty="0"/>
              <a:t> Progression um </a:t>
            </a:r>
            <a:r>
              <a:rPr lang="en-US" sz="1200" dirty="0">
                <a:solidFill>
                  <a:srgbClr val="0000FF"/>
                </a:solidFill>
              </a:rPr>
              <a:t>10%.</a:t>
            </a:r>
            <a:endParaRPr dirty="0">
              <a:solidFill>
                <a:srgbClr val="0000FF"/>
              </a:solidFill>
            </a:endParaRPr>
          </a:p>
        </p:txBody>
      </p:sp>
      <p:sp>
        <p:nvSpPr>
          <p:cNvPr id="562" name="Google Shape;562;p30"/>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563" name="Google Shape;563;p3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a:t>
            </a:fld>
            <a:endParaRPr sz="1000">
              <a:solidFill>
                <a:schemeClr val="dk1"/>
              </a:solidFill>
              <a:latin typeface="Arial"/>
              <a:ea typeface="Arial"/>
              <a:cs typeface="Arial"/>
              <a:sym typeface="Arial"/>
            </a:endParaRPr>
          </a:p>
        </p:txBody>
      </p:sp>
      <p:sp>
        <p:nvSpPr>
          <p:cNvPr id="564" name="Google Shape;564;p30"/>
          <p:cNvSpPr/>
          <p:nvPr/>
        </p:nvSpPr>
        <p:spPr>
          <a:xfrm>
            <a:off x="6670714" y="2935077"/>
            <a:ext cx="868017"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73" name="Google Shape;573;g3f645ac5276_0_153"/>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a:t>
            </a:r>
            <a:r>
              <a:rPr lang="en-US" sz="1200" dirty="0" err="1"/>
              <a:t>zwischen</a:t>
            </a:r>
            <a:r>
              <a:rPr lang="en-US" sz="1200" dirty="0"/>
              <a:t> </a:t>
            </a:r>
            <a:r>
              <a:rPr lang="en-US" sz="1200" dirty="0" err="1"/>
              <a:t>sofortiger</a:t>
            </a:r>
            <a:r>
              <a:rPr lang="en-US" sz="1200" dirty="0"/>
              <a:t> </a:t>
            </a:r>
            <a:r>
              <a:rPr lang="en-US" sz="1200" dirty="0" err="1"/>
              <a:t>Behandlung</a:t>
            </a:r>
            <a:r>
              <a:rPr lang="en-US" sz="1200" dirty="0"/>
              <a:t> und </a:t>
            </a:r>
            <a:r>
              <a:rPr lang="en-US" sz="1200" dirty="0" err="1"/>
              <a:t>Beobachtung</a:t>
            </a:r>
            <a:r>
              <a:rPr lang="en-US" sz="1200" dirty="0"/>
              <a:t> </a:t>
            </a:r>
            <a:r>
              <a:rPr lang="en-US" sz="1200" dirty="0" err="1"/>
              <a:t>bei</a:t>
            </a:r>
            <a:r>
              <a:rPr lang="en-US" sz="1200" dirty="0"/>
              <a:t> neu </a:t>
            </a:r>
            <a:r>
              <a:rPr lang="en-US" sz="1200" dirty="0" err="1"/>
              <a:t>diagnostiziertem</a:t>
            </a:r>
            <a:r>
              <a:rPr lang="en-US" sz="1200" dirty="0"/>
              <a:t> OWG/NDG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a:solidFill>
                  <a:srgbClr val="0000FF"/>
                </a:solidFill>
              </a:rPr>
              <a:t>ALT + </a:t>
            </a:r>
            <a:r>
              <a:rPr lang="en-US" sz="1200" dirty="0" err="1">
                <a:solidFill>
                  <a:srgbClr val="0000FF"/>
                </a:solidFill>
              </a:rPr>
              <a:t>Betaxolol</a:t>
            </a:r>
            <a:r>
              <a:rPr lang="en-US" sz="1200" dirty="0">
                <a:solidFill>
                  <a:srgbClr val="0000FF"/>
                </a:solidFill>
              </a:rPr>
              <a:t>-Gruppe</a:t>
            </a:r>
            <a:r>
              <a:rPr lang="en-US" sz="1200" dirty="0"/>
              <a:t> </a:t>
            </a:r>
            <a:r>
              <a:rPr lang="en-US" sz="1200" dirty="0" err="1"/>
              <a:t>zugewiesen</a:t>
            </a:r>
            <a:r>
              <a:rPr lang="en-US" sz="1200" dirty="0"/>
              <a:t>, das </a:t>
            </a:r>
            <a:r>
              <a:rPr lang="en-US" sz="1200" dirty="0" err="1"/>
              <a:t>andere</a:t>
            </a:r>
            <a:r>
              <a:rPr lang="en-US" sz="1200" dirty="0"/>
              <a:t> der Gruppe </a:t>
            </a:r>
            <a:r>
              <a:rPr lang="en-US" sz="1200" dirty="0" err="1"/>
              <a:t>ohne</a:t>
            </a:r>
            <a:r>
              <a:rPr lang="en-US" sz="1200" dirty="0"/>
              <a:t> </a:t>
            </a:r>
            <a:r>
              <a:rPr lang="en-US" sz="1200" dirty="0" err="1"/>
              <a:t>Behandlung</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Signifikant</a:t>
            </a:r>
            <a:r>
              <a:rPr lang="en-US" sz="1200" dirty="0"/>
              <a:t> </a:t>
            </a:r>
            <a:r>
              <a:rPr lang="en-US" sz="1200" dirty="0" err="1"/>
              <a:t>höhere</a:t>
            </a:r>
            <a:r>
              <a:rPr lang="en-US" sz="1200" dirty="0"/>
              <a:t> </a:t>
            </a:r>
            <a:r>
              <a:rPr lang="en-US" sz="1200" dirty="0" err="1"/>
              <a:t>Progressionsrate</a:t>
            </a:r>
            <a:r>
              <a:rPr lang="en-US" sz="1200" dirty="0"/>
              <a:t> </a:t>
            </a:r>
            <a:r>
              <a:rPr lang="en-US" sz="1200" dirty="0" err="1"/>
              <a:t>bei</a:t>
            </a:r>
            <a:r>
              <a:rPr lang="en-US" sz="1200" dirty="0"/>
              <a:t> </a:t>
            </a:r>
            <a:r>
              <a:rPr lang="en-US" sz="1200" dirty="0" err="1"/>
              <a:t>unbehandelten</a:t>
            </a:r>
            <a:r>
              <a:rPr lang="en-US" sz="1200" dirty="0"/>
              <a:t> </a:t>
            </a:r>
            <a:r>
              <a:rPr lang="en-US" sz="1200" dirty="0">
                <a:solidFill>
                  <a:srgbClr val="0000FF"/>
                </a:solidFill>
              </a:rPr>
              <a:t>(62%) </a:t>
            </a:r>
            <a:r>
              <a:rPr lang="en-US" sz="1200" dirty="0" err="1"/>
              <a:t>als</a:t>
            </a:r>
            <a:r>
              <a:rPr lang="en-US" sz="1200" dirty="0"/>
              <a:t> </a:t>
            </a:r>
            <a:r>
              <a:rPr lang="en-US" sz="1200" dirty="0" err="1"/>
              <a:t>bei</a:t>
            </a:r>
            <a:r>
              <a:rPr lang="en-US" sz="1200" dirty="0"/>
              <a:t> </a:t>
            </a:r>
            <a:r>
              <a:rPr lang="en-US" sz="1200" dirty="0" err="1"/>
              <a:t>behandelten</a:t>
            </a:r>
            <a:r>
              <a:rPr lang="en-US" sz="1200" dirty="0"/>
              <a:t> Augen </a:t>
            </a:r>
            <a:r>
              <a:rPr lang="en-US" sz="1200" dirty="0">
                <a:solidFill>
                  <a:srgbClr val="0000FF"/>
                </a:solidFill>
              </a:rPr>
              <a:t>(45%)</a:t>
            </a:r>
            <a:endParaRPr dirty="0"/>
          </a:p>
          <a:p>
            <a:pPr marL="987425" lvl="2" indent="-267018" algn="l" rtl="0">
              <a:lnSpc>
                <a:spcPct val="95000"/>
              </a:lnSpc>
              <a:spcBef>
                <a:spcPts val="240"/>
              </a:spcBef>
              <a:spcAft>
                <a:spcPts val="0"/>
              </a:spcAft>
              <a:buSzPts val="840"/>
              <a:buChar char="●"/>
            </a:pPr>
            <a:r>
              <a:rPr lang="en-US" sz="1200" dirty="0"/>
              <a:t>Bei den </a:t>
            </a:r>
            <a:r>
              <a:rPr lang="en-US" sz="1200" dirty="0" err="1"/>
              <a:t>behandelten</a:t>
            </a:r>
            <a:r>
              <a:rPr lang="en-US" sz="1200" dirty="0"/>
              <a:t> Augen </a:t>
            </a:r>
            <a:r>
              <a:rPr lang="en-US" sz="1200" dirty="0" err="1"/>
              <a:t>kam</a:t>
            </a:r>
            <a:r>
              <a:rPr lang="en-US" sz="1200" dirty="0"/>
              <a:t> es </a:t>
            </a:r>
            <a:r>
              <a:rPr lang="en-US" sz="1200" dirty="0" err="1"/>
              <a:t>zu</a:t>
            </a:r>
            <a:r>
              <a:rPr lang="en-US" sz="1200" dirty="0"/>
              <a:t> </a:t>
            </a:r>
            <a:r>
              <a:rPr lang="en-US" sz="1200" dirty="0" err="1"/>
              <a:t>einer</a:t>
            </a:r>
            <a:r>
              <a:rPr lang="en-US" sz="1200" dirty="0"/>
              <a:t> </a:t>
            </a:r>
            <a:r>
              <a:rPr lang="en-US" sz="1200" dirty="0" err="1"/>
              <a:t>verzögerten</a:t>
            </a:r>
            <a:r>
              <a:rPr lang="en-US" sz="1200" dirty="0"/>
              <a:t> Progression.</a:t>
            </a:r>
            <a:endParaRPr dirty="0"/>
          </a:p>
          <a:p>
            <a:pPr marL="987425" lvl="2" indent="-267018" algn="l" rtl="0">
              <a:lnSpc>
                <a:spcPct val="95000"/>
              </a:lnSpc>
              <a:spcBef>
                <a:spcPts val="240"/>
              </a:spcBef>
              <a:spcAft>
                <a:spcPts val="0"/>
              </a:spcAft>
              <a:buSzPts val="840"/>
              <a:buChar char="●"/>
            </a:pPr>
            <a:r>
              <a:rPr lang="en-US" sz="1200" dirty="0"/>
              <a:t>Die </a:t>
            </a:r>
            <a:r>
              <a:rPr lang="en-US" sz="1200" dirty="0" err="1"/>
              <a:t>Kombination</a:t>
            </a:r>
            <a:r>
              <a:rPr lang="en-US" sz="1200" dirty="0"/>
              <a:t> </a:t>
            </a:r>
            <a:r>
              <a:rPr lang="en-US" sz="1200" dirty="0" err="1"/>
              <a:t>aus</a:t>
            </a:r>
            <a:r>
              <a:rPr lang="en-US" sz="1200" dirty="0"/>
              <a:t> ALT und </a:t>
            </a:r>
            <a:r>
              <a:rPr lang="en-US" sz="1200" dirty="0" err="1"/>
              <a:t>Betaxolol</a:t>
            </a:r>
            <a:r>
              <a:rPr lang="en-US" sz="1200" dirty="0"/>
              <a:t> </a:t>
            </a:r>
            <a:r>
              <a:rPr lang="en-US" sz="1200" dirty="0" err="1"/>
              <a:t>führte</a:t>
            </a:r>
            <a:r>
              <a:rPr lang="en-US" sz="1200" dirty="0"/>
              <a:t> </a:t>
            </a:r>
            <a:r>
              <a:rPr lang="en-US" sz="1200" dirty="0" err="1"/>
              <a:t>bei</a:t>
            </a:r>
            <a:r>
              <a:rPr lang="en-US" sz="1200" dirty="0"/>
              <a:t> Augen </a:t>
            </a:r>
            <a:r>
              <a:rPr lang="en-US" sz="1200" dirty="0" err="1"/>
              <a:t>mit</a:t>
            </a:r>
            <a:r>
              <a:rPr lang="en-US" sz="1200" dirty="0"/>
              <a:t> </a:t>
            </a:r>
            <a:r>
              <a:rPr lang="en-US" sz="1200" dirty="0" err="1"/>
              <a:t>einem</a:t>
            </a:r>
            <a:r>
              <a:rPr lang="en-US" sz="1200" dirty="0"/>
              <a:t> </a:t>
            </a:r>
            <a:r>
              <a:rPr lang="en-US" sz="1200" dirty="0" err="1"/>
              <a:t>initialen</a:t>
            </a:r>
            <a:r>
              <a:rPr lang="en-US" sz="1200" dirty="0"/>
              <a:t> IOD von </a:t>
            </a:r>
            <a:r>
              <a:rPr lang="en-US" sz="1200" dirty="0">
                <a:solidFill>
                  <a:srgbClr val="0000FF"/>
                </a:solidFill>
              </a:rPr>
              <a:t>15</a:t>
            </a:r>
            <a:r>
              <a:rPr lang="en-US" sz="1200" dirty="0"/>
              <a:t> mmHg </a:t>
            </a:r>
            <a:r>
              <a:rPr lang="en-US" sz="1200" dirty="0" err="1"/>
              <a:t>oder</a:t>
            </a:r>
            <a:r>
              <a:rPr lang="en-US" sz="1200" dirty="0"/>
              <a:t> </a:t>
            </a:r>
            <a:r>
              <a:rPr lang="en-US" sz="1200" dirty="0" err="1"/>
              <a:t>weniger</a:t>
            </a:r>
            <a:r>
              <a:rPr lang="en-US" sz="1200" dirty="0"/>
              <a:t> </a:t>
            </a:r>
            <a:r>
              <a:rPr lang="en-US" sz="1200" dirty="0" err="1"/>
              <a:t>nur</a:t>
            </a:r>
            <a:r>
              <a:rPr lang="en-US" sz="1200" dirty="0"/>
              <a:t> </a:t>
            </a:r>
            <a:r>
              <a:rPr lang="en-US" sz="1200" dirty="0" err="1"/>
              <a:t>zu</a:t>
            </a:r>
            <a:r>
              <a:rPr lang="en-US" sz="1200" dirty="0"/>
              <a:t> </a:t>
            </a:r>
            <a:r>
              <a:rPr lang="en-US" sz="1200" dirty="0" err="1"/>
              <a:t>einer</a:t>
            </a:r>
            <a:r>
              <a:rPr lang="en-US" sz="1200" dirty="0"/>
              <a:t> </a:t>
            </a:r>
            <a:r>
              <a:rPr lang="en-US" sz="1200" dirty="0" err="1"/>
              <a:t>geringfügigen</a:t>
            </a:r>
            <a:r>
              <a:rPr lang="en-US" sz="1200" dirty="0"/>
              <a:t> IOD-</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Senkung</a:t>
            </a:r>
            <a:r>
              <a:rPr lang="en-US" sz="1200" dirty="0"/>
              <a:t>.</a:t>
            </a:r>
            <a:endParaRPr dirty="0"/>
          </a:p>
          <a:p>
            <a:pPr marL="987425" lvl="2" indent="-293688" algn="l" rtl="0">
              <a:lnSpc>
                <a:spcPct val="95000"/>
              </a:lnSpc>
              <a:spcBef>
                <a:spcPts val="240"/>
              </a:spcBef>
              <a:spcAft>
                <a:spcPts val="0"/>
              </a:spcAft>
              <a:buSzPts val="840"/>
              <a:buChar char="●"/>
            </a:pPr>
            <a:r>
              <a:rPr lang="en-US" sz="1200" dirty="0"/>
              <a:t>Pro 1 mmHg </a:t>
            </a:r>
            <a:r>
              <a:rPr lang="en-US" sz="1200" dirty="0" err="1"/>
              <a:t>Senkung</a:t>
            </a:r>
            <a:r>
              <a:rPr lang="en-US" sz="1200" dirty="0"/>
              <a:t> des </a:t>
            </a:r>
            <a:r>
              <a:rPr lang="en-US" sz="1200" dirty="0" err="1"/>
              <a:t>Augeninnendrucks</a:t>
            </a:r>
            <a:r>
              <a:rPr lang="en-US" sz="1200" dirty="0"/>
              <a:t> </a:t>
            </a:r>
            <a:r>
              <a:rPr lang="en-US" sz="1200" dirty="0" err="1"/>
              <a:t>zwischen</a:t>
            </a:r>
            <a:r>
              <a:rPr lang="en-US" sz="1200" dirty="0"/>
              <a:t> Baseline und der </a:t>
            </a:r>
            <a:r>
              <a:rPr lang="en-US" sz="1200" dirty="0" err="1"/>
              <a:t>ersten</a:t>
            </a:r>
            <a:r>
              <a:rPr lang="en-US" sz="1200" dirty="0"/>
              <a:t> </a:t>
            </a:r>
            <a:r>
              <a:rPr lang="en-US" sz="1200" dirty="0" err="1"/>
              <a:t>Verlaufskontrolle</a:t>
            </a:r>
            <a:r>
              <a:rPr lang="en-US" sz="1200" dirty="0"/>
              <a:t> </a:t>
            </a:r>
            <a:r>
              <a:rPr lang="en-US" sz="1200" dirty="0" err="1"/>
              <a:t>zeigte</a:t>
            </a:r>
            <a:r>
              <a:rPr lang="en-US" sz="1200" dirty="0"/>
              <a:t> </a:t>
            </a:r>
            <a:r>
              <a:rPr lang="en-US" sz="1200" dirty="0" err="1"/>
              <a:t>sich</a:t>
            </a:r>
            <a:r>
              <a:rPr lang="en-US" sz="1200" dirty="0"/>
              <a:t> </a:t>
            </a:r>
            <a:r>
              <a:rPr lang="en-US" sz="1200" dirty="0" err="1"/>
              <a:t>eine</a:t>
            </a:r>
            <a:r>
              <a:rPr lang="en-US" sz="1200" dirty="0"/>
              <a:t> </a:t>
            </a:r>
            <a:r>
              <a:rPr lang="en-US" sz="1200" dirty="0" err="1"/>
              <a:t>ungefähre</a:t>
            </a:r>
            <a:r>
              <a:rPr lang="en-US" sz="1200" dirty="0"/>
              <a:t> </a:t>
            </a:r>
            <a:r>
              <a:rPr lang="en-US" sz="1200" dirty="0" err="1"/>
              <a:t>Reduktion</a:t>
            </a:r>
            <a:r>
              <a:rPr lang="en-US" sz="1200" dirty="0"/>
              <a:t> des </a:t>
            </a:r>
            <a:r>
              <a:rPr lang="en-US" sz="1200" dirty="0" err="1"/>
              <a:t>Risikos</a:t>
            </a:r>
            <a:r>
              <a:rPr lang="en-US" sz="1200" dirty="0"/>
              <a:t> für </a:t>
            </a:r>
            <a:r>
              <a:rPr lang="en-US" sz="1200" dirty="0" err="1"/>
              <a:t>eine</a:t>
            </a:r>
            <a:r>
              <a:rPr lang="en-US" sz="1200" dirty="0"/>
              <a:t> </a:t>
            </a:r>
            <a:r>
              <a:rPr lang="en-US" sz="1200" dirty="0" err="1"/>
              <a:t>glaukomatöse</a:t>
            </a:r>
            <a:r>
              <a:rPr lang="en-US" sz="1200" dirty="0"/>
              <a:t> Progression um </a:t>
            </a:r>
            <a:r>
              <a:rPr lang="en-US" sz="1200" dirty="0">
                <a:solidFill>
                  <a:srgbClr val="0000FF"/>
                </a:solidFill>
              </a:rPr>
              <a:t>10%.</a:t>
            </a:r>
            <a:endParaRPr dirty="0">
              <a:solidFill>
                <a:srgbClr val="0000FF"/>
              </a:solidFill>
            </a:endParaRPr>
          </a:p>
        </p:txBody>
      </p:sp>
      <p:sp>
        <p:nvSpPr>
          <p:cNvPr id="574" name="Google Shape;574;g3f645ac5276_0_153"/>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575" name="Google Shape;575;g3f645ac5276_0_15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a:t>
            </a:fld>
            <a:endParaRPr sz="1000">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1" name="Google Shape;581;g3f645ac5276_0_164"/>
          <p:cNvSpPr/>
          <p:nvPr/>
        </p:nvSpPr>
        <p:spPr>
          <a:xfrm>
            <a:off x="4191000" y="4114800"/>
            <a:ext cx="9144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584" name="Google Shape;584;g3f645ac5276_0_164"/>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Clr>
                <a:srgbClr val="A5A5A5"/>
              </a:buClr>
              <a:buSzPts val="840"/>
              <a:buChar char="●"/>
            </a:pPr>
            <a:r>
              <a:rPr lang="en-US" sz="1200" dirty="0">
                <a:solidFill>
                  <a:srgbClr val="A5A5A5"/>
                </a:solidFill>
              </a:rPr>
              <a:t>Ziel: </a:t>
            </a:r>
            <a:r>
              <a:rPr lang="en-US" sz="1200" dirty="0" err="1">
                <a:solidFill>
                  <a:srgbClr val="A5A5A5"/>
                </a:solidFill>
              </a:rPr>
              <a:t>Vergleich</a:t>
            </a:r>
            <a:r>
              <a:rPr lang="en-US" sz="1200" dirty="0">
                <a:solidFill>
                  <a:srgbClr val="A5A5A5"/>
                </a:solidFill>
              </a:rPr>
              <a:t> </a:t>
            </a:r>
            <a:r>
              <a:rPr lang="en-US" sz="1200" dirty="0" err="1">
                <a:solidFill>
                  <a:srgbClr val="A5A5A5"/>
                </a:solidFill>
              </a:rPr>
              <a:t>zwischen</a:t>
            </a:r>
            <a:r>
              <a:rPr lang="en-US" sz="1200" dirty="0">
                <a:solidFill>
                  <a:srgbClr val="A5A5A5"/>
                </a:solidFill>
              </a:rPr>
              <a:t> </a:t>
            </a:r>
            <a:r>
              <a:rPr lang="en-US" sz="1200" dirty="0" err="1">
                <a:solidFill>
                  <a:srgbClr val="A5A5A5"/>
                </a:solidFill>
              </a:rPr>
              <a:t>sofortiger</a:t>
            </a:r>
            <a:r>
              <a:rPr lang="en-US" sz="1200" dirty="0">
                <a:solidFill>
                  <a:srgbClr val="A5A5A5"/>
                </a:solidFill>
              </a:rPr>
              <a:t> </a:t>
            </a:r>
            <a:r>
              <a:rPr lang="en-US" sz="1200" dirty="0" err="1">
                <a:solidFill>
                  <a:srgbClr val="A5A5A5"/>
                </a:solidFill>
              </a:rPr>
              <a:t>Behandlung</a:t>
            </a:r>
            <a:r>
              <a:rPr lang="en-US" sz="1200" dirty="0">
                <a:solidFill>
                  <a:srgbClr val="A5A5A5"/>
                </a:solidFill>
              </a:rPr>
              <a:t> und </a:t>
            </a:r>
            <a:r>
              <a:rPr lang="en-US" sz="1200" dirty="0" err="1">
                <a:solidFill>
                  <a:srgbClr val="A5A5A5"/>
                </a:solidFill>
              </a:rPr>
              <a:t>Beobachtung</a:t>
            </a:r>
            <a:r>
              <a:rPr lang="en-US" sz="1200" dirty="0">
                <a:solidFill>
                  <a:srgbClr val="A5A5A5"/>
                </a:solidFill>
              </a:rPr>
              <a:t> </a:t>
            </a:r>
            <a:r>
              <a:rPr lang="en-US" sz="1200" dirty="0" err="1">
                <a:solidFill>
                  <a:srgbClr val="A5A5A5"/>
                </a:solidFill>
              </a:rPr>
              <a:t>bei</a:t>
            </a:r>
            <a:r>
              <a:rPr lang="en-US" sz="1200" dirty="0">
                <a:solidFill>
                  <a:srgbClr val="A5A5A5"/>
                </a:solidFill>
              </a:rPr>
              <a:t> neu </a:t>
            </a:r>
            <a:r>
              <a:rPr lang="en-US" sz="1200" dirty="0" err="1">
                <a:solidFill>
                  <a:srgbClr val="A5A5A5"/>
                </a:solidFill>
              </a:rPr>
              <a:t>diagnostiziertem</a:t>
            </a:r>
            <a:r>
              <a:rPr lang="en-US" sz="1200" dirty="0">
                <a:solidFill>
                  <a:srgbClr val="A5A5A5"/>
                </a:solidFill>
              </a:rPr>
              <a:t> OWG/NDG</a:t>
            </a:r>
            <a:endParaRPr dirty="0">
              <a:solidFill>
                <a:srgbClr val="A5A5A5"/>
              </a:solidFill>
            </a:endParaRPr>
          </a:p>
          <a:p>
            <a:pPr marL="692150" lvl="1" indent="-347663" algn="l" rtl="0">
              <a:lnSpc>
                <a:spcPct val="95000"/>
              </a:lnSpc>
              <a:spcBef>
                <a:spcPts val="240"/>
              </a:spcBef>
              <a:spcAft>
                <a:spcPts val="0"/>
              </a:spcAft>
              <a:buClr>
                <a:srgbClr val="A5A5A5"/>
              </a:buClr>
              <a:buSzPts val="840"/>
              <a:buChar char="●"/>
            </a:pPr>
            <a:r>
              <a:rPr lang="en-US" sz="1200" dirty="0" err="1">
                <a:solidFill>
                  <a:srgbClr val="A5A5A5"/>
                </a:solidFill>
              </a:rPr>
              <a:t>Protokoll</a:t>
            </a:r>
            <a:r>
              <a:rPr lang="en-US" sz="1200" dirty="0">
                <a:solidFill>
                  <a:srgbClr val="A5A5A5"/>
                </a:solidFill>
              </a:rPr>
              <a:t>: Ein Auge </a:t>
            </a:r>
            <a:r>
              <a:rPr lang="en-US" sz="1200" dirty="0" err="1">
                <a:solidFill>
                  <a:srgbClr val="A5A5A5"/>
                </a:solidFill>
              </a:rPr>
              <a:t>wurde</a:t>
            </a:r>
            <a:r>
              <a:rPr lang="en-US" sz="1200" dirty="0">
                <a:solidFill>
                  <a:srgbClr val="A5A5A5"/>
                </a:solidFill>
              </a:rPr>
              <a:t> der ALT + </a:t>
            </a:r>
            <a:r>
              <a:rPr lang="en-US" sz="1200" dirty="0" err="1">
                <a:solidFill>
                  <a:srgbClr val="A5A5A5"/>
                </a:solidFill>
              </a:rPr>
              <a:t>Betaxolol</a:t>
            </a:r>
            <a:r>
              <a:rPr lang="en-US" sz="1200" dirty="0">
                <a:solidFill>
                  <a:srgbClr val="A5A5A5"/>
                </a:solidFill>
              </a:rPr>
              <a:t>-Gruppe </a:t>
            </a:r>
            <a:r>
              <a:rPr lang="en-US" sz="1200" dirty="0" err="1">
                <a:solidFill>
                  <a:srgbClr val="A5A5A5"/>
                </a:solidFill>
              </a:rPr>
              <a:t>zugewiesen</a:t>
            </a:r>
            <a:r>
              <a:rPr lang="en-US" sz="1200" dirty="0">
                <a:solidFill>
                  <a:srgbClr val="A5A5A5"/>
                </a:solidFill>
              </a:rPr>
              <a:t>, das </a:t>
            </a:r>
            <a:r>
              <a:rPr lang="en-US" sz="1200" dirty="0" err="1">
                <a:solidFill>
                  <a:srgbClr val="A5A5A5"/>
                </a:solidFill>
              </a:rPr>
              <a:t>andere</a:t>
            </a:r>
            <a:r>
              <a:rPr lang="en-US" sz="1200" dirty="0">
                <a:solidFill>
                  <a:srgbClr val="A5A5A5"/>
                </a:solidFill>
              </a:rPr>
              <a:t> der Gruppe </a:t>
            </a:r>
            <a:r>
              <a:rPr lang="en-US" sz="1200" dirty="0" err="1">
                <a:solidFill>
                  <a:srgbClr val="A5A5A5"/>
                </a:solidFill>
              </a:rPr>
              <a:t>ohne</a:t>
            </a:r>
            <a:r>
              <a:rPr lang="en-US" sz="1200" dirty="0">
                <a:solidFill>
                  <a:srgbClr val="A5A5A5"/>
                </a:solidFill>
              </a:rPr>
              <a:t> </a:t>
            </a:r>
            <a:r>
              <a:rPr lang="en-US" sz="1200" dirty="0" err="1">
                <a:solidFill>
                  <a:srgbClr val="A5A5A5"/>
                </a:solidFill>
              </a:rPr>
              <a:t>Behandlung</a:t>
            </a:r>
            <a:r>
              <a:rPr lang="en-US" sz="1200" dirty="0">
                <a:solidFill>
                  <a:srgbClr val="A5A5A5"/>
                </a:solidFill>
              </a:rPr>
              <a:t>.</a:t>
            </a:r>
            <a:endParaRPr dirty="0">
              <a:solidFill>
                <a:srgbClr val="A5A5A5"/>
              </a:solidFill>
            </a:endParaRPr>
          </a:p>
          <a:p>
            <a:pPr marL="692150" lvl="1" indent="-347663" algn="l" rtl="0">
              <a:lnSpc>
                <a:spcPct val="95000"/>
              </a:lnSpc>
              <a:spcBef>
                <a:spcPts val="240"/>
              </a:spcBef>
              <a:spcAft>
                <a:spcPts val="0"/>
              </a:spcAft>
              <a:buClr>
                <a:srgbClr val="A5A5A5"/>
              </a:buClr>
              <a:buSzPts val="840"/>
              <a:buChar char="●"/>
            </a:pPr>
            <a:r>
              <a:rPr lang="en-US" sz="1200" dirty="0" err="1">
                <a:solidFill>
                  <a:srgbClr val="A5A5A5"/>
                </a:solidFill>
              </a:rPr>
              <a:t>Ergebnisse</a:t>
            </a:r>
            <a:r>
              <a:rPr lang="en-US" sz="1200" dirty="0">
                <a:solidFill>
                  <a:srgbClr val="A5A5A5"/>
                </a:solidFill>
              </a:rPr>
              <a:t>: </a:t>
            </a:r>
            <a:endParaRPr dirty="0">
              <a:solidFill>
                <a:srgbClr val="A5A5A5"/>
              </a:solidFill>
            </a:endParaRPr>
          </a:p>
          <a:p>
            <a:pPr marL="987425" lvl="2" indent="-293688" algn="l" rtl="0">
              <a:lnSpc>
                <a:spcPct val="95000"/>
              </a:lnSpc>
              <a:spcBef>
                <a:spcPts val="240"/>
              </a:spcBef>
              <a:spcAft>
                <a:spcPts val="0"/>
              </a:spcAft>
              <a:buClr>
                <a:srgbClr val="A5A5A5"/>
              </a:buClr>
              <a:buSzPts val="840"/>
              <a:buChar char="●"/>
            </a:pPr>
            <a:r>
              <a:rPr lang="en-US" sz="1200" dirty="0" err="1">
                <a:solidFill>
                  <a:srgbClr val="A5A5A5"/>
                </a:solidFill>
              </a:rPr>
              <a:t>Signifikant</a:t>
            </a:r>
            <a:r>
              <a:rPr lang="en-US" sz="1200" dirty="0">
                <a:solidFill>
                  <a:srgbClr val="A5A5A5"/>
                </a:solidFill>
              </a:rPr>
              <a:t> </a:t>
            </a:r>
            <a:r>
              <a:rPr lang="en-US" sz="1200" dirty="0" err="1">
                <a:solidFill>
                  <a:srgbClr val="A5A5A5"/>
                </a:solidFill>
              </a:rPr>
              <a:t>höhere</a:t>
            </a:r>
            <a:r>
              <a:rPr lang="en-US" sz="1200" dirty="0">
                <a:solidFill>
                  <a:srgbClr val="A5A5A5"/>
                </a:solidFill>
              </a:rPr>
              <a:t> </a:t>
            </a:r>
            <a:r>
              <a:rPr lang="en-US" sz="1200" dirty="0" err="1">
                <a:solidFill>
                  <a:srgbClr val="A5A5A5"/>
                </a:solidFill>
              </a:rPr>
              <a:t>Progressionsrate</a:t>
            </a:r>
            <a:r>
              <a:rPr lang="en-US" sz="1200" dirty="0">
                <a:solidFill>
                  <a:srgbClr val="A5A5A5"/>
                </a:solidFill>
              </a:rPr>
              <a:t> </a:t>
            </a:r>
            <a:r>
              <a:rPr lang="en-US" sz="1200" dirty="0" err="1">
                <a:solidFill>
                  <a:srgbClr val="A5A5A5"/>
                </a:solidFill>
              </a:rPr>
              <a:t>bei</a:t>
            </a:r>
            <a:r>
              <a:rPr lang="en-US" sz="1200" dirty="0">
                <a:solidFill>
                  <a:srgbClr val="A5A5A5"/>
                </a:solidFill>
              </a:rPr>
              <a:t> </a:t>
            </a:r>
            <a:r>
              <a:rPr lang="en-US" sz="1200" dirty="0" err="1">
                <a:solidFill>
                  <a:srgbClr val="A5A5A5"/>
                </a:solidFill>
              </a:rPr>
              <a:t>unbehandelten</a:t>
            </a:r>
            <a:r>
              <a:rPr lang="en-US" sz="1200" dirty="0">
                <a:solidFill>
                  <a:srgbClr val="A5A5A5"/>
                </a:solidFill>
              </a:rPr>
              <a:t> (62%) </a:t>
            </a:r>
            <a:r>
              <a:rPr lang="en-US" sz="1200" dirty="0" err="1">
                <a:solidFill>
                  <a:srgbClr val="A5A5A5"/>
                </a:solidFill>
              </a:rPr>
              <a:t>als</a:t>
            </a:r>
            <a:r>
              <a:rPr lang="en-US" sz="1200" dirty="0">
                <a:solidFill>
                  <a:srgbClr val="A5A5A5"/>
                </a:solidFill>
              </a:rPr>
              <a:t> </a:t>
            </a:r>
            <a:r>
              <a:rPr lang="en-US" sz="1200" dirty="0" err="1">
                <a:solidFill>
                  <a:srgbClr val="A5A5A5"/>
                </a:solidFill>
              </a:rPr>
              <a:t>bei</a:t>
            </a:r>
            <a:r>
              <a:rPr lang="en-US" sz="1200" dirty="0">
                <a:solidFill>
                  <a:srgbClr val="A5A5A5"/>
                </a:solidFill>
              </a:rPr>
              <a:t> </a:t>
            </a:r>
            <a:r>
              <a:rPr lang="en-US" sz="1200" dirty="0" err="1">
                <a:solidFill>
                  <a:srgbClr val="A5A5A5"/>
                </a:solidFill>
              </a:rPr>
              <a:t>behandelten</a:t>
            </a:r>
            <a:r>
              <a:rPr lang="en-US" sz="1200" dirty="0">
                <a:solidFill>
                  <a:srgbClr val="A5A5A5"/>
                </a:solidFill>
              </a:rPr>
              <a:t> Augen (45%)</a:t>
            </a:r>
            <a:endParaRPr dirty="0">
              <a:solidFill>
                <a:srgbClr val="A5A5A5"/>
              </a:solidFill>
            </a:endParaRPr>
          </a:p>
          <a:p>
            <a:pPr marL="987425" lvl="2" indent="-267018" algn="l" rtl="0">
              <a:lnSpc>
                <a:spcPct val="95000"/>
              </a:lnSpc>
              <a:spcBef>
                <a:spcPts val="240"/>
              </a:spcBef>
              <a:spcAft>
                <a:spcPts val="0"/>
              </a:spcAft>
              <a:buClr>
                <a:srgbClr val="A5A5A5"/>
              </a:buClr>
              <a:buSzPts val="840"/>
              <a:buChar char="●"/>
            </a:pPr>
            <a:r>
              <a:rPr lang="en-US" sz="1200" dirty="0">
                <a:solidFill>
                  <a:srgbClr val="A5A5A5"/>
                </a:solidFill>
              </a:rPr>
              <a:t>Bei den </a:t>
            </a:r>
            <a:r>
              <a:rPr lang="en-US" sz="1200" dirty="0" err="1">
                <a:solidFill>
                  <a:srgbClr val="A5A5A5"/>
                </a:solidFill>
              </a:rPr>
              <a:t>behandelten</a:t>
            </a:r>
            <a:r>
              <a:rPr lang="en-US" sz="1200" dirty="0">
                <a:solidFill>
                  <a:srgbClr val="A5A5A5"/>
                </a:solidFill>
              </a:rPr>
              <a:t> Augen </a:t>
            </a:r>
            <a:r>
              <a:rPr lang="en-US" sz="1200" dirty="0" err="1">
                <a:solidFill>
                  <a:srgbClr val="A5A5A5"/>
                </a:solidFill>
              </a:rPr>
              <a:t>kam</a:t>
            </a:r>
            <a:r>
              <a:rPr lang="en-US" sz="1200" dirty="0">
                <a:solidFill>
                  <a:srgbClr val="A5A5A5"/>
                </a:solidFill>
              </a:rPr>
              <a:t> es </a:t>
            </a:r>
            <a:r>
              <a:rPr lang="en-US" sz="1200" dirty="0" err="1">
                <a:solidFill>
                  <a:srgbClr val="A5A5A5"/>
                </a:solidFill>
              </a:rPr>
              <a:t>zu</a:t>
            </a:r>
            <a:r>
              <a:rPr lang="en-US" sz="1200" dirty="0">
                <a:solidFill>
                  <a:srgbClr val="A5A5A5"/>
                </a:solidFill>
              </a:rPr>
              <a:t> </a:t>
            </a:r>
            <a:r>
              <a:rPr lang="en-US" sz="1200" dirty="0" err="1">
                <a:solidFill>
                  <a:srgbClr val="A5A5A5"/>
                </a:solidFill>
              </a:rPr>
              <a:t>einer</a:t>
            </a:r>
            <a:r>
              <a:rPr lang="en-US" sz="1200" dirty="0">
                <a:solidFill>
                  <a:srgbClr val="A5A5A5"/>
                </a:solidFill>
              </a:rPr>
              <a:t> </a:t>
            </a:r>
            <a:r>
              <a:rPr lang="en-US" sz="1200" dirty="0" err="1">
                <a:solidFill>
                  <a:srgbClr val="A5A5A5"/>
                </a:solidFill>
              </a:rPr>
              <a:t>verzögerten</a:t>
            </a:r>
            <a:r>
              <a:rPr lang="en-US" sz="1200" dirty="0">
                <a:solidFill>
                  <a:srgbClr val="A5A5A5"/>
                </a:solidFill>
              </a:rPr>
              <a:t> Progression.</a:t>
            </a:r>
            <a:endParaRPr dirty="0">
              <a:solidFill>
                <a:srgbClr val="A5A5A5"/>
              </a:solidFill>
            </a:endParaRPr>
          </a:p>
          <a:p>
            <a:pPr marL="987425" lvl="2" indent="-267018" algn="l" rtl="0">
              <a:lnSpc>
                <a:spcPct val="95000"/>
              </a:lnSpc>
              <a:spcBef>
                <a:spcPts val="240"/>
              </a:spcBef>
              <a:spcAft>
                <a:spcPts val="0"/>
              </a:spcAft>
              <a:buClr>
                <a:schemeClr val="dk1"/>
              </a:buClr>
              <a:buSzPts val="840"/>
              <a:buChar char="●"/>
            </a:pPr>
            <a:r>
              <a:rPr lang="en-US" sz="1200" u="sng" dirty="0"/>
              <a:t>Die </a:t>
            </a:r>
            <a:r>
              <a:rPr lang="en-US" sz="1200" u="sng" dirty="0" err="1"/>
              <a:t>Kombination</a:t>
            </a:r>
            <a:r>
              <a:rPr lang="en-US" sz="1200" u="sng" dirty="0"/>
              <a:t> </a:t>
            </a:r>
            <a:r>
              <a:rPr lang="en-US" sz="1200" u="sng" dirty="0" err="1"/>
              <a:t>aus</a:t>
            </a:r>
            <a:r>
              <a:rPr lang="en-US" sz="1200" u="sng" dirty="0"/>
              <a:t> ALT und </a:t>
            </a:r>
            <a:r>
              <a:rPr lang="en-US" sz="1200" u="sng" dirty="0" err="1"/>
              <a:t>Betaxolol</a:t>
            </a:r>
            <a:r>
              <a:rPr lang="en-US" sz="1200" u="sng" dirty="0"/>
              <a:t> </a:t>
            </a:r>
            <a:r>
              <a:rPr lang="en-US" sz="1200" u="sng" dirty="0" err="1"/>
              <a:t>führte</a:t>
            </a:r>
            <a:r>
              <a:rPr lang="en-US" sz="1200" u="sng" dirty="0"/>
              <a:t> </a:t>
            </a:r>
            <a:r>
              <a:rPr lang="en-US" sz="1200" u="sng" dirty="0" err="1"/>
              <a:t>bei</a:t>
            </a:r>
            <a:r>
              <a:rPr lang="en-US" sz="1200" u="sng" dirty="0"/>
              <a:t> Augen </a:t>
            </a:r>
            <a:r>
              <a:rPr lang="en-US" sz="1200" u="sng" dirty="0" err="1"/>
              <a:t>mit</a:t>
            </a:r>
            <a:r>
              <a:rPr lang="en-US" sz="1200" u="sng" dirty="0"/>
              <a:t> </a:t>
            </a:r>
            <a:r>
              <a:rPr lang="en-US" sz="1200" u="sng" dirty="0" err="1"/>
              <a:t>einem</a:t>
            </a:r>
            <a:r>
              <a:rPr lang="en-US" sz="1200" u="sng" dirty="0"/>
              <a:t> </a:t>
            </a:r>
            <a:r>
              <a:rPr lang="en-US" sz="1200" u="sng" dirty="0" err="1"/>
              <a:t>initialen</a:t>
            </a:r>
            <a:r>
              <a:rPr lang="en-US" sz="1200" u="sng" dirty="0"/>
              <a:t> IOD von </a:t>
            </a:r>
            <a:r>
              <a:rPr lang="en-US" sz="1200" u="sng" dirty="0">
                <a:solidFill>
                  <a:srgbClr val="0000FF"/>
                </a:solidFill>
              </a:rPr>
              <a:t>15 mmHg </a:t>
            </a:r>
            <a:r>
              <a:rPr lang="en-US" sz="1200" u="sng" dirty="0" err="1"/>
              <a:t>oder</a:t>
            </a:r>
            <a:r>
              <a:rPr lang="en-US" sz="1200" u="sng" dirty="0"/>
              <a:t> </a:t>
            </a:r>
            <a:r>
              <a:rPr lang="en-US" sz="1200" u="sng" dirty="0" err="1"/>
              <a:t>weniger</a:t>
            </a:r>
            <a:r>
              <a:rPr lang="en-US" sz="1200" u="sng" dirty="0"/>
              <a:t> </a:t>
            </a:r>
            <a:r>
              <a:rPr lang="en-US" sz="1200" u="sng" dirty="0" err="1"/>
              <a:t>nur</a:t>
            </a:r>
            <a:r>
              <a:rPr lang="en-US" sz="1200" u="sng" dirty="0"/>
              <a:t> </a:t>
            </a:r>
            <a:r>
              <a:rPr lang="en-US" sz="1200" u="sng" dirty="0" err="1"/>
              <a:t>zu</a:t>
            </a:r>
            <a:r>
              <a:rPr lang="en-US" sz="1200" u="sng" dirty="0"/>
              <a:t> </a:t>
            </a:r>
            <a:r>
              <a:rPr lang="en-US" sz="1200" u="sng" dirty="0" err="1"/>
              <a:t>einer</a:t>
            </a:r>
            <a:r>
              <a:rPr lang="en-US" sz="1200" u="sng" dirty="0"/>
              <a:t> </a:t>
            </a:r>
            <a:r>
              <a:rPr lang="en-US" sz="1200" u="sng" dirty="0" err="1"/>
              <a:t>geringfügigen</a:t>
            </a:r>
            <a:r>
              <a:rPr lang="en-US" sz="1200" u="sng" dirty="0"/>
              <a:t> IOD-</a:t>
            </a:r>
            <a:r>
              <a:rPr lang="en-US" sz="1200" u="sng" dirty="0" err="1"/>
              <a:t>Senkung</a:t>
            </a:r>
            <a:r>
              <a:rPr lang="en-US" sz="1200" u="sng" dirty="0"/>
              <a:t>.</a:t>
            </a:r>
            <a:endParaRPr u="sng" dirty="0"/>
          </a:p>
          <a:p>
            <a:pPr marL="987425" lvl="2" indent="-293688" algn="l" rtl="0">
              <a:lnSpc>
                <a:spcPct val="95000"/>
              </a:lnSpc>
              <a:spcBef>
                <a:spcPts val="240"/>
              </a:spcBef>
              <a:spcAft>
                <a:spcPts val="0"/>
              </a:spcAft>
              <a:buClr>
                <a:srgbClr val="A5A5A5"/>
              </a:buClr>
              <a:buSzPts val="840"/>
              <a:buChar char="●"/>
            </a:pPr>
            <a:r>
              <a:rPr lang="en-US" sz="1200" dirty="0">
                <a:solidFill>
                  <a:srgbClr val="A5A5A5"/>
                </a:solidFill>
              </a:rPr>
              <a:t>Pro 1 mmHg </a:t>
            </a:r>
            <a:r>
              <a:rPr lang="en-US" sz="1200" dirty="0" err="1">
                <a:solidFill>
                  <a:srgbClr val="A5A5A5"/>
                </a:solidFill>
              </a:rPr>
              <a:t>Senkung</a:t>
            </a:r>
            <a:r>
              <a:rPr lang="en-US" sz="1200" dirty="0">
                <a:solidFill>
                  <a:srgbClr val="A5A5A5"/>
                </a:solidFill>
              </a:rPr>
              <a:t> des </a:t>
            </a:r>
            <a:r>
              <a:rPr lang="en-US" sz="1200" dirty="0" err="1">
                <a:solidFill>
                  <a:srgbClr val="A5A5A5"/>
                </a:solidFill>
              </a:rPr>
              <a:t>Augeninnendrucks</a:t>
            </a:r>
            <a:r>
              <a:rPr lang="en-US" sz="1200" dirty="0">
                <a:solidFill>
                  <a:srgbClr val="A5A5A5"/>
                </a:solidFill>
              </a:rPr>
              <a:t> </a:t>
            </a:r>
            <a:r>
              <a:rPr lang="en-US" sz="1200" dirty="0" err="1">
                <a:solidFill>
                  <a:srgbClr val="A5A5A5"/>
                </a:solidFill>
              </a:rPr>
              <a:t>zwischen</a:t>
            </a:r>
            <a:r>
              <a:rPr lang="en-US" sz="1200" dirty="0">
                <a:solidFill>
                  <a:srgbClr val="A5A5A5"/>
                </a:solidFill>
              </a:rPr>
              <a:t> Baseline und der </a:t>
            </a:r>
            <a:r>
              <a:rPr lang="en-US" sz="1200" dirty="0" err="1">
                <a:solidFill>
                  <a:srgbClr val="A5A5A5"/>
                </a:solidFill>
              </a:rPr>
              <a:t>ersten</a:t>
            </a:r>
            <a:r>
              <a:rPr lang="en-US" sz="1200" dirty="0">
                <a:solidFill>
                  <a:srgbClr val="A5A5A5"/>
                </a:solidFill>
              </a:rPr>
              <a:t> </a:t>
            </a:r>
            <a:r>
              <a:rPr lang="en-US" sz="1200" dirty="0" err="1">
                <a:solidFill>
                  <a:srgbClr val="A5A5A5"/>
                </a:solidFill>
              </a:rPr>
              <a:t>Verlaufskontrolle</a:t>
            </a:r>
            <a:r>
              <a:rPr lang="en-US" sz="1200" dirty="0">
                <a:solidFill>
                  <a:srgbClr val="A5A5A5"/>
                </a:solidFill>
              </a:rPr>
              <a:t> </a:t>
            </a:r>
            <a:r>
              <a:rPr lang="en-US" sz="1200" dirty="0" err="1">
                <a:solidFill>
                  <a:srgbClr val="A5A5A5"/>
                </a:solidFill>
              </a:rPr>
              <a:t>zeigte</a:t>
            </a:r>
            <a:r>
              <a:rPr lang="en-US" sz="1200" dirty="0">
                <a:solidFill>
                  <a:srgbClr val="A5A5A5"/>
                </a:solidFill>
              </a:rPr>
              <a:t> </a:t>
            </a:r>
            <a:r>
              <a:rPr lang="en-US" sz="1200" dirty="0" err="1">
                <a:solidFill>
                  <a:srgbClr val="A5A5A5"/>
                </a:solidFill>
              </a:rPr>
              <a:t>sich</a:t>
            </a:r>
            <a:r>
              <a:rPr lang="en-US" sz="1200" dirty="0">
                <a:solidFill>
                  <a:srgbClr val="A5A5A5"/>
                </a:solidFill>
              </a:rPr>
              <a:t> </a:t>
            </a:r>
            <a:r>
              <a:rPr lang="en-US" sz="1200" dirty="0" err="1">
                <a:solidFill>
                  <a:srgbClr val="A5A5A5"/>
                </a:solidFill>
              </a:rPr>
              <a:t>eine</a:t>
            </a:r>
            <a:r>
              <a:rPr lang="en-US" sz="1200" dirty="0">
                <a:solidFill>
                  <a:srgbClr val="A5A5A5"/>
                </a:solidFill>
              </a:rPr>
              <a:t> </a:t>
            </a:r>
            <a:r>
              <a:rPr lang="en-US" sz="1200" dirty="0" err="1">
                <a:solidFill>
                  <a:srgbClr val="A5A5A5"/>
                </a:solidFill>
              </a:rPr>
              <a:t>ungefähre</a:t>
            </a:r>
            <a:r>
              <a:rPr lang="en-US" sz="1200" dirty="0">
                <a:solidFill>
                  <a:srgbClr val="A5A5A5"/>
                </a:solidFill>
              </a:rPr>
              <a:t> </a:t>
            </a:r>
            <a:r>
              <a:rPr lang="en-US" sz="1200" dirty="0" err="1">
                <a:solidFill>
                  <a:srgbClr val="A5A5A5"/>
                </a:solidFill>
              </a:rPr>
              <a:t>Reduktion</a:t>
            </a:r>
            <a:r>
              <a:rPr lang="en-US" sz="1200" dirty="0">
                <a:solidFill>
                  <a:srgbClr val="A5A5A5"/>
                </a:solidFill>
              </a:rPr>
              <a:t> des </a:t>
            </a:r>
            <a:r>
              <a:rPr lang="en-US" sz="1200" dirty="0" err="1">
                <a:solidFill>
                  <a:srgbClr val="A5A5A5"/>
                </a:solidFill>
              </a:rPr>
              <a:t>Risikos</a:t>
            </a:r>
            <a:r>
              <a:rPr lang="en-US" sz="1200" dirty="0">
                <a:solidFill>
                  <a:srgbClr val="A5A5A5"/>
                </a:solidFill>
              </a:rPr>
              <a:t> für </a:t>
            </a:r>
            <a:r>
              <a:rPr lang="en-US" sz="1200" dirty="0" err="1">
                <a:solidFill>
                  <a:srgbClr val="A5A5A5"/>
                </a:solidFill>
              </a:rPr>
              <a:t>eine</a:t>
            </a:r>
            <a:r>
              <a:rPr lang="en-US" sz="1200" dirty="0">
                <a:solidFill>
                  <a:srgbClr val="A5A5A5"/>
                </a:solidFill>
              </a:rPr>
              <a:t> </a:t>
            </a:r>
            <a:r>
              <a:rPr lang="en-US" sz="1200" dirty="0" err="1">
                <a:solidFill>
                  <a:srgbClr val="A5A5A5"/>
                </a:solidFill>
              </a:rPr>
              <a:t>glaukomatöse</a:t>
            </a:r>
            <a:r>
              <a:rPr lang="en-US" sz="1200" dirty="0">
                <a:solidFill>
                  <a:srgbClr val="A5A5A5"/>
                </a:solidFill>
              </a:rPr>
              <a:t> Progression um 10%.</a:t>
            </a:r>
            <a:endParaRPr dirty="0">
              <a:solidFill>
                <a:srgbClr val="A5A5A5"/>
              </a:solidFill>
            </a:endParaRPr>
          </a:p>
        </p:txBody>
      </p:sp>
      <p:sp>
        <p:nvSpPr>
          <p:cNvPr id="585" name="Google Shape;585;g3f645ac5276_0_164"/>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586" name="Google Shape;586;g3f645ac5276_0_16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a:t>
            </a:fld>
            <a:endParaRPr sz="1000">
              <a:solidFill>
                <a:schemeClr val="dk1"/>
              </a:solidFill>
              <a:latin typeface="Arial"/>
              <a:ea typeface="Arial"/>
              <a:cs typeface="Arial"/>
              <a:sym typeface="Arial"/>
            </a:endParaRPr>
          </a:p>
        </p:txBody>
      </p:sp>
      <p:sp>
        <p:nvSpPr>
          <p:cNvPr id="587" name="Google Shape;587;g3f645ac5276_0_164"/>
          <p:cNvSpPr txBox="1"/>
          <p:nvPr/>
        </p:nvSpPr>
        <p:spPr>
          <a:xfrm>
            <a:off x="1524000" y="3982510"/>
            <a:ext cx="5334000" cy="764400"/>
          </a:xfrm>
          <a:prstGeom prst="rect">
            <a:avLst/>
          </a:prstGeom>
          <a:solidFill>
            <a:srgbClr val="9ABDB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bedeutet </a:t>
            </a:r>
            <a:r>
              <a:rPr lang="en-US" sz="1200" i="1">
                <a:solidFill>
                  <a:srgbClr val="0000FF"/>
                </a:solidFill>
              </a:rPr>
              <a:t>das</a:t>
            </a:r>
            <a:r>
              <a:rPr lang="en-US" sz="1200" i="1">
                <a:solidFill>
                  <a:srgbClr val="0000FF"/>
                </a:solidFill>
                <a:latin typeface="Arial"/>
                <a:ea typeface="Arial"/>
                <a:cs typeface="Arial"/>
                <a:sym typeface="Arial"/>
              </a:rPr>
              <a:t> für die Behandlung des N</a:t>
            </a:r>
            <a:r>
              <a:rPr lang="en-US" sz="1200" i="1">
                <a:solidFill>
                  <a:srgbClr val="0000FF"/>
                </a:solidFill>
              </a:rPr>
              <a:t>D</a:t>
            </a:r>
            <a:r>
              <a:rPr lang="en-US" sz="1200" i="1">
                <a:solidFill>
                  <a:srgbClr val="0000FF"/>
                </a:solidFill>
                <a:latin typeface="Arial"/>
                <a:ea typeface="Arial"/>
                <a:cs typeface="Arial"/>
                <a:sym typeface="Arial"/>
              </a:rPr>
              <a:t>G?</a:t>
            </a:r>
            <a:endParaRPr sz="1600" i="1">
              <a:solidFill>
                <a:srgbClr val="9ABDBC"/>
              </a:solidFill>
              <a:latin typeface="Arial"/>
              <a:ea typeface="Arial"/>
              <a:cs typeface="Arial"/>
              <a:sym typeface="Arial"/>
            </a:endParaRPr>
          </a:p>
          <a:p>
            <a:pPr marL="0" marR="0" lvl="0" indent="0" algn="l" rtl="0">
              <a:spcBef>
                <a:spcPts val="0"/>
              </a:spcBef>
              <a:spcAft>
                <a:spcPts val="0"/>
              </a:spcAft>
              <a:buNone/>
            </a:pPr>
            <a:r>
              <a:rPr lang="en-US" sz="1200">
                <a:solidFill>
                  <a:srgbClr val="9ABDBC"/>
                </a:solidFill>
                <a:latin typeface="Arial"/>
                <a:ea typeface="Arial"/>
                <a:cs typeface="Arial"/>
                <a:sym typeface="Arial"/>
              </a:rPr>
              <a:t>Dass solche Patienten wahrscheinlich eine medikamentöse Behandlung mit einem anderen Wirkstoff als einem Betablocker benötigen oder dass bei ihnen möglicherweise ein chirurgischer Eingriff erforderlich ist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3" name="Google Shape;593;g3f645ac5276_0_175"/>
          <p:cNvSpPr/>
          <p:nvPr/>
        </p:nvSpPr>
        <p:spPr>
          <a:xfrm>
            <a:off x="4191000" y="4114800"/>
            <a:ext cx="9144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596" name="Google Shape;596;g3f645ac5276_0_175"/>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Clr>
                <a:srgbClr val="A5A5A5"/>
              </a:buClr>
              <a:buSzPts val="840"/>
              <a:buChar char="●"/>
            </a:pPr>
            <a:r>
              <a:rPr lang="en-US" sz="1200" dirty="0">
                <a:solidFill>
                  <a:srgbClr val="A5A5A5"/>
                </a:solidFill>
              </a:rPr>
              <a:t>Ziel: </a:t>
            </a:r>
            <a:r>
              <a:rPr lang="en-US" sz="1200" dirty="0" err="1">
                <a:solidFill>
                  <a:srgbClr val="A5A5A5"/>
                </a:solidFill>
              </a:rPr>
              <a:t>Vergleich</a:t>
            </a:r>
            <a:r>
              <a:rPr lang="en-US" sz="1200" dirty="0">
                <a:solidFill>
                  <a:srgbClr val="A5A5A5"/>
                </a:solidFill>
              </a:rPr>
              <a:t> </a:t>
            </a:r>
            <a:r>
              <a:rPr lang="en-US" sz="1200" dirty="0" err="1">
                <a:solidFill>
                  <a:srgbClr val="A5A5A5"/>
                </a:solidFill>
              </a:rPr>
              <a:t>zwischen</a:t>
            </a:r>
            <a:r>
              <a:rPr lang="en-US" sz="1200" dirty="0">
                <a:solidFill>
                  <a:srgbClr val="A5A5A5"/>
                </a:solidFill>
              </a:rPr>
              <a:t> </a:t>
            </a:r>
            <a:r>
              <a:rPr lang="en-US" sz="1200" dirty="0" err="1">
                <a:solidFill>
                  <a:srgbClr val="A5A5A5"/>
                </a:solidFill>
              </a:rPr>
              <a:t>sofortiger</a:t>
            </a:r>
            <a:r>
              <a:rPr lang="en-US" sz="1200" dirty="0">
                <a:solidFill>
                  <a:srgbClr val="A5A5A5"/>
                </a:solidFill>
              </a:rPr>
              <a:t> </a:t>
            </a:r>
            <a:r>
              <a:rPr lang="en-US" sz="1200" dirty="0" err="1">
                <a:solidFill>
                  <a:srgbClr val="A5A5A5"/>
                </a:solidFill>
              </a:rPr>
              <a:t>Behandlung</a:t>
            </a:r>
            <a:r>
              <a:rPr lang="en-US" sz="1200" dirty="0">
                <a:solidFill>
                  <a:srgbClr val="A5A5A5"/>
                </a:solidFill>
              </a:rPr>
              <a:t> und </a:t>
            </a:r>
            <a:r>
              <a:rPr lang="en-US" sz="1200" dirty="0" err="1">
                <a:solidFill>
                  <a:srgbClr val="A5A5A5"/>
                </a:solidFill>
              </a:rPr>
              <a:t>Beobachtung</a:t>
            </a:r>
            <a:r>
              <a:rPr lang="en-US" sz="1200" dirty="0">
                <a:solidFill>
                  <a:srgbClr val="A5A5A5"/>
                </a:solidFill>
              </a:rPr>
              <a:t> </a:t>
            </a:r>
            <a:r>
              <a:rPr lang="en-US" sz="1200" dirty="0" err="1">
                <a:solidFill>
                  <a:srgbClr val="A5A5A5"/>
                </a:solidFill>
              </a:rPr>
              <a:t>bei</a:t>
            </a:r>
            <a:r>
              <a:rPr lang="en-US" sz="1200" dirty="0">
                <a:solidFill>
                  <a:srgbClr val="A5A5A5"/>
                </a:solidFill>
              </a:rPr>
              <a:t> neu </a:t>
            </a:r>
            <a:r>
              <a:rPr lang="en-US" sz="1200" dirty="0" err="1">
                <a:solidFill>
                  <a:srgbClr val="A5A5A5"/>
                </a:solidFill>
              </a:rPr>
              <a:t>diagnostiziertem</a:t>
            </a:r>
            <a:r>
              <a:rPr lang="en-US" sz="1200" dirty="0">
                <a:solidFill>
                  <a:srgbClr val="A5A5A5"/>
                </a:solidFill>
              </a:rPr>
              <a:t> OWG/NDG</a:t>
            </a:r>
            <a:endParaRPr dirty="0">
              <a:solidFill>
                <a:srgbClr val="A5A5A5"/>
              </a:solidFill>
            </a:endParaRPr>
          </a:p>
          <a:p>
            <a:pPr marL="692150" lvl="1" indent="-347663" algn="l" rtl="0">
              <a:lnSpc>
                <a:spcPct val="95000"/>
              </a:lnSpc>
              <a:spcBef>
                <a:spcPts val="240"/>
              </a:spcBef>
              <a:spcAft>
                <a:spcPts val="0"/>
              </a:spcAft>
              <a:buClr>
                <a:srgbClr val="A5A5A5"/>
              </a:buClr>
              <a:buSzPts val="840"/>
              <a:buChar char="●"/>
            </a:pPr>
            <a:r>
              <a:rPr lang="en-US" sz="1200" dirty="0" err="1">
                <a:solidFill>
                  <a:srgbClr val="A5A5A5"/>
                </a:solidFill>
              </a:rPr>
              <a:t>Protokoll</a:t>
            </a:r>
            <a:r>
              <a:rPr lang="en-US" sz="1200" dirty="0">
                <a:solidFill>
                  <a:srgbClr val="A5A5A5"/>
                </a:solidFill>
              </a:rPr>
              <a:t>: Ein Auge </a:t>
            </a:r>
            <a:r>
              <a:rPr lang="en-US" sz="1200" dirty="0" err="1">
                <a:solidFill>
                  <a:srgbClr val="A5A5A5"/>
                </a:solidFill>
              </a:rPr>
              <a:t>wurde</a:t>
            </a:r>
            <a:r>
              <a:rPr lang="en-US" sz="1200" dirty="0">
                <a:solidFill>
                  <a:srgbClr val="A5A5A5"/>
                </a:solidFill>
              </a:rPr>
              <a:t> der ALT + </a:t>
            </a:r>
            <a:r>
              <a:rPr lang="en-US" sz="1200" dirty="0" err="1">
                <a:solidFill>
                  <a:srgbClr val="A5A5A5"/>
                </a:solidFill>
              </a:rPr>
              <a:t>Betaxolol</a:t>
            </a:r>
            <a:r>
              <a:rPr lang="en-US" sz="1200" dirty="0">
                <a:solidFill>
                  <a:srgbClr val="A5A5A5"/>
                </a:solidFill>
              </a:rPr>
              <a:t>-Gruppe </a:t>
            </a:r>
            <a:r>
              <a:rPr lang="en-US" sz="1200" dirty="0" err="1">
                <a:solidFill>
                  <a:srgbClr val="A5A5A5"/>
                </a:solidFill>
              </a:rPr>
              <a:t>zugewiesen</a:t>
            </a:r>
            <a:r>
              <a:rPr lang="en-US" sz="1200" dirty="0">
                <a:solidFill>
                  <a:srgbClr val="A5A5A5"/>
                </a:solidFill>
              </a:rPr>
              <a:t>, das </a:t>
            </a:r>
            <a:r>
              <a:rPr lang="en-US" sz="1200" dirty="0" err="1">
                <a:solidFill>
                  <a:srgbClr val="A5A5A5"/>
                </a:solidFill>
              </a:rPr>
              <a:t>andere</a:t>
            </a:r>
            <a:r>
              <a:rPr lang="en-US" sz="1200" dirty="0">
                <a:solidFill>
                  <a:srgbClr val="A5A5A5"/>
                </a:solidFill>
              </a:rPr>
              <a:t> der Gruppe </a:t>
            </a:r>
            <a:r>
              <a:rPr lang="en-US" sz="1200" dirty="0" err="1">
                <a:solidFill>
                  <a:srgbClr val="A5A5A5"/>
                </a:solidFill>
              </a:rPr>
              <a:t>ohne</a:t>
            </a:r>
            <a:r>
              <a:rPr lang="en-US" sz="1200" dirty="0">
                <a:solidFill>
                  <a:srgbClr val="A5A5A5"/>
                </a:solidFill>
              </a:rPr>
              <a:t> </a:t>
            </a:r>
            <a:r>
              <a:rPr lang="en-US" sz="1200" dirty="0" err="1">
                <a:solidFill>
                  <a:srgbClr val="A5A5A5"/>
                </a:solidFill>
              </a:rPr>
              <a:t>Behandlung</a:t>
            </a:r>
            <a:r>
              <a:rPr lang="en-US" sz="1200" dirty="0">
                <a:solidFill>
                  <a:srgbClr val="A5A5A5"/>
                </a:solidFill>
              </a:rPr>
              <a:t>.</a:t>
            </a:r>
            <a:endParaRPr dirty="0">
              <a:solidFill>
                <a:srgbClr val="A5A5A5"/>
              </a:solidFill>
            </a:endParaRPr>
          </a:p>
          <a:p>
            <a:pPr marL="692150" lvl="1" indent="-347663" algn="l" rtl="0">
              <a:lnSpc>
                <a:spcPct val="95000"/>
              </a:lnSpc>
              <a:spcBef>
                <a:spcPts val="240"/>
              </a:spcBef>
              <a:spcAft>
                <a:spcPts val="0"/>
              </a:spcAft>
              <a:buClr>
                <a:srgbClr val="A5A5A5"/>
              </a:buClr>
              <a:buSzPts val="840"/>
              <a:buChar char="●"/>
            </a:pPr>
            <a:r>
              <a:rPr lang="en-US" sz="1200" dirty="0" err="1">
                <a:solidFill>
                  <a:srgbClr val="A5A5A5"/>
                </a:solidFill>
              </a:rPr>
              <a:t>Ergebnisse</a:t>
            </a:r>
            <a:r>
              <a:rPr lang="en-US" sz="1200" dirty="0">
                <a:solidFill>
                  <a:srgbClr val="A5A5A5"/>
                </a:solidFill>
              </a:rPr>
              <a:t>: </a:t>
            </a:r>
            <a:endParaRPr dirty="0">
              <a:solidFill>
                <a:srgbClr val="A5A5A5"/>
              </a:solidFill>
            </a:endParaRPr>
          </a:p>
          <a:p>
            <a:pPr marL="987425" lvl="2" indent="-293688" algn="l" rtl="0">
              <a:lnSpc>
                <a:spcPct val="95000"/>
              </a:lnSpc>
              <a:spcBef>
                <a:spcPts val="240"/>
              </a:spcBef>
              <a:spcAft>
                <a:spcPts val="0"/>
              </a:spcAft>
              <a:buClr>
                <a:srgbClr val="A5A5A5"/>
              </a:buClr>
              <a:buSzPts val="840"/>
              <a:buChar char="●"/>
            </a:pPr>
            <a:r>
              <a:rPr lang="en-US" sz="1200" dirty="0" err="1">
                <a:solidFill>
                  <a:srgbClr val="A5A5A5"/>
                </a:solidFill>
              </a:rPr>
              <a:t>Signifikant</a:t>
            </a:r>
            <a:r>
              <a:rPr lang="en-US" sz="1200" dirty="0">
                <a:solidFill>
                  <a:srgbClr val="A5A5A5"/>
                </a:solidFill>
              </a:rPr>
              <a:t> </a:t>
            </a:r>
            <a:r>
              <a:rPr lang="en-US" sz="1200" dirty="0" err="1">
                <a:solidFill>
                  <a:srgbClr val="A5A5A5"/>
                </a:solidFill>
              </a:rPr>
              <a:t>höhere</a:t>
            </a:r>
            <a:r>
              <a:rPr lang="en-US" sz="1200" dirty="0">
                <a:solidFill>
                  <a:srgbClr val="A5A5A5"/>
                </a:solidFill>
              </a:rPr>
              <a:t> </a:t>
            </a:r>
            <a:r>
              <a:rPr lang="en-US" sz="1200" dirty="0" err="1">
                <a:solidFill>
                  <a:srgbClr val="A5A5A5"/>
                </a:solidFill>
              </a:rPr>
              <a:t>Progressionsrate</a:t>
            </a:r>
            <a:r>
              <a:rPr lang="en-US" sz="1200" dirty="0">
                <a:solidFill>
                  <a:srgbClr val="A5A5A5"/>
                </a:solidFill>
              </a:rPr>
              <a:t> </a:t>
            </a:r>
            <a:r>
              <a:rPr lang="en-US" sz="1200" dirty="0" err="1">
                <a:solidFill>
                  <a:srgbClr val="A5A5A5"/>
                </a:solidFill>
              </a:rPr>
              <a:t>bei</a:t>
            </a:r>
            <a:r>
              <a:rPr lang="en-US" sz="1200" dirty="0">
                <a:solidFill>
                  <a:srgbClr val="A5A5A5"/>
                </a:solidFill>
              </a:rPr>
              <a:t> </a:t>
            </a:r>
            <a:r>
              <a:rPr lang="en-US" sz="1200" dirty="0" err="1">
                <a:solidFill>
                  <a:srgbClr val="A5A5A5"/>
                </a:solidFill>
              </a:rPr>
              <a:t>unbehandelten</a:t>
            </a:r>
            <a:r>
              <a:rPr lang="en-US" sz="1200" dirty="0">
                <a:solidFill>
                  <a:srgbClr val="A5A5A5"/>
                </a:solidFill>
              </a:rPr>
              <a:t> (62%) </a:t>
            </a:r>
            <a:r>
              <a:rPr lang="en-US" sz="1200" dirty="0" err="1">
                <a:solidFill>
                  <a:srgbClr val="A5A5A5"/>
                </a:solidFill>
              </a:rPr>
              <a:t>als</a:t>
            </a:r>
            <a:r>
              <a:rPr lang="en-US" sz="1200" dirty="0">
                <a:solidFill>
                  <a:srgbClr val="A5A5A5"/>
                </a:solidFill>
              </a:rPr>
              <a:t> </a:t>
            </a:r>
            <a:r>
              <a:rPr lang="en-US" sz="1200" dirty="0" err="1">
                <a:solidFill>
                  <a:srgbClr val="A5A5A5"/>
                </a:solidFill>
              </a:rPr>
              <a:t>bei</a:t>
            </a:r>
            <a:r>
              <a:rPr lang="en-US" sz="1200" dirty="0">
                <a:solidFill>
                  <a:srgbClr val="A5A5A5"/>
                </a:solidFill>
              </a:rPr>
              <a:t> </a:t>
            </a:r>
            <a:r>
              <a:rPr lang="en-US" sz="1200" dirty="0" err="1">
                <a:solidFill>
                  <a:srgbClr val="A5A5A5"/>
                </a:solidFill>
              </a:rPr>
              <a:t>behandelten</a:t>
            </a:r>
            <a:r>
              <a:rPr lang="en-US" sz="1200" dirty="0">
                <a:solidFill>
                  <a:srgbClr val="A5A5A5"/>
                </a:solidFill>
              </a:rPr>
              <a:t> Augen (45%)</a:t>
            </a:r>
            <a:endParaRPr dirty="0">
              <a:solidFill>
                <a:srgbClr val="A5A5A5"/>
              </a:solidFill>
            </a:endParaRPr>
          </a:p>
          <a:p>
            <a:pPr marL="987425" lvl="2" indent="-267018" algn="l" rtl="0">
              <a:lnSpc>
                <a:spcPct val="95000"/>
              </a:lnSpc>
              <a:spcBef>
                <a:spcPts val="240"/>
              </a:spcBef>
              <a:spcAft>
                <a:spcPts val="0"/>
              </a:spcAft>
              <a:buClr>
                <a:srgbClr val="A5A5A5"/>
              </a:buClr>
              <a:buSzPts val="840"/>
              <a:buChar char="●"/>
            </a:pPr>
            <a:r>
              <a:rPr lang="en-US" sz="1200" dirty="0">
                <a:solidFill>
                  <a:srgbClr val="A5A5A5"/>
                </a:solidFill>
              </a:rPr>
              <a:t>Bei den </a:t>
            </a:r>
            <a:r>
              <a:rPr lang="en-US" sz="1200" dirty="0" err="1">
                <a:solidFill>
                  <a:srgbClr val="A5A5A5"/>
                </a:solidFill>
              </a:rPr>
              <a:t>behandelten</a:t>
            </a:r>
            <a:r>
              <a:rPr lang="en-US" sz="1200" dirty="0">
                <a:solidFill>
                  <a:srgbClr val="A5A5A5"/>
                </a:solidFill>
              </a:rPr>
              <a:t> Augen </a:t>
            </a:r>
            <a:r>
              <a:rPr lang="en-US" sz="1200" dirty="0" err="1">
                <a:solidFill>
                  <a:srgbClr val="A5A5A5"/>
                </a:solidFill>
              </a:rPr>
              <a:t>kam</a:t>
            </a:r>
            <a:r>
              <a:rPr lang="en-US" sz="1200" dirty="0">
                <a:solidFill>
                  <a:srgbClr val="A5A5A5"/>
                </a:solidFill>
              </a:rPr>
              <a:t> es </a:t>
            </a:r>
            <a:r>
              <a:rPr lang="en-US" sz="1200" dirty="0" err="1">
                <a:solidFill>
                  <a:srgbClr val="A5A5A5"/>
                </a:solidFill>
              </a:rPr>
              <a:t>zu</a:t>
            </a:r>
            <a:r>
              <a:rPr lang="en-US" sz="1200" dirty="0">
                <a:solidFill>
                  <a:srgbClr val="A5A5A5"/>
                </a:solidFill>
              </a:rPr>
              <a:t> </a:t>
            </a:r>
            <a:r>
              <a:rPr lang="en-US" sz="1200" dirty="0" err="1">
                <a:solidFill>
                  <a:srgbClr val="A5A5A5"/>
                </a:solidFill>
              </a:rPr>
              <a:t>einer</a:t>
            </a:r>
            <a:r>
              <a:rPr lang="en-US" sz="1200" dirty="0">
                <a:solidFill>
                  <a:srgbClr val="A5A5A5"/>
                </a:solidFill>
              </a:rPr>
              <a:t> </a:t>
            </a:r>
            <a:r>
              <a:rPr lang="en-US" sz="1200" dirty="0" err="1">
                <a:solidFill>
                  <a:srgbClr val="A5A5A5"/>
                </a:solidFill>
              </a:rPr>
              <a:t>verzögerten</a:t>
            </a:r>
            <a:r>
              <a:rPr lang="en-US" sz="1200" dirty="0">
                <a:solidFill>
                  <a:srgbClr val="A5A5A5"/>
                </a:solidFill>
              </a:rPr>
              <a:t> Progression.</a:t>
            </a:r>
            <a:endParaRPr dirty="0">
              <a:solidFill>
                <a:srgbClr val="A5A5A5"/>
              </a:solidFill>
            </a:endParaRPr>
          </a:p>
          <a:p>
            <a:pPr marL="987425" lvl="2" indent="-267018" algn="l" rtl="0">
              <a:lnSpc>
                <a:spcPct val="95000"/>
              </a:lnSpc>
              <a:spcBef>
                <a:spcPts val="240"/>
              </a:spcBef>
              <a:spcAft>
                <a:spcPts val="0"/>
              </a:spcAft>
              <a:buClr>
                <a:schemeClr val="dk1"/>
              </a:buClr>
              <a:buSzPts val="840"/>
              <a:buChar char="●"/>
            </a:pPr>
            <a:r>
              <a:rPr lang="en-US" sz="1200" u="sng" dirty="0"/>
              <a:t>Die </a:t>
            </a:r>
            <a:r>
              <a:rPr lang="en-US" sz="1200" u="sng" dirty="0" err="1"/>
              <a:t>Kombination</a:t>
            </a:r>
            <a:r>
              <a:rPr lang="en-US" sz="1200" u="sng" dirty="0"/>
              <a:t> </a:t>
            </a:r>
            <a:r>
              <a:rPr lang="en-US" sz="1200" u="sng" dirty="0" err="1"/>
              <a:t>aus</a:t>
            </a:r>
            <a:r>
              <a:rPr lang="en-US" sz="1200" u="sng" dirty="0"/>
              <a:t> ALT und </a:t>
            </a:r>
            <a:r>
              <a:rPr lang="en-US" sz="1200" u="sng" dirty="0" err="1"/>
              <a:t>Betaxolol</a:t>
            </a:r>
            <a:r>
              <a:rPr lang="en-US" sz="1200" u="sng" dirty="0"/>
              <a:t> </a:t>
            </a:r>
            <a:r>
              <a:rPr lang="en-US" sz="1200" u="sng" dirty="0" err="1"/>
              <a:t>führte</a:t>
            </a:r>
            <a:r>
              <a:rPr lang="en-US" sz="1200" u="sng" dirty="0"/>
              <a:t> </a:t>
            </a:r>
            <a:r>
              <a:rPr lang="en-US" sz="1200" u="sng" dirty="0" err="1"/>
              <a:t>bei</a:t>
            </a:r>
            <a:r>
              <a:rPr lang="en-US" sz="1200" u="sng" dirty="0"/>
              <a:t> Augen </a:t>
            </a:r>
            <a:r>
              <a:rPr lang="en-US" sz="1200" u="sng" dirty="0" err="1"/>
              <a:t>mit</a:t>
            </a:r>
            <a:r>
              <a:rPr lang="en-US" sz="1200" u="sng" dirty="0"/>
              <a:t> </a:t>
            </a:r>
            <a:r>
              <a:rPr lang="en-US" sz="1200" u="sng" dirty="0" err="1"/>
              <a:t>einem</a:t>
            </a:r>
            <a:r>
              <a:rPr lang="en-US" sz="1200" u="sng" dirty="0"/>
              <a:t> </a:t>
            </a:r>
            <a:r>
              <a:rPr lang="en-US" sz="1200" u="sng" dirty="0" err="1"/>
              <a:t>initialen</a:t>
            </a:r>
            <a:r>
              <a:rPr lang="en-US" sz="1200" u="sng" dirty="0"/>
              <a:t> IOD von </a:t>
            </a:r>
            <a:r>
              <a:rPr lang="en-US" sz="1200" u="sng" dirty="0">
                <a:solidFill>
                  <a:srgbClr val="0000FF"/>
                </a:solidFill>
              </a:rPr>
              <a:t>15 mmHg </a:t>
            </a:r>
            <a:r>
              <a:rPr lang="en-US" sz="1200" u="sng" dirty="0" err="1"/>
              <a:t>oder</a:t>
            </a:r>
            <a:r>
              <a:rPr lang="en-US" sz="1200" u="sng" dirty="0"/>
              <a:t> </a:t>
            </a:r>
            <a:r>
              <a:rPr lang="en-US" sz="1200" u="sng" dirty="0" err="1"/>
              <a:t>weniger</a:t>
            </a:r>
            <a:r>
              <a:rPr lang="en-US" sz="1200" u="sng" dirty="0"/>
              <a:t> </a:t>
            </a:r>
            <a:r>
              <a:rPr lang="en-US" sz="1200" u="sng" dirty="0" err="1"/>
              <a:t>nur</a:t>
            </a:r>
            <a:r>
              <a:rPr lang="en-US" sz="1200" u="sng" dirty="0"/>
              <a:t> </a:t>
            </a:r>
            <a:r>
              <a:rPr lang="en-US" sz="1200" u="sng" dirty="0" err="1"/>
              <a:t>zu</a:t>
            </a:r>
            <a:r>
              <a:rPr lang="en-US" sz="1200" u="sng" dirty="0"/>
              <a:t> </a:t>
            </a:r>
            <a:r>
              <a:rPr lang="en-US" sz="1200" u="sng" dirty="0" err="1"/>
              <a:t>einer</a:t>
            </a:r>
            <a:r>
              <a:rPr lang="en-US" sz="1200" u="sng" dirty="0"/>
              <a:t> </a:t>
            </a:r>
            <a:r>
              <a:rPr lang="en-US" sz="1200" u="sng" dirty="0" err="1"/>
              <a:t>geringfügigen</a:t>
            </a:r>
            <a:r>
              <a:rPr lang="en-US" sz="1200" u="sng" dirty="0"/>
              <a:t> IOD-</a:t>
            </a:r>
            <a:r>
              <a:rPr lang="en-US" sz="1200" u="sng" dirty="0" err="1"/>
              <a:t>Senkung</a:t>
            </a:r>
            <a:r>
              <a:rPr lang="en-US" sz="1200" u="sng" dirty="0"/>
              <a:t>.</a:t>
            </a:r>
            <a:endParaRPr u="sng" dirty="0"/>
          </a:p>
          <a:p>
            <a:pPr marL="987425" lvl="2" indent="-293688" algn="l" rtl="0">
              <a:lnSpc>
                <a:spcPct val="95000"/>
              </a:lnSpc>
              <a:spcBef>
                <a:spcPts val="240"/>
              </a:spcBef>
              <a:spcAft>
                <a:spcPts val="0"/>
              </a:spcAft>
              <a:buClr>
                <a:srgbClr val="A5A5A5"/>
              </a:buClr>
              <a:buSzPts val="840"/>
              <a:buChar char="●"/>
            </a:pPr>
            <a:r>
              <a:rPr lang="en-US" sz="1200" dirty="0">
                <a:solidFill>
                  <a:srgbClr val="A5A5A5"/>
                </a:solidFill>
              </a:rPr>
              <a:t>Pro 1 mmHg </a:t>
            </a:r>
            <a:r>
              <a:rPr lang="en-US" sz="1200" dirty="0" err="1">
                <a:solidFill>
                  <a:srgbClr val="A5A5A5"/>
                </a:solidFill>
              </a:rPr>
              <a:t>Senkung</a:t>
            </a:r>
            <a:r>
              <a:rPr lang="en-US" sz="1200" dirty="0">
                <a:solidFill>
                  <a:srgbClr val="A5A5A5"/>
                </a:solidFill>
              </a:rPr>
              <a:t> des </a:t>
            </a:r>
            <a:r>
              <a:rPr lang="en-US" sz="1200" dirty="0" err="1">
                <a:solidFill>
                  <a:srgbClr val="A5A5A5"/>
                </a:solidFill>
              </a:rPr>
              <a:t>Augeninnendrucks</a:t>
            </a:r>
            <a:r>
              <a:rPr lang="en-US" sz="1200" dirty="0">
                <a:solidFill>
                  <a:srgbClr val="A5A5A5"/>
                </a:solidFill>
              </a:rPr>
              <a:t> </a:t>
            </a:r>
            <a:r>
              <a:rPr lang="en-US" sz="1200" dirty="0" err="1">
                <a:solidFill>
                  <a:srgbClr val="A5A5A5"/>
                </a:solidFill>
              </a:rPr>
              <a:t>zwischen</a:t>
            </a:r>
            <a:r>
              <a:rPr lang="en-US" sz="1200" dirty="0">
                <a:solidFill>
                  <a:srgbClr val="A5A5A5"/>
                </a:solidFill>
              </a:rPr>
              <a:t> Baseline und der </a:t>
            </a:r>
            <a:r>
              <a:rPr lang="en-US" sz="1200" dirty="0" err="1">
                <a:solidFill>
                  <a:srgbClr val="A5A5A5"/>
                </a:solidFill>
              </a:rPr>
              <a:t>ersten</a:t>
            </a:r>
            <a:r>
              <a:rPr lang="en-US" sz="1200" dirty="0">
                <a:solidFill>
                  <a:srgbClr val="A5A5A5"/>
                </a:solidFill>
              </a:rPr>
              <a:t> </a:t>
            </a:r>
            <a:r>
              <a:rPr lang="en-US" sz="1200" dirty="0" err="1">
                <a:solidFill>
                  <a:srgbClr val="A5A5A5"/>
                </a:solidFill>
              </a:rPr>
              <a:t>Verlaufskontrolle</a:t>
            </a:r>
            <a:r>
              <a:rPr lang="en-US" sz="1200" dirty="0">
                <a:solidFill>
                  <a:srgbClr val="A5A5A5"/>
                </a:solidFill>
              </a:rPr>
              <a:t> </a:t>
            </a:r>
            <a:r>
              <a:rPr lang="en-US" sz="1200" dirty="0" err="1">
                <a:solidFill>
                  <a:srgbClr val="A5A5A5"/>
                </a:solidFill>
              </a:rPr>
              <a:t>zeigte</a:t>
            </a:r>
            <a:r>
              <a:rPr lang="en-US" sz="1200" dirty="0">
                <a:solidFill>
                  <a:srgbClr val="A5A5A5"/>
                </a:solidFill>
              </a:rPr>
              <a:t> </a:t>
            </a:r>
            <a:r>
              <a:rPr lang="en-US" sz="1200" dirty="0" err="1">
                <a:solidFill>
                  <a:srgbClr val="A5A5A5"/>
                </a:solidFill>
              </a:rPr>
              <a:t>sich</a:t>
            </a:r>
            <a:r>
              <a:rPr lang="en-US" sz="1200" dirty="0">
                <a:solidFill>
                  <a:srgbClr val="A5A5A5"/>
                </a:solidFill>
              </a:rPr>
              <a:t> </a:t>
            </a:r>
            <a:r>
              <a:rPr lang="en-US" sz="1200" dirty="0" err="1">
                <a:solidFill>
                  <a:srgbClr val="A5A5A5"/>
                </a:solidFill>
              </a:rPr>
              <a:t>eine</a:t>
            </a:r>
            <a:r>
              <a:rPr lang="en-US" sz="1200" dirty="0">
                <a:solidFill>
                  <a:srgbClr val="A5A5A5"/>
                </a:solidFill>
              </a:rPr>
              <a:t> </a:t>
            </a:r>
            <a:r>
              <a:rPr lang="en-US" sz="1200" dirty="0" err="1">
                <a:solidFill>
                  <a:srgbClr val="A5A5A5"/>
                </a:solidFill>
              </a:rPr>
              <a:t>ungefähre</a:t>
            </a:r>
            <a:r>
              <a:rPr lang="en-US" sz="1200" dirty="0">
                <a:solidFill>
                  <a:srgbClr val="A5A5A5"/>
                </a:solidFill>
              </a:rPr>
              <a:t> </a:t>
            </a:r>
            <a:r>
              <a:rPr lang="en-US" sz="1200" dirty="0" err="1">
                <a:solidFill>
                  <a:srgbClr val="A5A5A5"/>
                </a:solidFill>
              </a:rPr>
              <a:t>Reduktion</a:t>
            </a:r>
            <a:r>
              <a:rPr lang="en-US" sz="1200" dirty="0">
                <a:solidFill>
                  <a:srgbClr val="A5A5A5"/>
                </a:solidFill>
              </a:rPr>
              <a:t> des </a:t>
            </a:r>
            <a:r>
              <a:rPr lang="en-US" sz="1200" dirty="0" err="1">
                <a:solidFill>
                  <a:srgbClr val="A5A5A5"/>
                </a:solidFill>
              </a:rPr>
              <a:t>Risikos</a:t>
            </a:r>
            <a:r>
              <a:rPr lang="en-US" sz="1200" dirty="0">
                <a:solidFill>
                  <a:srgbClr val="A5A5A5"/>
                </a:solidFill>
              </a:rPr>
              <a:t> für </a:t>
            </a:r>
            <a:r>
              <a:rPr lang="en-US" sz="1200" dirty="0" err="1">
                <a:solidFill>
                  <a:srgbClr val="A5A5A5"/>
                </a:solidFill>
              </a:rPr>
              <a:t>eine</a:t>
            </a:r>
            <a:r>
              <a:rPr lang="en-US" sz="1200" dirty="0">
                <a:solidFill>
                  <a:srgbClr val="A5A5A5"/>
                </a:solidFill>
              </a:rPr>
              <a:t> </a:t>
            </a:r>
            <a:r>
              <a:rPr lang="en-US" sz="1200" dirty="0" err="1">
                <a:solidFill>
                  <a:srgbClr val="A5A5A5"/>
                </a:solidFill>
              </a:rPr>
              <a:t>glaukomatöse</a:t>
            </a:r>
            <a:r>
              <a:rPr lang="en-US" sz="1200" dirty="0">
                <a:solidFill>
                  <a:srgbClr val="A5A5A5"/>
                </a:solidFill>
              </a:rPr>
              <a:t> Progression um 10%.</a:t>
            </a:r>
            <a:endParaRPr dirty="0">
              <a:solidFill>
                <a:srgbClr val="A5A5A5"/>
              </a:solidFill>
            </a:endParaRPr>
          </a:p>
        </p:txBody>
      </p:sp>
      <p:sp>
        <p:nvSpPr>
          <p:cNvPr id="597" name="Google Shape;597;g3f645ac5276_0_175"/>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598" name="Google Shape;598;g3f645ac5276_0_17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a:t>
            </a:fld>
            <a:endParaRPr sz="1000">
              <a:solidFill>
                <a:schemeClr val="dk1"/>
              </a:solidFill>
              <a:latin typeface="Arial"/>
              <a:ea typeface="Arial"/>
              <a:cs typeface="Arial"/>
              <a:sym typeface="Arial"/>
            </a:endParaRPr>
          </a:p>
        </p:txBody>
      </p:sp>
      <p:sp>
        <p:nvSpPr>
          <p:cNvPr id="599" name="Google Shape;599;g3f645ac5276_0_175"/>
          <p:cNvSpPr txBox="1"/>
          <p:nvPr/>
        </p:nvSpPr>
        <p:spPr>
          <a:xfrm>
            <a:off x="1524000" y="3982510"/>
            <a:ext cx="5334000" cy="764400"/>
          </a:xfrm>
          <a:prstGeom prst="rect">
            <a:avLst/>
          </a:prstGeom>
          <a:solidFill>
            <a:srgbClr val="9ABDB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bedeutet </a:t>
            </a:r>
            <a:r>
              <a:rPr lang="en-US" sz="1200" i="1">
                <a:solidFill>
                  <a:srgbClr val="0000FF"/>
                </a:solidFill>
              </a:rPr>
              <a:t>das</a:t>
            </a:r>
            <a:r>
              <a:rPr lang="en-US" sz="1200" i="1">
                <a:solidFill>
                  <a:srgbClr val="0000FF"/>
                </a:solidFill>
                <a:latin typeface="Arial"/>
                <a:ea typeface="Arial"/>
                <a:cs typeface="Arial"/>
                <a:sym typeface="Arial"/>
              </a:rPr>
              <a:t> für die Behandlung des N</a:t>
            </a:r>
            <a:r>
              <a:rPr lang="en-US" sz="1200" i="1">
                <a:solidFill>
                  <a:srgbClr val="0000FF"/>
                </a:solidFill>
              </a:rPr>
              <a:t>D</a:t>
            </a:r>
            <a:r>
              <a:rPr lang="en-US" sz="1200" i="1">
                <a:solidFill>
                  <a:srgbClr val="0000FF"/>
                </a:solidFill>
                <a:latin typeface="Arial"/>
                <a:ea typeface="Arial"/>
                <a:cs typeface="Arial"/>
                <a:sym typeface="Arial"/>
              </a:rPr>
              <a:t>G?</a:t>
            </a:r>
            <a:endParaRPr sz="1600" i="1">
              <a:solidFill>
                <a:srgbClr val="9ABDBC"/>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rPr>
              <a:t>Dass solche Patienten wahrscheinlich eine medikamentöse Therapie mit einem anderen Wirkstoff als einem β-Blocker benötigen oder gegebenenfalls eine chirurgischer Eingriff erforderlich sein kann.</a:t>
            </a:r>
            <a:endParaRPr>
              <a:solidFill>
                <a:srgbClr val="0000FF"/>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5" name="Google Shape;605;g3f645ac5276_0_187"/>
          <p:cNvSpPr/>
          <p:nvPr/>
        </p:nvSpPr>
        <p:spPr>
          <a:xfrm>
            <a:off x="4191000" y="4114800"/>
            <a:ext cx="9144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608" name="Google Shape;608;g3f645ac5276_0_187"/>
          <p:cNvSpPr txBox="1">
            <a:spLocks noGrp="1"/>
          </p:cNvSpPr>
          <p:nvPr>
            <p:ph type="body" idx="1"/>
          </p:nvPr>
        </p:nvSpPr>
        <p:spPr>
          <a:xfrm>
            <a:off x="457200" y="1156597"/>
            <a:ext cx="8458200" cy="55626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zum</a:t>
            </a:r>
            <a:r>
              <a:rPr lang="en-US" sz="1200" b="1" dirty="0"/>
              <a:t> </a:t>
            </a:r>
            <a:r>
              <a:rPr lang="en-US" sz="1200" b="1" dirty="0" err="1"/>
              <a:t>frühmanifesten</a:t>
            </a:r>
            <a:r>
              <a:rPr lang="en-US" sz="1200" b="1" dirty="0"/>
              <a:t> </a:t>
            </a:r>
            <a:r>
              <a:rPr lang="en-US" sz="1200" b="1" dirty="0" err="1"/>
              <a:t>Glaukom</a:t>
            </a:r>
            <a:endParaRPr dirty="0"/>
          </a:p>
          <a:p>
            <a:pPr marL="692150" lvl="1" indent="-347663" algn="l" rtl="0">
              <a:lnSpc>
                <a:spcPct val="95000"/>
              </a:lnSpc>
              <a:spcBef>
                <a:spcPts val="240"/>
              </a:spcBef>
              <a:spcAft>
                <a:spcPts val="0"/>
              </a:spcAft>
              <a:buClr>
                <a:srgbClr val="A5A5A5"/>
              </a:buClr>
              <a:buSzPts val="840"/>
              <a:buChar char="●"/>
            </a:pPr>
            <a:r>
              <a:rPr lang="en-US" sz="1200" dirty="0">
                <a:solidFill>
                  <a:srgbClr val="A5A5A5"/>
                </a:solidFill>
              </a:rPr>
              <a:t>Ziel: </a:t>
            </a:r>
            <a:r>
              <a:rPr lang="en-US" sz="1200" dirty="0" err="1">
                <a:solidFill>
                  <a:srgbClr val="A5A5A5"/>
                </a:solidFill>
              </a:rPr>
              <a:t>Vergleich</a:t>
            </a:r>
            <a:r>
              <a:rPr lang="en-US" sz="1200" dirty="0">
                <a:solidFill>
                  <a:srgbClr val="A5A5A5"/>
                </a:solidFill>
              </a:rPr>
              <a:t> </a:t>
            </a:r>
            <a:r>
              <a:rPr lang="en-US" sz="1200" dirty="0" err="1">
                <a:solidFill>
                  <a:srgbClr val="A5A5A5"/>
                </a:solidFill>
              </a:rPr>
              <a:t>zwischen</a:t>
            </a:r>
            <a:r>
              <a:rPr lang="en-US" sz="1200" dirty="0">
                <a:solidFill>
                  <a:srgbClr val="A5A5A5"/>
                </a:solidFill>
              </a:rPr>
              <a:t> </a:t>
            </a:r>
            <a:r>
              <a:rPr lang="en-US" sz="1200" dirty="0" err="1">
                <a:solidFill>
                  <a:srgbClr val="A5A5A5"/>
                </a:solidFill>
              </a:rPr>
              <a:t>sofortiger</a:t>
            </a:r>
            <a:r>
              <a:rPr lang="en-US" sz="1200" dirty="0">
                <a:solidFill>
                  <a:srgbClr val="A5A5A5"/>
                </a:solidFill>
              </a:rPr>
              <a:t> </a:t>
            </a:r>
            <a:r>
              <a:rPr lang="en-US" sz="1200" dirty="0" err="1">
                <a:solidFill>
                  <a:srgbClr val="A5A5A5"/>
                </a:solidFill>
              </a:rPr>
              <a:t>Behandlung</a:t>
            </a:r>
            <a:r>
              <a:rPr lang="en-US" sz="1200" dirty="0">
                <a:solidFill>
                  <a:srgbClr val="A5A5A5"/>
                </a:solidFill>
              </a:rPr>
              <a:t> und </a:t>
            </a:r>
            <a:r>
              <a:rPr lang="en-US" sz="1200" dirty="0" err="1">
                <a:solidFill>
                  <a:srgbClr val="A5A5A5"/>
                </a:solidFill>
              </a:rPr>
              <a:t>Beobachtung</a:t>
            </a:r>
            <a:r>
              <a:rPr lang="en-US" sz="1200" dirty="0">
                <a:solidFill>
                  <a:srgbClr val="A5A5A5"/>
                </a:solidFill>
              </a:rPr>
              <a:t> </a:t>
            </a:r>
            <a:r>
              <a:rPr lang="en-US" sz="1200" dirty="0" err="1">
                <a:solidFill>
                  <a:srgbClr val="A5A5A5"/>
                </a:solidFill>
              </a:rPr>
              <a:t>bei</a:t>
            </a:r>
            <a:r>
              <a:rPr lang="en-US" sz="1200" dirty="0">
                <a:solidFill>
                  <a:srgbClr val="A5A5A5"/>
                </a:solidFill>
              </a:rPr>
              <a:t> neu </a:t>
            </a:r>
            <a:r>
              <a:rPr lang="en-US" sz="1200" dirty="0" err="1">
                <a:solidFill>
                  <a:srgbClr val="A5A5A5"/>
                </a:solidFill>
              </a:rPr>
              <a:t>diagnostiziertem</a:t>
            </a:r>
            <a:r>
              <a:rPr lang="en-US" sz="1200" dirty="0">
                <a:solidFill>
                  <a:srgbClr val="A5A5A5"/>
                </a:solidFill>
              </a:rPr>
              <a:t> OWG/NDG</a:t>
            </a:r>
            <a:endParaRPr dirty="0">
              <a:solidFill>
                <a:srgbClr val="A5A5A5"/>
              </a:solidFill>
            </a:endParaRPr>
          </a:p>
          <a:p>
            <a:pPr marL="692150" lvl="1" indent="-347663" algn="l" rtl="0">
              <a:lnSpc>
                <a:spcPct val="95000"/>
              </a:lnSpc>
              <a:spcBef>
                <a:spcPts val="240"/>
              </a:spcBef>
              <a:spcAft>
                <a:spcPts val="0"/>
              </a:spcAft>
              <a:buClr>
                <a:srgbClr val="A5A5A5"/>
              </a:buClr>
              <a:buSzPts val="840"/>
              <a:buChar char="●"/>
            </a:pPr>
            <a:r>
              <a:rPr lang="en-US" sz="1200" dirty="0" err="1">
                <a:solidFill>
                  <a:srgbClr val="A5A5A5"/>
                </a:solidFill>
              </a:rPr>
              <a:t>Protokoll</a:t>
            </a:r>
            <a:r>
              <a:rPr lang="en-US" sz="1200" dirty="0">
                <a:solidFill>
                  <a:srgbClr val="A5A5A5"/>
                </a:solidFill>
              </a:rPr>
              <a:t>: Ein Auge </a:t>
            </a:r>
            <a:r>
              <a:rPr lang="en-US" sz="1200" dirty="0" err="1">
                <a:solidFill>
                  <a:srgbClr val="A5A5A5"/>
                </a:solidFill>
              </a:rPr>
              <a:t>wurde</a:t>
            </a:r>
            <a:r>
              <a:rPr lang="en-US" sz="1200" dirty="0">
                <a:solidFill>
                  <a:srgbClr val="A5A5A5"/>
                </a:solidFill>
              </a:rPr>
              <a:t> der ALT + </a:t>
            </a:r>
            <a:r>
              <a:rPr lang="en-US" sz="1200" dirty="0" err="1">
                <a:solidFill>
                  <a:srgbClr val="A5A5A5"/>
                </a:solidFill>
              </a:rPr>
              <a:t>Betaxolol</a:t>
            </a:r>
            <a:r>
              <a:rPr lang="en-US" sz="1200" dirty="0">
                <a:solidFill>
                  <a:srgbClr val="A5A5A5"/>
                </a:solidFill>
              </a:rPr>
              <a:t>-Gruppe </a:t>
            </a:r>
            <a:r>
              <a:rPr lang="en-US" sz="1200" dirty="0" err="1">
                <a:solidFill>
                  <a:srgbClr val="A5A5A5"/>
                </a:solidFill>
              </a:rPr>
              <a:t>zugewiesen</a:t>
            </a:r>
            <a:r>
              <a:rPr lang="en-US" sz="1200" dirty="0">
                <a:solidFill>
                  <a:srgbClr val="A5A5A5"/>
                </a:solidFill>
              </a:rPr>
              <a:t>, das </a:t>
            </a:r>
            <a:r>
              <a:rPr lang="en-US" sz="1200" dirty="0" err="1">
                <a:solidFill>
                  <a:srgbClr val="A5A5A5"/>
                </a:solidFill>
              </a:rPr>
              <a:t>andere</a:t>
            </a:r>
            <a:r>
              <a:rPr lang="en-US" sz="1200" dirty="0">
                <a:solidFill>
                  <a:srgbClr val="A5A5A5"/>
                </a:solidFill>
              </a:rPr>
              <a:t> der Gruppe </a:t>
            </a:r>
            <a:r>
              <a:rPr lang="en-US" sz="1200" dirty="0" err="1">
                <a:solidFill>
                  <a:srgbClr val="A5A5A5"/>
                </a:solidFill>
              </a:rPr>
              <a:t>ohne</a:t>
            </a:r>
            <a:r>
              <a:rPr lang="en-US" sz="1200" dirty="0">
                <a:solidFill>
                  <a:srgbClr val="A5A5A5"/>
                </a:solidFill>
              </a:rPr>
              <a:t> </a:t>
            </a:r>
            <a:r>
              <a:rPr lang="en-US" sz="1200" dirty="0" err="1">
                <a:solidFill>
                  <a:srgbClr val="A5A5A5"/>
                </a:solidFill>
              </a:rPr>
              <a:t>Behandlung</a:t>
            </a:r>
            <a:r>
              <a:rPr lang="en-US" sz="1200" dirty="0">
                <a:solidFill>
                  <a:srgbClr val="A5A5A5"/>
                </a:solidFill>
              </a:rPr>
              <a:t>.</a:t>
            </a:r>
            <a:endParaRPr dirty="0">
              <a:solidFill>
                <a:srgbClr val="A5A5A5"/>
              </a:solidFill>
            </a:endParaRPr>
          </a:p>
          <a:p>
            <a:pPr marL="692150" lvl="1" indent="-347663" algn="l" rtl="0">
              <a:lnSpc>
                <a:spcPct val="95000"/>
              </a:lnSpc>
              <a:spcBef>
                <a:spcPts val="240"/>
              </a:spcBef>
              <a:spcAft>
                <a:spcPts val="0"/>
              </a:spcAft>
              <a:buClr>
                <a:srgbClr val="A5A5A5"/>
              </a:buClr>
              <a:buSzPts val="840"/>
              <a:buChar char="●"/>
            </a:pPr>
            <a:r>
              <a:rPr lang="en-US" sz="1200" dirty="0" err="1">
                <a:solidFill>
                  <a:srgbClr val="A5A5A5"/>
                </a:solidFill>
              </a:rPr>
              <a:t>Ergebnisse</a:t>
            </a:r>
            <a:r>
              <a:rPr lang="en-US" sz="1200" dirty="0">
                <a:solidFill>
                  <a:srgbClr val="A5A5A5"/>
                </a:solidFill>
              </a:rPr>
              <a:t>: </a:t>
            </a:r>
            <a:endParaRPr dirty="0">
              <a:solidFill>
                <a:srgbClr val="A5A5A5"/>
              </a:solidFill>
            </a:endParaRPr>
          </a:p>
          <a:p>
            <a:pPr marL="987425" lvl="2" indent="-293688" algn="l" rtl="0">
              <a:lnSpc>
                <a:spcPct val="95000"/>
              </a:lnSpc>
              <a:spcBef>
                <a:spcPts val="240"/>
              </a:spcBef>
              <a:spcAft>
                <a:spcPts val="0"/>
              </a:spcAft>
              <a:buClr>
                <a:srgbClr val="A5A5A5"/>
              </a:buClr>
              <a:buSzPts val="840"/>
              <a:buChar char="●"/>
            </a:pPr>
            <a:r>
              <a:rPr lang="en-US" sz="1200" dirty="0" err="1">
                <a:solidFill>
                  <a:srgbClr val="A5A5A5"/>
                </a:solidFill>
              </a:rPr>
              <a:t>Signifikant</a:t>
            </a:r>
            <a:r>
              <a:rPr lang="en-US" sz="1200" dirty="0">
                <a:solidFill>
                  <a:srgbClr val="A5A5A5"/>
                </a:solidFill>
              </a:rPr>
              <a:t> </a:t>
            </a:r>
            <a:r>
              <a:rPr lang="en-US" sz="1200" dirty="0" err="1">
                <a:solidFill>
                  <a:srgbClr val="A5A5A5"/>
                </a:solidFill>
              </a:rPr>
              <a:t>höhere</a:t>
            </a:r>
            <a:r>
              <a:rPr lang="en-US" sz="1200" dirty="0">
                <a:solidFill>
                  <a:srgbClr val="A5A5A5"/>
                </a:solidFill>
              </a:rPr>
              <a:t> </a:t>
            </a:r>
            <a:r>
              <a:rPr lang="en-US" sz="1200" dirty="0" err="1">
                <a:solidFill>
                  <a:srgbClr val="A5A5A5"/>
                </a:solidFill>
              </a:rPr>
              <a:t>Progressionsrate</a:t>
            </a:r>
            <a:r>
              <a:rPr lang="en-US" sz="1200" dirty="0">
                <a:solidFill>
                  <a:srgbClr val="A5A5A5"/>
                </a:solidFill>
              </a:rPr>
              <a:t> </a:t>
            </a:r>
            <a:r>
              <a:rPr lang="en-US" sz="1200" dirty="0" err="1">
                <a:solidFill>
                  <a:srgbClr val="A5A5A5"/>
                </a:solidFill>
              </a:rPr>
              <a:t>bei</a:t>
            </a:r>
            <a:r>
              <a:rPr lang="en-US" sz="1200" dirty="0">
                <a:solidFill>
                  <a:srgbClr val="A5A5A5"/>
                </a:solidFill>
              </a:rPr>
              <a:t> </a:t>
            </a:r>
            <a:r>
              <a:rPr lang="en-US" sz="1200" dirty="0" err="1">
                <a:solidFill>
                  <a:srgbClr val="A5A5A5"/>
                </a:solidFill>
              </a:rPr>
              <a:t>unbehandelten</a:t>
            </a:r>
            <a:r>
              <a:rPr lang="en-US" sz="1200" dirty="0">
                <a:solidFill>
                  <a:srgbClr val="A5A5A5"/>
                </a:solidFill>
              </a:rPr>
              <a:t> (62%) </a:t>
            </a:r>
            <a:r>
              <a:rPr lang="en-US" sz="1200" dirty="0" err="1">
                <a:solidFill>
                  <a:srgbClr val="A5A5A5"/>
                </a:solidFill>
              </a:rPr>
              <a:t>als</a:t>
            </a:r>
            <a:r>
              <a:rPr lang="en-US" sz="1200" dirty="0">
                <a:solidFill>
                  <a:srgbClr val="A5A5A5"/>
                </a:solidFill>
              </a:rPr>
              <a:t> </a:t>
            </a:r>
            <a:r>
              <a:rPr lang="en-US" sz="1200" dirty="0" err="1">
                <a:solidFill>
                  <a:srgbClr val="A5A5A5"/>
                </a:solidFill>
              </a:rPr>
              <a:t>bei</a:t>
            </a:r>
            <a:r>
              <a:rPr lang="en-US" sz="1200" dirty="0">
                <a:solidFill>
                  <a:srgbClr val="A5A5A5"/>
                </a:solidFill>
              </a:rPr>
              <a:t> </a:t>
            </a:r>
            <a:r>
              <a:rPr lang="en-US" sz="1200" dirty="0" err="1">
                <a:solidFill>
                  <a:srgbClr val="A5A5A5"/>
                </a:solidFill>
              </a:rPr>
              <a:t>behandelten</a:t>
            </a:r>
            <a:r>
              <a:rPr lang="en-US" sz="1200" dirty="0">
                <a:solidFill>
                  <a:srgbClr val="A5A5A5"/>
                </a:solidFill>
              </a:rPr>
              <a:t> Augen (45%)</a:t>
            </a:r>
            <a:endParaRPr dirty="0">
              <a:solidFill>
                <a:srgbClr val="A5A5A5"/>
              </a:solidFill>
            </a:endParaRPr>
          </a:p>
          <a:p>
            <a:pPr marL="987425" lvl="2" indent="-267018" algn="l" rtl="0">
              <a:lnSpc>
                <a:spcPct val="95000"/>
              </a:lnSpc>
              <a:spcBef>
                <a:spcPts val="240"/>
              </a:spcBef>
              <a:spcAft>
                <a:spcPts val="0"/>
              </a:spcAft>
              <a:buClr>
                <a:srgbClr val="A5A5A5"/>
              </a:buClr>
              <a:buSzPts val="840"/>
              <a:buChar char="●"/>
            </a:pPr>
            <a:r>
              <a:rPr lang="en-US" sz="1200" dirty="0">
                <a:solidFill>
                  <a:srgbClr val="A5A5A5"/>
                </a:solidFill>
              </a:rPr>
              <a:t>Bei den </a:t>
            </a:r>
            <a:r>
              <a:rPr lang="en-US" sz="1200" dirty="0" err="1">
                <a:solidFill>
                  <a:srgbClr val="A5A5A5"/>
                </a:solidFill>
              </a:rPr>
              <a:t>behandelten</a:t>
            </a:r>
            <a:r>
              <a:rPr lang="en-US" sz="1200" dirty="0">
                <a:solidFill>
                  <a:srgbClr val="A5A5A5"/>
                </a:solidFill>
              </a:rPr>
              <a:t> Augen </a:t>
            </a:r>
            <a:r>
              <a:rPr lang="en-US" sz="1200" dirty="0" err="1">
                <a:solidFill>
                  <a:srgbClr val="A5A5A5"/>
                </a:solidFill>
              </a:rPr>
              <a:t>kam</a:t>
            </a:r>
            <a:r>
              <a:rPr lang="en-US" sz="1200" dirty="0">
                <a:solidFill>
                  <a:srgbClr val="A5A5A5"/>
                </a:solidFill>
              </a:rPr>
              <a:t> es </a:t>
            </a:r>
            <a:r>
              <a:rPr lang="en-US" sz="1200" dirty="0" err="1">
                <a:solidFill>
                  <a:srgbClr val="A5A5A5"/>
                </a:solidFill>
              </a:rPr>
              <a:t>zu</a:t>
            </a:r>
            <a:r>
              <a:rPr lang="en-US" sz="1200" dirty="0">
                <a:solidFill>
                  <a:srgbClr val="A5A5A5"/>
                </a:solidFill>
              </a:rPr>
              <a:t> </a:t>
            </a:r>
            <a:r>
              <a:rPr lang="en-US" sz="1200" dirty="0" err="1">
                <a:solidFill>
                  <a:srgbClr val="A5A5A5"/>
                </a:solidFill>
              </a:rPr>
              <a:t>einer</a:t>
            </a:r>
            <a:r>
              <a:rPr lang="en-US" sz="1200" dirty="0">
                <a:solidFill>
                  <a:srgbClr val="A5A5A5"/>
                </a:solidFill>
              </a:rPr>
              <a:t> </a:t>
            </a:r>
            <a:r>
              <a:rPr lang="en-US" sz="1200" dirty="0" err="1">
                <a:solidFill>
                  <a:srgbClr val="A5A5A5"/>
                </a:solidFill>
              </a:rPr>
              <a:t>verzögerten</a:t>
            </a:r>
            <a:r>
              <a:rPr lang="en-US" sz="1200" dirty="0">
                <a:solidFill>
                  <a:srgbClr val="A5A5A5"/>
                </a:solidFill>
              </a:rPr>
              <a:t> Progression.</a:t>
            </a:r>
            <a:endParaRPr dirty="0">
              <a:solidFill>
                <a:srgbClr val="A5A5A5"/>
              </a:solidFill>
            </a:endParaRPr>
          </a:p>
          <a:p>
            <a:pPr marL="987425" lvl="2" indent="-267018" algn="l" rtl="0">
              <a:lnSpc>
                <a:spcPct val="95000"/>
              </a:lnSpc>
              <a:spcBef>
                <a:spcPts val="240"/>
              </a:spcBef>
              <a:spcAft>
                <a:spcPts val="0"/>
              </a:spcAft>
              <a:buClr>
                <a:srgbClr val="A5A5A5"/>
              </a:buClr>
              <a:buSzPts val="840"/>
              <a:buChar char="●"/>
            </a:pPr>
            <a:r>
              <a:rPr lang="en-US" sz="1200" u="sng" dirty="0">
                <a:solidFill>
                  <a:srgbClr val="A5A5A5"/>
                </a:solidFill>
              </a:rPr>
              <a:t>Die </a:t>
            </a:r>
            <a:r>
              <a:rPr lang="en-US" sz="1200" u="sng" dirty="0" err="1">
                <a:solidFill>
                  <a:srgbClr val="A5A5A5"/>
                </a:solidFill>
              </a:rPr>
              <a:t>Kombination</a:t>
            </a:r>
            <a:r>
              <a:rPr lang="en-US" sz="1200" u="sng" dirty="0">
                <a:solidFill>
                  <a:srgbClr val="A5A5A5"/>
                </a:solidFill>
              </a:rPr>
              <a:t> </a:t>
            </a:r>
            <a:r>
              <a:rPr lang="en-US" sz="1200" u="sng" dirty="0" err="1">
                <a:solidFill>
                  <a:srgbClr val="A5A5A5"/>
                </a:solidFill>
              </a:rPr>
              <a:t>aus</a:t>
            </a:r>
            <a:r>
              <a:rPr lang="en-US" sz="1200" u="sng" dirty="0">
                <a:solidFill>
                  <a:srgbClr val="A5A5A5"/>
                </a:solidFill>
              </a:rPr>
              <a:t> ALT und </a:t>
            </a:r>
            <a:r>
              <a:rPr lang="en-US" sz="1200" u="sng" dirty="0" err="1">
                <a:solidFill>
                  <a:srgbClr val="A5A5A5"/>
                </a:solidFill>
              </a:rPr>
              <a:t>Betaxolol</a:t>
            </a:r>
            <a:r>
              <a:rPr lang="en-US" sz="1200" u="sng" dirty="0">
                <a:solidFill>
                  <a:srgbClr val="A5A5A5"/>
                </a:solidFill>
              </a:rPr>
              <a:t> </a:t>
            </a:r>
            <a:r>
              <a:rPr lang="en-US" sz="1200" u="sng" dirty="0" err="1">
                <a:solidFill>
                  <a:srgbClr val="A5A5A5"/>
                </a:solidFill>
              </a:rPr>
              <a:t>führte</a:t>
            </a:r>
            <a:r>
              <a:rPr lang="en-US" sz="1200" u="sng" dirty="0">
                <a:solidFill>
                  <a:srgbClr val="A5A5A5"/>
                </a:solidFill>
              </a:rPr>
              <a:t> </a:t>
            </a:r>
            <a:r>
              <a:rPr lang="en-US" sz="1200" u="sng" dirty="0" err="1">
                <a:solidFill>
                  <a:srgbClr val="A5A5A5"/>
                </a:solidFill>
              </a:rPr>
              <a:t>bei</a:t>
            </a:r>
            <a:r>
              <a:rPr lang="en-US" sz="1200" u="sng" dirty="0">
                <a:solidFill>
                  <a:srgbClr val="A5A5A5"/>
                </a:solidFill>
              </a:rPr>
              <a:t> Augen </a:t>
            </a:r>
            <a:r>
              <a:rPr lang="en-US" sz="1200" u="sng" dirty="0" err="1">
                <a:solidFill>
                  <a:srgbClr val="A5A5A5"/>
                </a:solidFill>
              </a:rPr>
              <a:t>mit</a:t>
            </a:r>
            <a:r>
              <a:rPr lang="en-US" sz="1200" u="sng" dirty="0">
                <a:solidFill>
                  <a:srgbClr val="A5A5A5"/>
                </a:solidFill>
              </a:rPr>
              <a:t> </a:t>
            </a:r>
            <a:r>
              <a:rPr lang="en-US" sz="1200" u="sng" dirty="0" err="1">
                <a:solidFill>
                  <a:srgbClr val="A5A5A5"/>
                </a:solidFill>
              </a:rPr>
              <a:t>einem</a:t>
            </a:r>
            <a:r>
              <a:rPr lang="en-US" sz="1200" u="sng" dirty="0">
                <a:solidFill>
                  <a:srgbClr val="A5A5A5"/>
                </a:solidFill>
              </a:rPr>
              <a:t> </a:t>
            </a:r>
            <a:r>
              <a:rPr lang="en-US" sz="1200" u="sng" dirty="0" err="1">
                <a:solidFill>
                  <a:srgbClr val="A5A5A5"/>
                </a:solidFill>
              </a:rPr>
              <a:t>initialen</a:t>
            </a:r>
            <a:r>
              <a:rPr lang="en-US" sz="1200" u="sng" dirty="0">
                <a:solidFill>
                  <a:srgbClr val="A5A5A5"/>
                </a:solidFill>
              </a:rPr>
              <a:t> IOD von 15 mmHg </a:t>
            </a:r>
            <a:r>
              <a:rPr lang="en-US" sz="1200" u="sng" dirty="0" err="1">
                <a:solidFill>
                  <a:srgbClr val="A5A5A5"/>
                </a:solidFill>
              </a:rPr>
              <a:t>oder</a:t>
            </a:r>
            <a:r>
              <a:rPr lang="en-US" sz="1200" u="sng" dirty="0">
                <a:solidFill>
                  <a:srgbClr val="A5A5A5"/>
                </a:solidFill>
              </a:rPr>
              <a:t> </a:t>
            </a:r>
            <a:r>
              <a:rPr lang="en-US" sz="1200" u="sng" dirty="0" err="1">
                <a:solidFill>
                  <a:srgbClr val="A5A5A5"/>
                </a:solidFill>
              </a:rPr>
              <a:t>weniger</a:t>
            </a:r>
            <a:r>
              <a:rPr lang="en-US" sz="1200" u="sng" dirty="0">
                <a:solidFill>
                  <a:srgbClr val="A5A5A5"/>
                </a:solidFill>
              </a:rPr>
              <a:t> </a:t>
            </a:r>
            <a:r>
              <a:rPr lang="en-US" sz="1200" u="sng" dirty="0" err="1">
                <a:solidFill>
                  <a:srgbClr val="A5A5A5"/>
                </a:solidFill>
              </a:rPr>
              <a:t>nur</a:t>
            </a:r>
            <a:r>
              <a:rPr lang="en-US" sz="1200" u="sng" dirty="0">
                <a:solidFill>
                  <a:srgbClr val="A5A5A5"/>
                </a:solidFill>
              </a:rPr>
              <a:t> </a:t>
            </a:r>
            <a:r>
              <a:rPr lang="en-US" sz="1200" u="sng" dirty="0" err="1">
                <a:solidFill>
                  <a:srgbClr val="A5A5A5"/>
                </a:solidFill>
              </a:rPr>
              <a:t>zu</a:t>
            </a:r>
            <a:r>
              <a:rPr lang="en-US" sz="1200" u="sng" dirty="0">
                <a:solidFill>
                  <a:srgbClr val="A5A5A5"/>
                </a:solidFill>
              </a:rPr>
              <a:t> </a:t>
            </a:r>
            <a:r>
              <a:rPr lang="en-US" sz="1200" u="sng" dirty="0" err="1">
                <a:solidFill>
                  <a:srgbClr val="A5A5A5"/>
                </a:solidFill>
              </a:rPr>
              <a:t>einer</a:t>
            </a:r>
            <a:r>
              <a:rPr lang="en-US" sz="1200" u="sng" dirty="0">
                <a:solidFill>
                  <a:srgbClr val="A5A5A5"/>
                </a:solidFill>
              </a:rPr>
              <a:t> </a:t>
            </a:r>
            <a:r>
              <a:rPr lang="en-US" sz="1200" u="sng" dirty="0" err="1">
                <a:solidFill>
                  <a:srgbClr val="A5A5A5"/>
                </a:solidFill>
              </a:rPr>
              <a:t>geringfügigen</a:t>
            </a:r>
            <a:r>
              <a:rPr lang="en-US" sz="1200" u="sng" dirty="0">
                <a:solidFill>
                  <a:srgbClr val="A5A5A5"/>
                </a:solidFill>
              </a:rPr>
              <a:t> IOD-</a:t>
            </a:r>
            <a:r>
              <a:rPr lang="en-US" sz="1200" u="sng" dirty="0" err="1">
                <a:solidFill>
                  <a:srgbClr val="A5A5A5"/>
                </a:solidFill>
              </a:rPr>
              <a:t>Senkung</a:t>
            </a:r>
            <a:r>
              <a:rPr lang="en-US" sz="1200" u="sng" dirty="0">
                <a:solidFill>
                  <a:srgbClr val="A5A5A5"/>
                </a:solidFill>
              </a:rPr>
              <a:t>.</a:t>
            </a:r>
            <a:endParaRPr u="sng" dirty="0">
              <a:solidFill>
                <a:srgbClr val="A5A5A5"/>
              </a:solidFill>
            </a:endParaRPr>
          </a:p>
          <a:p>
            <a:pPr marL="987425" lvl="2" indent="-293688" algn="l" rtl="0">
              <a:lnSpc>
                <a:spcPct val="95000"/>
              </a:lnSpc>
              <a:spcBef>
                <a:spcPts val="240"/>
              </a:spcBef>
              <a:spcAft>
                <a:spcPts val="0"/>
              </a:spcAft>
              <a:buClr>
                <a:srgbClr val="A5A5A5"/>
              </a:buClr>
              <a:buSzPts val="840"/>
              <a:buChar char="●"/>
            </a:pPr>
            <a:r>
              <a:rPr lang="en-US" sz="1200" dirty="0">
                <a:solidFill>
                  <a:srgbClr val="A5A5A5"/>
                </a:solidFill>
              </a:rPr>
              <a:t>Pro 1 mmHg </a:t>
            </a:r>
            <a:r>
              <a:rPr lang="en-US" sz="1200" dirty="0" err="1">
                <a:solidFill>
                  <a:srgbClr val="A5A5A5"/>
                </a:solidFill>
              </a:rPr>
              <a:t>Senkung</a:t>
            </a:r>
            <a:r>
              <a:rPr lang="en-US" sz="1200" dirty="0">
                <a:solidFill>
                  <a:srgbClr val="A5A5A5"/>
                </a:solidFill>
              </a:rPr>
              <a:t> des </a:t>
            </a:r>
            <a:r>
              <a:rPr lang="en-US" sz="1200" dirty="0" err="1">
                <a:solidFill>
                  <a:srgbClr val="A5A5A5"/>
                </a:solidFill>
              </a:rPr>
              <a:t>Augeninnendrucks</a:t>
            </a:r>
            <a:r>
              <a:rPr lang="en-US" sz="1200" dirty="0">
                <a:solidFill>
                  <a:srgbClr val="A5A5A5"/>
                </a:solidFill>
              </a:rPr>
              <a:t> </a:t>
            </a:r>
            <a:r>
              <a:rPr lang="en-US" sz="1200" dirty="0" err="1">
                <a:solidFill>
                  <a:srgbClr val="A5A5A5"/>
                </a:solidFill>
              </a:rPr>
              <a:t>zwischen</a:t>
            </a:r>
            <a:r>
              <a:rPr lang="en-US" sz="1200" dirty="0">
                <a:solidFill>
                  <a:srgbClr val="A5A5A5"/>
                </a:solidFill>
              </a:rPr>
              <a:t> Baseline und der </a:t>
            </a:r>
            <a:r>
              <a:rPr lang="en-US" sz="1200" dirty="0" err="1">
                <a:solidFill>
                  <a:srgbClr val="A5A5A5"/>
                </a:solidFill>
              </a:rPr>
              <a:t>ersten</a:t>
            </a:r>
            <a:r>
              <a:rPr lang="en-US" sz="1200" dirty="0">
                <a:solidFill>
                  <a:srgbClr val="A5A5A5"/>
                </a:solidFill>
              </a:rPr>
              <a:t> </a:t>
            </a:r>
            <a:r>
              <a:rPr lang="en-US" sz="1200" dirty="0" err="1">
                <a:solidFill>
                  <a:srgbClr val="A5A5A5"/>
                </a:solidFill>
              </a:rPr>
              <a:t>Verlaufskontrolle</a:t>
            </a:r>
            <a:r>
              <a:rPr lang="en-US" sz="1200" dirty="0">
                <a:solidFill>
                  <a:srgbClr val="A5A5A5"/>
                </a:solidFill>
              </a:rPr>
              <a:t> </a:t>
            </a:r>
            <a:r>
              <a:rPr lang="en-US" sz="1200" dirty="0" err="1">
                <a:solidFill>
                  <a:srgbClr val="A5A5A5"/>
                </a:solidFill>
              </a:rPr>
              <a:t>zeigte</a:t>
            </a:r>
            <a:r>
              <a:rPr lang="en-US" sz="1200" dirty="0">
                <a:solidFill>
                  <a:srgbClr val="A5A5A5"/>
                </a:solidFill>
              </a:rPr>
              <a:t> </a:t>
            </a:r>
            <a:r>
              <a:rPr lang="en-US" sz="1200" dirty="0" err="1">
                <a:solidFill>
                  <a:srgbClr val="A5A5A5"/>
                </a:solidFill>
              </a:rPr>
              <a:t>sich</a:t>
            </a:r>
            <a:r>
              <a:rPr lang="en-US" sz="1200" dirty="0">
                <a:solidFill>
                  <a:srgbClr val="A5A5A5"/>
                </a:solidFill>
              </a:rPr>
              <a:t> </a:t>
            </a:r>
            <a:r>
              <a:rPr lang="en-US" sz="1200" dirty="0" err="1">
                <a:solidFill>
                  <a:srgbClr val="A5A5A5"/>
                </a:solidFill>
              </a:rPr>
              <a:t>eine</a:t>
            </a:r>
            <a:r>
              <a:rPr lang="en-US" sz="1200" dirty="0">
                <a:solidFill>
                  <a:srgbClr val="A5A5A5"/>
                </a:solidFill>
              </a:rPr>
              <a:t> </a:t>
            </a:r>
            <a:r>
              <a:rPr lang="en-US" sz="1200" dirty="0" err="1">
                <a:solidFill>
                  <a:srgbClr val="A5A5A5"/>
                </a:solidFill>
              </a:rPr>
              <a:t>ungefähre</a:t>
            </a:r>
            <a:r>
              <a:rPr lang="en-US" sz="1200" dirty="0">
                <a:solidFill>
                  <a:srgbClr val="A5A5A5"/>
                </a:solidFill>
              </a:rPr>
              <a:t> </a:t>
            </a:r>
            <a:r>
              <a:rPr lang="en-US" sz="1200" dirty="0" err="1">
                <a:solidFill>
                  <a:srgbClr val="A5A5A5"/>
                </a:solidFill>
              </a:rPr>
              <a:t>Reduktion</a:t>
            </a:r>
            <a:r>
              <a:rPr lang="en-US" sz="1200" dirty="0">
                <a:solidFill>
                  <a:srgbClr val="A5A5A5"/>
                </a:solidFill>
              </a:rPr>
              <a:t> des </a:t>
            </a:r>
            <a:r>
              <a:rPr lang="en-US" sz="1200" dirty="0" err="1">
                <a:solidFill>
                  <a:srgbClr val="A5A5A5"/>
                </a:solidFill>
              </a:rPr>
              <a:t>Risikos</a:t>
            </a:r>
            <a:r>
              <a:rPr lang="en-US" sz="1200" dirty="0">
                <a:solidFill>
                  <a:srgbClr val="A5A5A5"/>
                </a:solidFill>
              </a:rPr>
              <a:t> für </a:t>
            </a:r>
            <a:r>
              <a:rPr lang="en-US" sz="1200" dirty="0" err="1">
                <a:solidFill>
                  <a:srgbClr val="A5A5A5"/>
                </a:solidFill>
              </a:rPr>
              <a:t>eine</a:t>
            </a:r>
            <a:r>
              <a:rPr lang="en-US" sz="1200" dirty="0">
                <a:solidFill>
                  <a:srgbClr val="A5A5A5"/>
                </a:solidFill>
              </a:rPr>
              <a:t> </a:t>
            </a:r>
            <a:r>
              <a:rPr lang="en-US" sz="1200" dirty="0" err="1">
                <a:solidFill>
                  <a:srgbClr val="A5A5A5"/>
                </a:solidFill>
              </a:rPr>
              <a:t>glaukomatöse</a:t>
            </a:r>
            <a:r>
              <a:rPr lang="en-US" sz="1200" dirty="0">
                <a:solidFill>
                  <a:srgbClr val="A5A5A5"/>
                </a:solidFill>
              </a:rPr>
              <a:t> Progression um 10%.</a:t>
            </a:r>
            <a:endParaRPr dirty="0">
              <a:solidFill>
                <a:srgbClr val="A5A5A5"/>
              </a:solidFill>
            </a:endParaRPr>
          </a:p>
        </p:txBody>
      </p:sp>
      <p:sp>
        <p:nvSpPr>
          <p:cNvPr id="609" name="Google Shape;609;g3f645ac5276_0_187"/>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610" name="Google Shape;610;g3f645ac5276_0_18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a:t>
            </a:fld>
            <a:endParaRPr sz="1000">
              <a:solidFill>
                <a:schemeClr val="dk1"/>
              </a:solidFill>
              <a:latin typeface="Arial"/>
              <a:ea typeface="Arial"/>
              <a:cs typeface="Arial"/>
              <a:sym typeface="Arial"/>
            </a:endParaRPr>
          </a:p>
        </p:txBody>
      </p:sp>
      <p:sp>
        <p:nvSpPr>
          <p:cNvPr id="611" name="Google Shape;611;g3f645ac5276_0_187"/>
          <p:cNvSpPr txBox="1"/>
          <p:nvPr/>
        </p:nvSpPr>
        <p:spPr>
          <a:xfrm>
            <a:off x="1524000" y="3982510"/>
            <a:ext cx="5334000" cy="764400"/>
          </a:xfrm>
          <a:prstGeom prst="rect">
            <a:avLst/>
          </a:prstGeom>
          <a:solidFill>
            <a:srgbClr val="9ABDB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bedeutet </a:t>
            </a:r>
            <a:r>
              <a:rPr lang="en-US" sz="1200" i="1">
                <a:solidFill>
                  <a:srgbClr val="0000FF"/>
                </a:solidFill>
              </a:rPr>
              <a:t>das</a:t>
            </a:r>
            <a:r>
              <a:rPr lang="en-US" sz="1200" i="1">
                <a:solidFill>
                  <a:srgbClr val="0000FF"/>
                </a:solidFill>
                <a:latin typeface="Arial"/>
                <a:ea typeface="Arial"/>
                <a:cs typeface="Arial"/>
                <a:sym typeface="Arial"/>
              </a:rPr>
              <a:t> für die Behandlung des N</a:t>
            </a:r>
            <a:r>
              <a:rPr lang="en-US" sz="1200" i="1">
                <a:solidFill>
                  <a:srgbClr val="0000FF"/>
                </a:solidFill>
              </a:rPr>
              <a:t>D</a:t>
            </a:r>
            <a:r>
              <a:rPr lang="en-US" sz="1200" i="1">
                <a:solidFill>
                  <a:srgbClr val="0000FF"/>
                </a:solidFill>
                <a:latin typeface="Arial"/>
                <a:ea typeface="Arial"/>
                <a:cs typeface="Arial"/>
                <a:sym typeface="Arial"/>
              </a:rPr>
              <a:t>G?</a:t>
            </a:r>
            <a:endParaRPr sz="1600" i="1">
              <a:solidFill>
                <a:srgbClr val="9ABDBC"/>
              </a:solidFill>
              <a:latin typeface="Arial"/>
              <a:ea typeface="Arial"/>
              <a:cs typeface="Arial"/>
              <a:sym typeface="Arial"/>
            </a:endParaRPr>
          </a:p>
          <a:p>
            <a:pPr marL="0" marR="0" lvl="0" indent="0" algn="l" rtl="0">
              <a:spcBef>
                <a:spcPts val="0"/>
              </a:spcBef>
              <a:spcAft>
                <a:spcPts val="0"/>
              </a:spcAft>
              <a:buNone/>
            </a:pPr>
            <a:r>
              <a:rPr lang="en-US" sz="1200">
                <a:solidFill>
                  <a:srgbClr val="0000FF"/>
                </a:solidFill>
              </a:rPr>
              <a:t>Dass solche Patienten wahrscheinlich eine medikamentöse Therapie mit einem anderen Wirkstoff als einem β-Blocker benötigen oder gegebenenfalls eine chirurgischer Eingriff erforderlich sein kann.</a:t>
            </a:r>
            <a:endParaRPr>
              <a:solidFill>
                <a:srgbClr val="0000FF"/>
              </a:solidFill>
            </a:endParaRPr>
          </a:p>
        </p:txBody>
      </p:sp>
      <p:sp>
        <p:nvSpPr>
          <p:cNvPr id="612" name="Google Shape;612;g3f645ac5276_0_187"/>
          <p:cNvSpPr/>
          <p:nvPr/>
        </p:nvSpPr>
        <p:spPr>
          <a:xfrm>
            <a:off x="1242391" y="3833191"/>
            <a:ext cx="410700" cy="1828800"/>
          </a:xfrm>
          <a:prstGeom prst="leftBrace">
            <a:avLst>
              <a:gd name="adj1" fmla="val 8333"/>
              <a:gd name="adj2" fmla="val 50000"/>
            </a:avLst>
          </a:prstGeom>
          <a:noFill/>
          <a:ln w="222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13" name="Google Shape;613;g3f645ac5276_0_187"/>
          <p:cNvSpPr/>
          <p:nvPr/>
        </p:nvSpPr>
        <p:spPr>
          <a:xfrm rot="-5400000">
            <a:off x="-521759" y="3135841"/>
            <a:ext cx="2613900" cy="914400"/>
          </a:xfrm>
          <a:prstGeom prst="uturnArrow">
            <a:avLst>
              <a:gd name="adj1" fmla="val 25000"/>
              <a:gd name="adj2" fmla="val 25000"/>
              <a:gd name="adj3" fmla="val 25000"/>
              <a:gd name="adj4" fmla="val 43750"/>
              <a:gd name="adj5" fmla="val 75000"/>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14" name="Google Shape;614;g3f645ac5276_0_187"/>
          <p:cNvSpPr txBox="1"/>
          <p:nvPr/>
        </p:nvSpPr>
        <p:spPr>
          <a:xfrm>
            <a:off x="1080880" y="1876961"/>
            <a:ext cx="6996300" cy="7644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rPr>
              <a:t>Anmerkung: Diese Aussage basiert direkt auf dem BCSC Glaucoma Book und sollte daher für OKAP, WQE und Board-Prüfungen im Hinterkopf behalten werden. Allerdings weisen einige Glaukomexperten darauf hin, dass die Patientenzahl der EMGT mit einem Ausgangs-IOD ≤ 15 mmHg zu klein war, um daraus belastbare Schlussfolgerungen abzuleiten. Die Aussage ist daher mit Vorsicht zu interpretieren.</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35"/>
          <p:cNvSpPr txBox="1">
            <a:spLocks noGrp="1"/>
          </p:cNvSpPr>
          <p:nvPr>
            <p:ph type="body" idx="1"/>
          </p:nvPr>
        </p:nvSpPr>
        <p:spPr>
          <a:xfrm>
            <a:off x="457200" y="1905000"/>
            <a:ext cx="8686800" cy="44958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Clr>
                <a:schemeClr val="dk1"/>
              </a:buClr>
              <a:buSzPts val="840"/>
              <a:buChar char="●"/>
            </a:pPr>
            <a:r>
              <a:rPr lang="en-US" sz="1200" b="1"/>
              <a:t>Multizentrische Vergleichsstudie zur Initialtherapie des Glaukoms (CIGTS)</a:t>
            </a:r>
            <a:endParaRPr/>
          </a:p>
          <a:p>
            <a:pPr marL="692150" lvl="1" indent="-347663" algn="l" rtl="0">
              <a:lnSpc>
                <a:spcPct val="95000"/>
              </a:lnSpc>
              <a:spcBef>
                <a:spcPts val="240"/>
              </a:spcBef>
              <a:spcAft>
                <a:spcPts val="0"/>
              </a:spcAft>
              <a:buSzPts val="840"/>
              <a:buChar char="●"/>
            </a:pPr>
            <a:r>
              <a:rPr lang="en-US" sz="1200"/>
              <a:t>Ziel: Vergleich die Wirksamkeit einer medikamentösen mit einer chirurgischen Therapie als Initialbehandlung bei POWG</a:t>
            </a:r>
            <a:endParaRPr/>
          </a:p>
        </p:txBody>
      </p:sp>
      <p:sp>
        <p:nvSpPr>
          <p:cNvPr id="620" name="Google Shape;620;p35"/>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621" name="Google Shape;621;p3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a:t>
            </a:fld>
            <a:endParaRPr sz="1000">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36"/>
          <p:cNvSpPr txBox="1">
            <a:spLocks noGrp="1"/>
          </p:cNvSpPr>
          <p:nvPr>
            <p:ph type="body" idx="1"/>
          </p:nvPr>
        </p:nvSpPr>
        <p:spPr>
          <a:xfrm>
            <a:off x="457200" y="1905000"/>
            <a:ext cx="8686800" cy="44958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a:t>Multizentrische Vergleichsstudie zur Initialtherapie des Glaukoms (CIGTS)</a:t>
            </a:r>
            <a:endParaRPr/>
          </a:p>
          <a:p>
            <a:pPr marL="692150" lvl="1" indent="-347663" algn="l" rtl="0">
              <a:lnSpc>
                <a:spcPct val="95000"/>
              </a:lnSpc>
              <a:spcBef>
                <a:spcPts val="240"/>
              </a:spcBef>
              <a:spcAft>
                <a:spcPts val="0"/>
              </a:spcAft>
              <a:buSzPts val="840"/>
              <a:buChar char="●"/>
            </a:pPr>
            <a:r>
              <a:rPr lang="en-US" sz="1200"/>
              <a:t>Ziel: Vergleich die Wirksamkeit einer medikamentösen mit einer chirurgischen Therapie als Initialbehandlung bei POWG</a:t>
            </a:r>
            <a:endParaRPr/>
          </a:p>
          <a:p>
            <a:pPr marL="692150" lvl="1" indent="-347663" algn="l" rtl="0">
              <a:lnSpc>
                <a:spcPct val="95000"/>
              </a:lnSpc>
              <a:spcBef>
                <a:spcPts val="240"/>
              </a:spcBef>
              <a:spcAft>
                <a:spcPts val="0"/>
              </a:spcAft>
              <a:buSzPts val="840"/>
              <a:buChar char="●"/>
            </a:pPr>
            <a:r>
              <a:rPr lang="en-US" sz="1200"/>
              <a:t>Teilnehmer: ~600 Patienten (1200 Augen) mit neu diagnostiziertem POWG</a:t>
            </a:r>
            <a:endParaRPr/>
          </a:p>
        </p:txBody>
      </p:sp>
      <p:sp>
        <p:nvSpPr>
          <p:cNvPr id="627" name="Google Shape;627;p36"/>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628" name="Google Shape;628;p3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36</a:t>
            </a:fld>
            <a:endParaRPr sz="1000">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37"/>
          <p:cNvSpPr txBox="1">
            <a:spLocks noGrp="1"/>
          </p:cNvSpPr>
          <p:nvPr>
            <p:ph type="body" idx="1"/>
          </p:nvPr>
        </p:nvSpPr>
        <p:spPr>
          <a:xfrm>
            <a:off x="457200" y="1905000"/>
            <a:ext cx="8686800" cy="44958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a:t>
            </a:r>
            <a:r>
              <a:rPr lang="en-US" sz="1200" b="1" dirty="0" err="1"/>
              <a:t>Vergleichsstudie</a:t>
            </a:r>
            <a:r>
              <a:rPr lang="en-US" sz="1200" b="1" dirty="0"/>
              <a:t> </a:t>
            </a:r>
            <a:r>
              <a:rPr lang="en-US" sz="1200" b="1" dirty="0" err="1"/>
              <a:t>zur</a:t>
            </a:r>
            <a:r>
              <a:rPr lang="en-US" sz="1200" b="1" dirty="0"/>
              <a:t> </a:t>
            </a:r>
            <a:r>
              <a:rPr lang="en-US" sz="1200" b="1" dirty="0" err="1"/>
              <a:t>Initialtherapie</a:t>
            </a:r>
            <a:r>
              <a:rPr lang="en-US" sz="1200" b="1" dirty="0"/>
              <a:t> des </a:t>
            </a:r>
            <a:r>
              <a:rPr lang="en-US" sz="1200" b="1" dirty="0" err="1"/>
              <a:t>Glaukoms</a:t>
            </a:r>
            <a:r>
              <a:rPr lang="en-US" sz="1200" b="1" dirty="0"/>
              <a:t> (CIGTS)</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die </a:t>
            </a:r>
            <a:r>
              <a:rPr lang="en-US" sz="1200" dirty="0" err="1"/>
              <a:t>Wirksamkeit</a:t>
            </a:r>
            <a:r>
              <a:rPr lang="en-US" sz="1200" dirty="0"/>
              <a:t> </a:t>
            </a:r>
            <a:r>
              <a:rPr lang="en-US" sz="1200" dirty="0" err="1"/>
              <a:t>einer</a:t>
            </a:r>
            <a:r>
              <a:rPr lang="en-US" sz="1200" dirty="0"/>
              <a:t> </a:t>
            </a:r>
            <a:r>
              <a:rPr lang="en-US" sz="1200" dirty="0" err="1"/>
              <a:t>medikamentösen</a:t>
            </a:r>
            <a:r>
              <a:rPr lang="en-US" sz="1200" dirty="0"/>
              <a:t> </a:t>
            </a:r>
            <a:r>
              <a:rPr lang="en-US" sz="1200" dirty="0" err="1"/>
              <a:t>mit</a:t>
            </a:r>
            <a:r>
              <a:rPr lang="en-US" sz="1200" dirty="0"/>
              <a:t> </a:t>
            </a:r>
            <a:r>
              <a:rPr lang="en-US" sz="1200" dirty="0" err="1"/>
              <a:t>einer</a:t>
            </a:r>
            <a:r>
              <a:rPr lang="en-US" sz="1200" dirty="0"/>
              <a:t> </a:t>
            </a:r>
            <a:r>
              <a:rPr lang="en-US" sz="1200" dirty="0" err="1"/>
              <a:t>chirurgischen</a:t>
            </a:r>
            <a:r>
              <a:rPr lang="en-US" sz="1200" dirty="0"/>
              <a:t> </a:t>
            </a:r>
            <a:r>
              <a:rPr lang="en-US" sz="1200" dirty="0" err="1"/>
              <a:t>Therapie</a:t>
            </a:r>
            <a:r>
              <a:rPr lang="en-US" sz="1200" dirty="0"/>
              <a:t> </a:t>
            </a:r>
            <a:r>
              <a:rPr lang="en-US" sz="1200" dirty="0" err="1"/>
              <a:t>als</a:t>
            </a:r>
            <a:r>
              <a:rPr lang="en-US" sz="1200" dirty="0"/>
              <a:t> </a:t>
            </a:r>
            <a:r>
              <a:rPr lang="en-US" sz="1200" dirty="0" err="1"/>
              <a:t>Initialbehandlung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~600 </a:t>
            </a:r>
            <a:r>
              <a:rPr lang="en-US" sz="1200" dirty="0" err="1"/>
              <a:t>Patienten</a:t>
            </a:r>
            <a:r>
              <a:rPr lang="en-US" sz="1200" dirty="0"/>
              <a:t> (1200 Augen) </a:t>
            </a:r>
            <a:r>
              <a:rPr lang="en-US" sz="1200" dirty="0" err="1"/>
              <a:t>mit</a:t>
            </a:r>
            <a:r>
              <a:rPr lang="en-US" sz="1200" dirty="0"/>
              <a:t> neu </a:t>
            </a:r>
            <a:r>
              <a:rPr lang="en-US" sz="1200" dirty="0" err="1"/>
              <a:t>diagnostiziertem</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erhielt</a:t>
            </a:r>
            <a:r>
              <a:rPr lang="en-US" sz="1200" dirty="0"/>
              <a:t> </a:t>
            </a:r>
            <a:r>
              <a:rPr lang="en-US" sz="1200" dirty="0" err="1"/>
              <a:t>eine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t>
            </a:r>
            <a:r>
              <a:rPr lang="en-US" sz="1200" dirty="0"/>
              <a:t> das </a:t>
            </a:r>
            <a:r>
              <a:rPr lang="en-US" sz="1200" dirty="0" err="1"/>
              <a:t>andere</a:t>
            </a:r>
            <a:r>
              <a:rPr lang="en-US" sz="1200" dirty="0"/>
              <a:t> </a:t>
            </a:r>
            <a:r>
              <a:rPr lang="en-US" sz="1200" dirty="0" err="1"/>
              <a:t>eine</a:t>
            </a:r>
            <a:r>
              <a:rPr lang="en-US" sz="1200" dirty="0"/>
              <a:t> </a:t>
            </a:r>
            <a:r>
              <a:rPr lang="en-US" sz="1200" dirty="0" err="1">
                <a:solidFill>
                  <a:srgbClr val="0000FF"/>
                </a:solidFill>
              </a:rPr>
              <a:t>Trabekulektomie</a:t>
            </a:r>
            <a:r>
              <a:rPr lang="en-US" sz="1200" dirty="0"/>
              <a:t>.</a:t>
            </a:r>
            <a:endParaRPr dirty="0"/>
          </a:p>
        </p:txBody>
      </p:sp>
      <p:sp>
        <p:nvSpPr>
          <p:cNvPr id="634" name="Google Shape;634;p37"/>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635" name="Google Shape;635;p37"/>
          <p:cNvSpPr/>
          <p:nvPr/>
        </p:nvSpPr>
        <p:spPr>
          <a:xfrm>
            <a:off x="3268338" y="2676181"/>
            <a:ext cx="1997723" cy="314898"/>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Behandlung</a:t>
            </a:r>
            <a:r>
              <a:rPr lang="en-US" sz="1200" dirty="0">
                <a:solidFill>
                  <a:schemeClr val="dk1"/>
                </a:solidFill>
                <a:latin typeface="Arial"/>
                <a:ea typeface="Arial"/>
                <a:cs typeface="Arial"/>
                <a:sym typeface="Arial"/>
              </a:rPr>
              <a:t> 1</a:t>
            </a:r>
            <a:endParaRPr dirty="0"/>
          </a:p>
        </p:txBody>
      </p:sp>
      <p:sp>
        <p:nvSpPr>
          <p:cNvPr id="636" name="Google Shape;636;p37"/>
          <p:cNvSpPr/>
          <p:nvPr/>
        </p:nvSpPr>
        <p:spPr>
          <a:xfrm>
            <a:off x="6409062" y="2610079"/>
            <a:ext cx="1591937"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Behandlung</a:t>
            </a:r>
            <a:r>
              <a:rPr lang="en-US" sz="1200">
                <a:solidFill>
                  <a:schemeClr val="dk1"/>
                </a:solidFill>
                <a:latin typeface="Arial"/>
                <a:ea typeface="Arial"/>
                <a:cs typeface="Arial"/>
                <a:sym typeface="Arial"/>
              </a:rPr>
              <a:t> 2</a:t>
            </a:r>
            <a:endParaRPr/>
          </a:p>
        </p:txBody>
      </p:sp>
      <p:sp>
        <p:nvSpPr>
          <p:cNvPr id="637" name="Google Shape;637;p3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37</a:t>
            </a:fld>
            <a:endParaRPr sz="1000">
              <a:solidFill>
                <a:schemeClr val="dk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4" name="Google Shape;644;p38"/>
          <p:cNvSpPr txBox="1">
            <a:spLocks noGrp="1"/>
          </p:cNvSpPr>
          <p:nvPr>
            <p:ph type="body" idx="1"/>
          </p:nvPr>
        </p:nvSpPr>
        <p:spPr>
          <a:xfrm>
            <a:off x="457200" y="1905000"/>
            <a:ext cx="8686800" cy="44958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a:t>
            </a:r>
            <a:r>
              <a:rPr lang="en-US" sz="1200" b="1" dirty="0" err="1"/>
              <a:t>Vergleichsstudie</a:t>
            </a:r>
            <a:r>
              <a:rPr lang="en-US" sz="1200" b="1" dirty="0"/>
              <a:t> </a:t>
            </a:r>
            <a:r>
              <a:rPr lang="en-US" sz="1200" b="1" dirty="0" err="1"/>
              <a:t>zur</a:t>
            </a:r>
            <a:r>
              <a:rPr lang="en-US" sz="1200" b="1" dirty="0"/>
              <a:t> </a:t>
            </a:r>
            <a:r>
              <a:rPr lang="en-US" sz="1200" b="1" dirty="0" err="1"/>
              <a:t>Initialtherapie</a:t>
            </a:r>
            <a:r>
              <a:rPr lang="en-US" sz="1200" b="1" dirty="0"/>
              <a:t> des </a:t>
            </a:r>
            <a:r>
              <a:rPr lang="en-US" sz="1200" b="1" dirty="0" err="1"/>
              <a:t>Glaukoms</a:t>
            </a:r>
            <a:r>
              <a:rPr lang="en-US" sz="1200" b="1" dirty="0"/>
              <a:t> (CIGTS)</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die </a:t>
            </a:r>
            <a:r>
              <a:rPr lang="en-US" sz="1200" dirty="0" err="1"/>
              <a:t>Wirksamkeit</a:t>
            </a:r>
            <a:r>
              <a:rPr lang="en-US" sz="1200" dirty="0"/>
              <a:t> </a:t>
            </a:r>
            <a:r>
              <a:rPr lang="en-US" sz="1200" dirty="0" err="1"/>
              <a:t>einer</a:t>
            </a:r>
            <a:r>
              <a:rPr lang="en-US" sz="1200" dirty="0"/>
              <a:t> </a:t>
            </a:r>
            <a:r>
              <a:rPr lang="en-US" sz="1200" dirty="0" err="1"/>
              <a:t>medikamentösen</a:t>
            </a:r>
            <a:r>
              <a:rPr lang="en-US" sz="1200" dirty="0"/>
              <a:t> </a:t>
            </a:r>
            <a:r>
              <a:rPr lang="en-US" sz="1200" dirty="0" err="1"/>
              <a:t>mit</a:t>
            </a:r>
            <a:r>
              <a:rPr lang="en-US" sz="1200" dirty="0"/>
              <a:t> </a:t>
            </a:r>
            <a:r>
              <a:rPr lang="en-US" sz="1200" dirty="0" err="1"/>
              <a:t>einer</a:t>
            </a:r>
            <a:r>
              <a:rPr lang="en-US" sz="1200" dirty="0"/>
              <a:t> </a:t>
            </a:r>
            <a:r>
              <a:rPr lang="en-US" sz="1200" dirty="0" err="1"/>
              <a:t>chirurgischen</a:t>
            </a:r>
            <a:r>
              <a:rPr lang="en-US" sz="1200" dirty="0"/>
              <a:t> </a:t>
            </a:r>
            <a:r>
              <a:rPr lang="en-US" sz="1200" dirty="0" err="1"/>
              <a:t>Therapie</a:t>
            </a:r>
            <a:r>
              <a:rPr lang="en-US" sz="1200" dirty="0"/>
              <a:t> </a:t>
            </a:r>
            <a:r>
              <a:rPr lang="en-US" sz="1200" dirty="0" err="1"/>
              <a:t>als</a:t>
            </a:r>
            <a:r>
              <a:rPr lang="en-US" sz="1200" dirty="0"/>
              <a:t> </a:t>
            </a:r>
            <a:r>
              <a:rPr lang="en-US" sz="1200" dirty="0" err="1"/>
              <a:t>Initialbehandlung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~600 </a:t>
            </a:r>
            <a:r>
              <a:rPr lang="en-US" sz="1200" dirty="0" err="1"/>
              <a:t>Patienten</a:t>
            </a:r>
            <a:r>
              <a:rPr lang="en-US" sz="1200" dirty="0"/>
              <a:t> (1200 Augen) </a:t>
            </a:r>
            <a:r>
              <a:rPr lang="en-US" sz="1200" dirty="0" err="1"/>
              <a:t>mit</a:t>
            </a:r>
            <a:r>
              <a:rPr lang="en-US" sz="1200" dirty="0"/>
              <a:t> neu </a:t>
            </a:r>
            <a:r>
              <a:rPr lang="en-US" sz="1200" dirty="0" err="1"/>
              <a:t>diagnostiziertem</a:t>
            </a:r>
            <a:r>
              <a:rPr lang="en-US" sz="1200" dirty="0"/>
              <a:t> POWG</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Ein Auge </a:t>
            </a:r>
            <a:r>
              <a:rPr lang="en-US" sz="1200" dirty="0" err="1"/>
              <a:t>erhielt</a:t>
            </a:r>
            <a:r>
              <a:rPr lang="en-US" sz="1200" dirty="0"/>
              <a:t> </a:t>
            </a:r>
            <a:r>
              <a:rPr lang="en-US" sz="1200" dirty="0" err="1"/>
              <a:t>eine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t>
            </a:r>
            <a:r>
              <a:rPr lang="en-US" sz="1200" dirty="0"/>
              <a:t> das </a:t>
            </a:r>
            <a:r>
              <a:rPr lang="en-US" sz="1200" dirty="0" err="1"/>
              <a:t>andere</a:t>
            </a:r>
            <a:r>
              <a:rPr lang="en-US" sz="1200" dirty="0"/>
              <a:t> </a:t>
            </a:r>
            <a:r>
              <a:rPr lang="en-US" sz="1200" dirty="0" err="1"/>
              <a:t>eine</a:t>
            </a:r>
            <a:r>
              <a:rPr lang="en-US" sz="1200" dirty="0"/>
              <a:t> </a:t>
            </a:r>
            <a:r>
              <a:rPr lang="en-US" sz="1200" dirty="0" err="1">
                <a:solidFill>
                  <a:srgbClr val="0000FF"/>
                </a:solidFill>
              </a:rPr>
              <a:t>Trabekulektomie</a:t>
            </a:r>
            <a:r>
              <a:rPr lang="en-US" sz="1200" dirty="0"/>
              <a:t>.</a:t>
            </a:r>
            <a:endParaRPr dirty="0"/>
          </a:p>
        </p:txBody>
      </p:sp>
      <p:sp>
        <p:nvSpPr>
          <p:cNvPr id="645" name="Google Shape;645;p38"/>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646" name="Google Shape;646;p3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38</a:t>
            </a:fld>
            <a:endParaRPr sz="1000">
              <a:solidFill>
                <a:schemeClr val="dk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3" name="Google Shape;653;p39"/>
          <p:cNvSpPr txBox="1">
            <a:spLocks noGrp="1"/>
          </p:cNvSpPr>
          <p:nvPr>
            <p:ph type="body" idx="1"/>
          </p:nvPr>
        </p:nvSpPr>
        <p:spPr>
          <a:xfrm>
            <a:off x="457200" y="1905000"/>
            <a:ext cx="8686800" cy="44958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a:t>
            </a:r>
            <a:r>
              <a:rPr lang="en-US" sz="1200" b="1" dirty="0" err="1"/>
              <a:t>Vergleichsstudie</a:t>
            </a:r>
            <a:r>
              <a:rPr lang="en-US" sz="1200" b="1" dirty="0"/>
              <a:t> </a:t>
            </a:r>
            <a:r>
              <a:rPr lang="en-US" sz="1200" b="1" dirty="0" err="1"/>
              <a:t>zur</a:t>
            </a:r>
            <a:r>
              <a:rPr lang="en-US" sz="1200" b="1" dirty="0"/>
              <a:t> </a:t>
            </a:r>
            <a:r>
              <a:rPr lang="en-US" sz="1200" b="1" dirty="0" err="1"/>
              <a:t>Initialtherapie</a:t>
            </a:r>
            <a:r>
              <a:rPr lang="en-US" sz="1200" b="1" dirty="0"/>
              <a:t> des </a:t>
            </a:r>
            <a:r>
              <a:rPr lang="en-US" sz="1200" b="1" dirty="0" err="1"/>
              <a:t>Glaukoms</a:t>
            </a:r>
            <a:r>
              <a:rPr lang="en-US" sz="1200" b="1" dirty="0"/>
              <a:t> (CIGTS)</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die </a:t>
            </a:r>
            <a:r>
              <a:rPr lang="en-US" sz="1200" dirty="0" err="1"/>
              <a:t>Wirksamkeit</a:t>
            </a:r>
            <a:r>
              <a:rPr lang="en-US" sz="1200" dirty="0"/>
              <a:t> </a:t>
            </a:r>
            <a:r>
              <a:rPr lang="en-US" sz="1200" dirty="0" err="1"/>
              <a:t>einer</a:t>
            </a:r>
            <a:r>
              <a:rPr lang="en-US" sz="1200" dirty="0"/>
              <a:t> </a:t>
            </a:r>
            <a:r>
              <a:rPr lang="en-US" sz="1200" dirty="0" err="1"/>
              <a:t>medikamentösen</a:t>
            </a:r>
            <a:r>
              <a:rPr lang="en-US" sz="1200" dirty="0"/>
              <a:t> </a:t>
            </a:r>
            <a:r>
              <a:rPr lang="en-US" sz="1200" dirty="0" err="1"/>
              <a:t>mit</a:t>
            </a:r>
            <a:r>
              <a:rPr lang="en-US" sz="1200" dirty="0"/>
              <a:t> </a:t>
            </a:r>
            <a:r>
              <a:rPr lang="en-US" sz="1200" dirty="0" err="1"/>
              <a:t>einer</a:t>
            </a:r>
            <a:r>
              <a:rPr lang="en-US" sz="1200" dirty="0"/>
              <a:t> </a:t>
            </a:r>
            <a:r>
              <a:rPr lang="en-US" sz="1200" dirty="0" err="1"/>
              <a:t>chirurgischen</a:t>
            </a:r>
            <a:r>
              <a:rPr lang="en-US" sz="1200" dirty="0"/>
              <a:t> </a:t>
            </a:r>
            <a:r>
              <a:rPr lang="en-US" sz="1200" dirty="0" err="1"/>
              <a:t>Therapie</a:t>
            </a:r>
            <a:r>
              <a:rPr lang="en-US" sz="1200" dirty="0"/>
              <a:t> </a:t>
            </a:r>
            <a:r>
              <a:rPr lang="en-US" sz="1200" dirty="0" err="1"/>
              <a:t>als</a:t>
            </a:r>
            <a:r>
              <a:rPr lang="en-US" sz="1200" dirty="0"/>
              <a:t> </a:t>
            </a:r>
            <a:r>
              <a:rPr lang="en-US" sz="1200" dirty="0" err="1"/>
              <a:t>Initialbehandlung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~600 </a:t>
            </a:r>
            <a:r>
              <a:rPr lang="en-US" sz="1200" dirty="0" err="1"/>
              <a:t>Patienten</a:t>
            </a:r>
            <a:r>
              <a:rPr lang="en-US" sz="1200" dirty="0"/>
              <a:t> (1200 Augen) </a:t>
            </a:r>
            <a:r>
              <a:rPr lang="en-US" sz="1200" dirty="0" err="1"/>
              <a:t>mit</a:t>
            </a:r>
            <a:r>
              <a:rPr lang="en-US" sz="1200" dirty="0"/>
              <a:t> neu </a:t>
            </a:r>
            <a:r>
              <a:rPr lang="en-US" sz="1200" dirty="0" err="1"/>
              <a:t>diagnostiziertem</a:t>
            </a:r>
            <a:r>
              <a:rPr lang="en-US" sz="1200" dirty="0"/>
              <a:t> POWG</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Ein Auge </a:t>
            </a:r>
            <a:r>
              <a:rPr lang="en-US" sz="1200" dirty="0" err="1"/>
              <a:t>erhielt</a:t>
            </a:r>
            <a:r>
              <a:rPr lang="en-US" sz="1200" dirty="0"/>
              <a:t> </a:t>
            </a:r>
            <a:r>
              <a:rPr lang="en-US" sz="1200" dirty="0" err="1"/>
              <a:t>eine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t>
            </a:r>
            <a:r>
              <a:rPr lang="en-US" sz="1200" dirty="0"/>
              <a:t> das </a:t>
            </a:r>
            <a:r>
              <a:rPr lang="en-US" sz="1200" dirty="0" err="1"/>
              <a:t>andere</a:t>
            </a:r>
            <a:r>
              <a:rPr lang="en-US" sz="1200" dirty="0"/>
              <a:t> </a:t>
            </a:r>
            <a:r>
              <a:rPr lang="en-US" sz="1200" dirty="0" err="1"/>
              <a:t>eine</a:t>
            </a:r>
            <a:r>
              <a:rPr lang="en-US" sz="1200" dirty="0"/>
              <a:t> </a:t>
            </a:r>
            <a:r>
              <a:rPr lang="en-US" sz="1200" dirty="0" err="1">
                <a:solidFill>
                  <a:srgbClr val="0000FF"/>
                </a:solidFill>
              </a:rPr>
              <a:t>Trabekulektomie</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Bessere</a:t>
            </a:r>
            <a:r>
              <a:rPr lang="en-US" sz="1200" dirty="0"/>
              <a:t> </a:t>
            </a:r>
            <a:r>
              <a:rPr lang="en-US" sz="1200" dirty="0" err="1"/>
              <a:t>Senkung</a:t>
            </a:r>
            <a:r>
              <a:rPr lang="en-US" sz="1200" dirty="0"/>
              <a:t> des </a:t>
            </a:r>
            <a:r>
              <a:rPr lang="en-US" sz="1200" dirty="0" err="1"/>
              <a:t>Augeninnendrucks</a:t>
            </a:r>
            <a:r>
              <a:rPr lang="en-US" sz="1200" dirty="0"/>
              <a:t> in der </a:t>
            </a:r>
            <a:r>
              <a:rPr lang="en-US" sz="1200" dirty="0" err="1">
                <a:solidFill>
                  <a:srgbClr val="0000FF"/>
                </a:solidFill>
              </a:rPr>
              <a:t>Trabekulektomie</a:t>
            </a:r>
            <a:r>
              <a:rPr lang="en-US" sz="1200" dirty="0"/>
              <a:t>-Gruppe (45% </a:t>
            </a:r>
            <a:r>
              <a:rPr lang="en-US" sz="1200" dirty="0" err="1"/>
              <a:t>gegenüber</a:t>
            </a:r>
            <a:r>
              <a:rPr lang="en-US" sz="1200" dirty="0"/>
              <a:t> 38%)</a:t>
            </a:r>
            <a:endParaRPr dirty="0"/>
          </a:p>
        </p:txBody>
      </p:sp>
      <p:sp>
        <p:nvSpPr>
          <p:cNvPr id="654" name="Google Shape;654;p39"/>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655" name="Google Shape;655;p39"/>
          <p:cNvSpPr/>
          <p:nvPr/>
        </p:nvSpPr>
        <p:spPr>
          <a:xfrm>
            <a:off x="4630756" y="3048000"/>
            <a:ext cx="1241233"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Behandlung</a:t>
            </a:r>
            <a:endParaRPr/>
          </a:p>
        </p:txBody>
      </p:sp>
      <p:sp>
        <p:nvSpPr>
          <p:cNvPr id="656" name="Google Shape;656;p3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39</a:t>
            </a:fld>
            <a:endParaRPr sz="10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4"/>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a:t>Studie zur Behandlung von okulärer Hypertension</a:t>
            </a:r>
            <a:endParaRPr/>
          </a:p>
          <a:p>
            <a:pPr marL="692150" lvl="1" indent="-347663" algn="l" rtl="0">
              <a:lnSpc>
                <a:spcPct val="95000"/>
              </a:lnSpc>
              <a:spcBef>
                <a:spcPts val="240"/>
              </a:spcBef>
              <a:spcAft>
                <a:spcPts val="0"/>
              </a:spcAft>
              <a:buSzPts val="840"/>
              <a:buChar char="●"/>
            </a:pPr>
            <a:r>
              <a:rPr lang="en-US" sz="1200"/>
              <a:t>Ziel: Wirksamkeit der medikamentösen Behandlung zur Vorbeugung bzw. Verzögerung des Auftretens eines POWG bei OHT</a:t>
            </a:r>
            <a:endParaRPr/>
          </a:p>
          <a:p>
            <a:pPr marL="692150" lvl="1" indent="-347663" algn="l" rtl="0">
              <a:lnSpc>
                <a:spcPct val="95000"/>
              </a:lnSpc>
              <a:spcBef>
                <a:spcPts val="240"/>
              </a:spcBef>
              <a:spcAft>
                <a:spcPts val="0"/>
              </a:spcAft>
              <a:buSzPts val="840"/>
              <a:buChar char="●"/>
            </a:pPr>
            <a:r>
              <a:rPr lang="en-US" sz="1200">
                <a:solidFill>
                  <a:schemeClr val="lt1"/>
                </a:solidFill>
              </a:rPr>
              <a:t>Teilnehmer: ~1600 Patienten mit Augeninnendruck von 24–32 mm Hg, normalem Gesichtsfeld und normalem Papillenbefund</a:t>
            </a:r>
            <a:endParaRPr/>
          </a:p>
          <a:p>
            <a:pPr marL="692150" lvl="1" indent="-347663" algn="l" rtl="0">
              <a:lnSpc>
                <a:spcPct val="95000"/>
              </a:lnSpc>
              <a:spcBef>
                <a:spcPts val="240"/>
              </a:spcBef>
              <a:spcAft>
                <a:spcPts val="0"/>
              </a:spcAft>
              <a:buSzPts val="840"/>
              <a:buChar char="●"/>
            </a:pPr>
            <a:r>
              <a:rPr lang="en-US" sz="1200">
                <a:solidFill>
                  <a:schemeClr val="lt1"/>
                </a:solidFill>
              </a:rPr>
              <a:t>Protokoll: Ein Auge wird der Behandlung zugewiesen, das andere der Nichtbehandlung</a:t>
            </a:r>
            <a:endParaRPr/>
          </a:p>
          <a:p>
            <a:pPr marL="987425" lvl="2" indent="-293688" algn="l" rtl="0">
              <a:lnSpc>
                <a:spcPct val="95000"/>
              </a:lnSpc>
              <a:spcBef>
                <a:spcPts val="240"/>
              </a:spcBef>
              <a:spcAft>
                <a:spcPts val="0"/>
              </a:spcAft>
              <a:buSzPts val="840"/>
              <a:buChar char="●"/>
            </a:pPr>
            <a:r>
              <a:rPr lang="en-US" sz="1200">
                <a:solidFill>
                  <a:schemeClr val="lt1"/>
                </a:solidFill>
              </a:rPr>
              <a:t>Behandlungsziel: Senkung des Augeninnendrucks um 20 % </a:t>
            </a:r>
            <a:r>
              <a:rPr lang="en-US" sz="1200" i="1">
                <a:solidFill>
                  <a:schemeClr val="lt1"/>
                </a:solidFill>
              </a:rPr>
              <a:t>und </a:t>
            </a:r>
            <a:r>
              <a:rPr lang="en-US" sz="1200">
                <a:solidFill>
                  <a:schemeClr val="lt1"/>
                </a:solidFill>
              </a:rPr>
              <a:t>Augeninnendruck &lt; 24</a:t>
            </a:r>
            <a:endParaRPr/>
          </a:p>
          <a:p>
            <a:pPr marL="692150" lvl="1" indent="-347663" algn="l" rtl="0">
              <a:lnSpc>
                <a:spcPct val="95000"/>
              </a:lnSpc>
              <a:spcBef>
                <a:spcPts val="240"/>
              </a:spcBef>
              <a:spcAft>
                <a:spcPts val="0"/>
              </a:spcAft>
              <a:buSzPts val="840"/>
              <a:buChar char="●"/>
            </a:pPr>
            <a:r>
              <a:rPr lang="en-US" sz="1200">
                <a:solidFill>
                  <a:schemeClr val="lt1"/>
                </a:solidFill>
              </a:rPr>
              <a:t>Ergebnisse: </a:t>
            </a:r>
            <a:endParaRPr/>
          </a:p>
          <a:p>
            <a:pPr marL="987425" lvl="2" indent="-293688" algn="l" rtl="0">
              <a:lnSpc>
                <a:spcPct val="95000"/>
              </a:lnSpc>
              <a:spcBef>
                <a:spcPts val="240"/>
              </a:spcBef>
              <a:spcAft>
                <a:spcPts val="0"/>
              </a:spcAft>
              <a:buSzPts val="840"/>
              <a:buChar char="●"/>
            </a:pPr>
            <a:r>
              <a:rPr lang="en-US" sz="1200">
                <a:solidFill>
                  <a:schemeClr val="lt1"/>
                </a:solidFill>
              </a:rPr>
              <a:t>Nach 5 Jahren entwickelten 9,5 % der unbehandelten Augen ein POAG, gegenüber 4,4 % der behandelten Augen</a:t>
            </a:r>
            <a:endParaRPr/>
          </a:p>
          <a:p>
            <a:pPr marL="987425" lvl="2" indent="-293688" algn="l" rtl="0">
              <a:lnSpc>
                <a:spcPct val="95000"/>
              </a:lnSpc>
              <a:spcBef>
                <a:spcPts val="240"/>
              </a:spcBef>
              <a:spcAft>
                <a:spcPts val="0"/>
              </a:spcAft>
              <a:buSzPts val="840"/>
              <a:buChar char="●"/>
            </a:pPr>
            <a:r>
              <a:rPr lang="en-US" sz="1200">
                <a:solidFill>
                  <a:schemeClr val="lt1"/>
                </a:solidFill>
              </a:rPr>
              <a:t>Die CCT ist ein starker Prädiktor für POAG, selbst nach Adjustierung für Augeninnendruck, Alter und CDR</a:t>
            </a:r>
            <a:endParaRPr/>
          </a:p>
          <a:p>
            <a:pPr marL="1281113" lvl="3" indent="-292100" algn="l" rtl="0">
              <a:lnSpc>
                <a:spcPct val="95000"/>
              </a:lnSpc>
              <a:spcBef>
                <a:spcPts val="240"/>
              </a:spcBef>
              <a:spcAft>
                <a:spcPts val="0"/>
              </a:spcAft>
              <a:buSzPts val="900"/>
              <a:buChar char="▪"/>
            </a:pPr>
            <a:r>
              <a:rPr lang="en-US" sz="1200">
                <a:solidFill>
                  <a:schemeClr val="lt1"/>
                </a:solidFill>
              </a:rPr>
              <a:t>Wenn CCT &lt; 555, ist das POAG-Risiko dreimal so hoch wie bei CCT &gt; 588</a:t>
            </a:r>
            <a:endParaRPr/>
          </a:p>
        </p:txBody>
      </p:sp>
      <p:sp>
        <p:nvSpPr>
          <p:cNvPr id="187" name="Google Shape;187;p4"/>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188" name="Google Shape;188;p4"/>
          <p:cNvSpPr/>
          <p:nvPr/>
        </p:nvSpPr>
        <p:spPr>
          <a:xfrm>
            <a:off x="762000" y="2971800"/>
            <a:ext cx="1066800" cy="3581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89" name="Google Shape;189;p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4</a:t>
            </a:fld>
            <a:endParaRPr sz="1000" b="0" i="0" u="none" strike="noStrike" cap="none">
              <a:solidFill>
                <a:schemeClr val="dk1"/>
              </a:solidFill>
              <a:latin typeface="Arial"/>
              <a:ea typeface="Arial"/>
              <a:cs typeface="Arial"/>
              <a:sym typeface="Arial"/>
            </a:endParaRPr>
          </a:p>
        </p:txBody>
      </p:sp>
      <p:sp>
        <p:nvSpPr>
          <p:cNvPr id="190" name="Google Shape;190;p4"/>
          <p:cNvSpPr txBox="1"/>
          <p:nvPr/>
        </p:nvSpPr>
        <p:spPr>
          <a:xfrm>
            <a:off x="3962400" y="3152775"/>
            <a:ext cx="2228850" cy="2762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Primäres Offenwinkelglaukom</a:t>
            </a:r>
            <a:endParaRPr/>
          </a:p>
        </p:txBody>
      </p:sp>
      <p:sp>
        <p:nvSpPr>
          <p:cNvPr id="191" name="Google Shape;191;p4"/>
          <p:cNvSpPr txBox="1"/>
          <p:nvPr/>
        </p:nvSpPr>
        <p:spPr>
          <a:xfrm>
            <a:off x="7332663" y="3152775"/>
            <a:ext cx="15573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Okuläre Hypert</a:t>
            </a:r>
            <a:r>
              <a:rPr lang="en-US" sz="1200" i="1">
                <a:solidFill>
                  <a:schemeClr val="dk1"/>
                </a:solidFill>
              </a:rPr>
              <a:t>ension</a:t>
            </a:r>
            <a:endParaRPr/>
          </a:p>
        </p:txBody>
      </p:sp>
      <p:cxnSp>
        <p:nvCxnSpPr>
          <p:cNvPr id="192" name="Google Shape;192;p4"/>
          <p:cNvCxnSpPr/>
          <p:nvPr/>
        </p:nvCxnSpPr>
        <p:spPr>
          <a:xfrm flipH="1">
            <a:off x="5562600" y="2895600"/>
            <a:ext cx="190500" cy="180975"/>
          </a:xfrm>
          <a:prstGeom prst="straightConnector1">
            <a:avLst/>
          </a:prstGeom>
          <a:noFill/>
          <a:ln w="9525" cap="flat" cmpd="sng">
            <a:solidFill>
              <a:schemeClr val="dk1"/>
            </a:solidFill>
            <a:prstDash val="solid"/>
            <a:round/>
            <a:headEnd type="none" w="sm" len="sm"/>
            <a:tailEnd type="triangle" w="med" len="med"/>
          </a:ln>
        </p:spPr>
      </p:cxnSp>
      <p:cxnSp>
        <p:nvCxnSpPr>
          <p:cNvPr id="193" name="Google Shape;193;p4"/>
          <p:cNvCxnSpPr/>
          <p:nvPr/>
        </p:nvCxnSpPr>
        <p:spPr>
          <a:xfrm>
            <a:off x="7391400" y="2895600"/>
            <a:ext cx="228600" cy="180975"/>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3" name="Google Shape;663;g3f645ac5276_0_203"/>
          <p:cNvSpPr txBox="1">
            <a:spLocks noGrp="1"/>
          </p:cNvSpPr>
          <p:nvPr>
            <p:ph type="body" idx="1"/>
          </p:nvPr>
        </p:nvSpPr>
        <p:spPr>
          <a:xfrm>
            <a:off x="457200" y="1905000"/>
            <a:ext cx="8686800" cy="44958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a:t>
            </a:r>
            <a:r>
              <a:rPr lang="en-US" sz="1200" b="1" dirty="0" err="1"/>
              <a:t>Vergleichsstudie</a:t>
            </a:r>
            <a:r>
              <a:rPr lang="en-US" sz="1200" b="1" dirty="0"/>
              <a:t> </a:t>
            </a:r>
            <a:r>
              <a:rPr lang="en-US" sz="1200" b="1" dirty="0" err="1"/>
              <a:t>zur</a:t>
            </a:r>
            <a:r>
              <a:rPr lang="en-US" sz="1200" b="1" dirty="0"/>
              <a:t> </a:t>
            </a:r>
            <a:r>
              <a:rPr lang="en-US" sz="1200" b="1" dirty="0" err="1"/>
              <a:t>Initialtherapie</a:t>
            </a:r>
            <a:r>
              <a:rPr lang="en-US" sz="1200" b="1" dirty="0"/>
              <a:t> des </a:t>
            </a:r>
            <a:r>
              <a:rPr lang="en-US" sz="1200" b="1" dirty="0" err="1"/>
              <a:t>Glaukoms</a:t>
            </a:r>
            <a:r>
              <a:rPr lang="en-US" sz="1200" b="1" dirty="0"/>
              <a:t> (CIGTS)</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die </a:t>
            </a:r>
            <a:r>
              <a:rPr lang="en-US" sz="1200" dirty="0" err="1"/>
              <a:t>Wirksamkeit</a:t>
            </a:r>
            <a:r>
              <a:rPr lang="en-US" sz="1200" dirty="0"/>
              <a:t> </a:t>
            </a:r>
            <a:r>
              <a:rPr lang="en-US" sz="1200" dirty="0" err="1"/>
              <a:t>einer</a:t>
            </a:r>
            <a:r>
              <a:rPr lang="en-US" sz="1200" dirty="0"/>
              <a:t> </a:t>
            </a:r>
            <a:r>
              <a:rPr lang="en-US" sz="1200" dirty="0" err="1"/>
              <a:t>medikamentösen</a:t>
            </a:r>
            <a:r>
              <a:rPr lang="en-US" sz="1200" dirty="0"/>
              <a:t> </a:t>
            </a:r>
            <a:r>
              <a:rPr lang="en-US" sz="1200" dirty="0" err="1"/>
              <a:t>mit</a:t>
            </a:r>
            <a:r>
              <a:rPr lang="en-US" sz="1200" dirty="0"/>
              <a:t> </a:t>
            </a:r>
            <a:r>
              <a:rPr lang="en-US" sz="1200" dirty="0" err="1"/>
              <a:t>einer</a:t>
            </a:r>
            <a:r>
              <a:rPr lang="en-US" sz="1200" dirty="0"/>
              <a:t> </a:t>
            </a:r>
            <a:r>
              <a:rPr lang="en-US" sz="1200" dirty="0" err="1"/>
              <a:t>chirurgischen</a:t>
            </a:r>
            <a:r>
              <a:rPr lang="en-US" sz="1200" dirty="0"/>
              <a:t> </a:t>
            </a:r>
            <a:r>
              <a:rPr lang="en-US" sz="1200" dirty="0" err="1"/>
              <a:t>Therapie</a:t>
            </a:r>
            <a:r>
              <a:rPr lang="en-US" sz="1200" dirty="0"/>
              <a:t> </a:t>
            </a:r>
            <a:r>
              <a:rPr lang="en-US" sz="1200" dirty="0" err="1"/>
              <a:t>als</a:t>
            </a:r>
            <a:r>
              <a:rPr lang="en-US" sz="1200" dirty="0"/>
              <a:t> </a:t>
            </a:r>
            <a:r>
              <a:rPr lang="en-US" sz="1200" dirty="0" err="1"/>
              <a:t>Initialbehandlung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~600 </a:t>
            </a:r>
            <a:r>
              <a:rPr lang="en-US" sz="1200" dirty="0" err="1"/>
              <a:t>Patienten</a:t>
            </a:r>
            <a:r>
              <a:rPr lang="en-US" sz="1200" dirty="0"/>
              <a:t> (1200 Augen) </a:t>
            </a:r>
            <a:r>
              <a:rPr lang="en-US" sz="1200" dirty="0" err="1"/>
              <a:t>mit</a:t>
            </a:r>
            <a:r>
              <a:rPr lang="en-US" sz="1200" dirty="0"/>
              <a:t> neu </a:t>
            </a:r>
            <a:r>
              <a:rPr lang="en-US" sz="1200" dirty="0" err="1"/>
              <a:t>diagnostiziertem</a:t>
            </a:r>
            <a:r>
              <a:rPr lang="en-US" sz="1200" dirty="0"/>
              <a:t> POWG</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Ein Auge </a:t>
            </a:r>
            <a:r>
              <a:rPr lang="en-US" sz="1200" dirty="0" err="1"/>
              <a:t>erhielt</a:t>
            </a:r>
            <a:r>
              <a:rPr lang="en-US" sz="1200" dirty="0"/>
              <a:t> </a:t>
            </a:r>
            <a:r>
              <a:rPr lang="en-US" sz="1200" dirty="0" err="1"/>
              <a:t>eine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t>
            </a:r>
            <a:r>
              <a:rPr lang="en-US" sz="1200" dirty="0"/>
              <a:t> das </a:t>
            </a:r>
            <a:r>
              <a:rPr lang="en-US" sz="1200" dirty="0" err="1"/>
              <a:t>andere</a:t>
            </a:r>
            <a:r>
              <a:rPr lang="en-US" sz="1200" dirty="0"/>
              <a:t> </a:t>
            </a:r>
            <a:r>
              <a:rPr lang="en-US" sz="1200" dirty="0" err="1"/>
              <a:t>eine</a:t>
            </a:r>
            <a:r>
              <a:rPr lang="en-US" sz="1200" dirty="0"/>
              <a:t> </a:t>
            </a:r>
            <a:r>
              <a:rPr lang="en-US" sz="1200" dirty="0" err="1">
                <a:solidFill>
                  <a:srgbClr val="0000FF"/>
                </a:solidFill>
              </a:rPr>
              <a:t>Trabekulektomie</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Bessere</a:t>
            </a:r>
            <a:r>
              <a:rPr lang="en-US" sz="1200" dirty="0"/>
              <a:t> </a:t>
            </a:r>
            <a:r>
              <a:rPr lang="en-US" sz="1200" dirty="0" err="1"/>
              <a:t>Senkung</a:t>
            </a:r>
            <a:r>
              <a:rPr lang="en-US" sz="1200" dirty="0"/>
              <a:t> des </a:t>
            </a:r>
            <a:r>
              <a:rPr lang="en-US" sz="1200" dirty="0" err="1"/>
              <a:t>Augeninnendrucks</a:t>
            </a:r>
            <a:r>
              <a:rPr lang="en-US" sz="1200" dirty="0"/>
              <a:t> in der </a:t>
            </a:r>
            <a:r>
              <a:rPr lang="en-US" sz="1200" dirty="0" err="1">
                <a:solidFill>
                  <a:srgbClr val="0000FF"/>
                </a:solidFill>
              </a:rPr>
              <a:t>Trabekulektomie</a:t>
            </a:r>
            <a:r>
              <a:rPr lang="en-US" sz="1200" dirty="0"/>
              <a:t>-Gruppe (45% </a:t>
            </a:r>
            <a:r>
              <a:rPr lang="en-US" sz="1200" dirty="0" err="1"/>
              <a:t>gegenüber</a:t>
            </a:r>
            <a:r>
              <a:rPr lang="en-US" sz="1200" dirty="0"/>
              <a:t> 38%)</a:t>
            </a:r>
            <a:endParaRPr sz="1200" dirty="0"/>
          </a:p>
        </p:txBody>
      </p:sp>
      <p:sp>
        <p:nvSpPr>
          <p:cNvPr id="664" name="Google Shape;664;g3f645ac5276_0_203"/>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665" name="Google Shape;665;g3f645ac5276_0_20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40</a:t>
            </a:fld>
            <a:endParaRPr sz="1000">
              <a:solidFill>
                <a:schemeClr val="dk1"/>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3" name="Google Shape;673;p41"/>
          <p:cNvSpPr txBox="1">
            <a:spLocks noGrp="1"/>
          </p:cNvSpPr>
          <p:nvPr>
            <p:ph type="body" idx="1"/>
          </p:nvPr>
        </p:nvSpPr>
        <p:spPr>
          <a:xfrm>
            <a:off x="457200" y="1905000"/>
            <a:ext cx="8686800" cy="44958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a:t>
            </a:r>
            <a:r>
              <a:rPr lang="en-US" sz="1200" b="1" dirty="0" err="1"/>
              <a:t>Vergleichsstudie</a:t>
            </a:r>
            <a:r>
              <a:rPr lang="en-US" sz="1200" b="1" dirty="0"/>
              <a:t> </a:t>
            </a:r>
            <a:r>
              <a:rPr lang="en-US" sz="1200" b="1" dirty="0" err="1"/>
              <a:t>zur</a:t>
            </a:r>
            <a:r>
              <a:rPr lang="en-US" sz="1200" b="1" dirty="0"/>
              <a:t> </a:t>
            </a:r>
            <a:r>
              <a:rPr lang="en-US" sz="1200" b="1" dirty="0" err="1"/>
              <a:t>Initialtherapie</a:t>
            </a:r>
            <a:r>
              <a:rPr lang="en-US" sz="1200" b="1" dirty="0"/>
              <a:t> des </a:t>
            </a:r>
            <a:r>
              <a:rPr lang="en-US" sz="1200" b="1" dirty="0" err="1"/>
              <a:t>Glaukoms</a:t>
            </a:r>
            <a:r>
              <a:rPr lang="en-US" sz="1200" b="1" dirty="0"/>
              <a:t> (CIGTS)</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die </a:t>
            </a:r>
            <a:r>
              <a:rPr lang="en-US" sz="1200" dirty="0" err="1"/>
              <a:t>Wirksamkeit</a:t>
            </a:r>
            <a:r>
              <a:rPr lang="en-US" sz="1200" dirty="0"/>
              <a:t> </a:t>
            </a:r>
            <a:r>
              <a:rPr lang="en-US" sz="1200" dirty="0" err="1"/>
              <a:t>einer</a:t>
            </a:r>
            <a:r>
              <a:rPr lang="en-US" sz="1200" dirty="0"/>
              <a:t> </a:t>
            </a:r>
            <a:r>
              <a:rPr lang="en-US" sz="1200" dirty="0" err="1"/>
              <a:t>medikamentösen</a:t>
            </a:r>
            <a:r>
              <a:rPr lang="en-US" sz="1200" dirty="0"/>
              <a:t> </a:t>
            </a:r>
            <a:r>
              <a:rPr lang="en-US" sz="1200" dirty="0" err="1"/>
              <a:t>mit</a:t>
            </a:r>
            <a:r>
              <a:rPr lang="en-US" sz="1200" dirty="0"/>
              <a:t> </a:t>
            </a:r>
            <a:r>
              <a:rPr lang="en-US" sz="1200" dirty="0" err="1"/>
              <a:t>einer</a:t>
            </a:r>
            <a:r>
              <a:rPr lang="en-US" sz="1200" dirty="0"/>
              <a:t> </a:t>
            </a:r>
            <a:r>
              <a:rPr lang="en-US" sz="1200" dirty="0" err="1"/>
              <a:t>chirurgischen</a:t>
            </a:r>
            <a:r>
              <a:rPr lang="en-US" sz="1200" dirty="0"/>
              <a:t> </a:t>
            </a:r>
            <a:r>
              <a:rPr lang="en-US" sz="1200" dirty="0" err="1"/>
              <a:t>Therapie</a:t>
            </a:r>
            <a:r>
              <a:rPr lang="en-US" sz="1200" dirty="0"/>
              <a:t> </a:t>
            </a:r>
            <a:r>
              <a:rPr lang="en-US" sz="1200" dirty="0" err="1"/>
              <a:t>als</a:t>
            </a:r>
            <a:r>
              <a:rPr lang="en-US" sz="1200" dirty="0"/>
              <a:t> </a:t>
            </a:r>
            <a:r>
              <a:rPr lang="en-US" sz="1200" dirty="0" err="1"/>
              <a:t>Initialbehandlung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~600 </a:t>
            </a:r>
            <a:r>
              <a:rPr lang="en-US" sz="1200" dirty="0" err="1"/>
              <a:t>Patienten</a:t>
            </a:r>
            <a:r>
              <a:rPr lang="en-US" sz="1200" dirty="0"/>
              <a:t> (1200 Augen) </a:t>
            </a:r>
            <a:r>
              <a:rPr lang="en-US" sz="1200" dirty="0" err="1"/>
              <a:t>mit</a:t>
            </a:r>
            <a:r>
              <a:rPr lang="en-US" sz="1200" dirty="0"/>
              <a:t> neu </a:t>
            </a:r>
            <a:r>
              <a:rPr lang="en-US" sz="1200" dirty="0" err="1"/>
              <a:t>diagnostiziertem</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erhielt</a:t>
            </a:r>
            <a:r>
              <a:rPr lang="en-US" sz="1200" dirty="0"/>
              <a:t> </a:t>
            </a:r>
            <a:r>
              <a:rPr lang="en-US" sz="1200" dirty="0" err="1"/>
              <a:t>eine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t>
            </a:r>
            <a:r>
              <a:rPr lang="en-US" sz="1200" dirty="0"/>
              <a:t> das </a:t>
            </a:r>
            <a:r>
              <a:rPr lang="en-US" sz="1200" dirty="0" err="1"/>
              <a:t>andere</a:t>
            </a:r>
            <a:r>
              <a:rPr lang="en-US" sz="1200" dirty="0"/>
              <a:t> </a:t>
            </a:r>
            <a:r>
              <a:rPr lang="en-US" sz="1200" dirty="0" err="1"/>
              <a:t>eine</a:t>
            </a:r>
            <a:r>
              <a:rPr lang="en-US" sz="1200" dirty="0"/>
              <a:t> </a:t>
            </a:r>
            <a:r>
              <a:rPr lang="en-US" sz="1200" dirty="0" err="1">
                <a:solidFill>
                  <a:srgbClr val="0000FF"/>
                </a:solidFill>
              </a:rPr>
              <a:t>Trabekulektomie</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67018" algn="l" rtl="0">
              <a:lnSpc>
                <a:spcPct val="95000"/>
              </a:lnSpc>
              <a:spcBef>
                <a:spcPts val="240"/>
              </a:spcBef>
              <a:spcAft>
                <a:spcPts val="0"/>
              </a:spcAft>
              <a:buSzPts val="840"/>
              <a:buChar char="●"/>
            </a:pPr>
            <a:r>
              <a:rPr lang="en-US" sz="1200" dirty="0" err="1"/>
              <a:t>Bessere</a:t>
            </a:r>
            <a:r>
              <a:rPr lang="en-US" sz="1200" dirty="0"/>
              <a:t> </a:t>
            </a:r>
            <a:r>
              <a:rPr lang="en-US" sz="1200" dirty="0" err="1"/>
              <a:t>Senkung</a:t>
            </a:r>
            <a:r>
              <a:rPr lang="en-US" sz="1200" dirty="0"/>
              <a:t> des </a:t>
            </a:r>
            <a:r>
              <a:rPr lang="en-US" sz="1200" dirty="0" err="1"/>
              <a:t>Augeninnendrucks</a:t>
            </a:r>
            <a:r>
              <a:rPr lang="en-US" sz="1200" dirty="0"/>
              <a:t> in der </a:t>
            </a:r>
            <a:r>
              <a:rPr lang="en-US" sz="1200" dirty="0" err="1">
                <a:solidFill>
                  <a:srgbClr val="0000FF"/>
                </a:solidFill>
              </a:rPr>
              <a:t>Trabekulektomie</a:t>
            </a:r>
            <a:r>
              <a:rPr lang="en-US" sz="1200" dirty="0"/>
              <a:t>-Gruppe (45% </a:t>
            </a:r>
            <a:r>
              <a:rPr lang="en-US" sz="1200" dirty="0" err="1"/>
              <a:t>gegenüber</a:t>
            </a:r>
            <a:r>
              <a:rPr lang="en-US" sz="1200" dirty="0"/>
              <a:t> 38%)</a:t>
            </a:r>
            <a:endParaRPr dirty="0"/>
          </a:p>
          <a:p>
            <a:pPr marL="987425" lvl="2" indent="-293688" algn="l" rtl="0">
              <a:lnSpc>
                <a:spcPct val="95000"/>
              </a:lnSpc>
              <a:spcBef>
                <a:spcPts val="240"/>
              </a:spcBef>
              <a:spcAft>
                <a:spcPts val="0"/>
              </a:spcAft>
              <a:buSzPts val="840"/>
              <a:buChar char="●"/>
            </a:pPr>
            <a:r>
              <a:rPr lang="en-US" sz="1200" dirty="0" err="1"/>
              <a:t>Katarakte</a:t>
            </a:r>
            <a:r>
              <a:rPr lang="en-US" sz="1200" dirty="0"/>
              <a:t> </a:t>
            </a:r>
            <a:r>
              <a:rPr lang="en-US" sz="1200" dirty="0" err="1"/>
              <a:t>traten</a:t>
            </a:r>
            <a:r>
              <a:rPr lang="en-US" sz="1200" dirty="0"/>
              <a:t> in der </a:t>
            </a:r>
            <a:r>
              <a:rPr lang="en-US" sz="1200" dirty="0" err="1">
                <a:solidFill>
                  <a:srgbClr val="0000FF"/>
                </a:solidFill>
              </a:rPr>
              <a:t>Trabekulektomie</a:t>
            </a:r>
            <a:r>
              <a:rPr lang="en-US" sz="1200" dirty="0"/>
              <a:t>-Gruppe </a:t>
            </a:r>
            <a:r>
              <a:rPr lang="en-US" sz="1200" dirty="0" err="1"/>
              <a:t>häufiger</a:t>
            </a:r>
            <a:r>
              <a:rPr lang="en-US" sz="1200" dirty="0"/>
              <a:t> auf.</a:t>
            </a:r>
            <a:endParaRPr dirty="0"/>
          </a:p>
        </p:txBody>
      </p:sp>
      <p:sp>
        <p:nvSpPr>
          <p:cNvPr id="674" name="Google Shape;674;p41"/>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675" name="Google Shape;675;p41"/>
          <p:cNvSpPr/>
          <p:nvPr/>
        </p:nvSpPr>
        <p:spPr>
          <a:xfrm>
            <a:off x="3023211" y="3238500"/>
            <a:ext cx="1207265"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endParaRPr dirty="0"/>
          </a:p>
        </p:txBody>
      </p:sp>
      <p:sp>
        <p:nvSpPr>
          <p:cNvPr id="676" name="Google Shape;676;p4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41</a:t>
            </a:fld>
            <a:endParaRPr sz="1000">
              <a:solidFill>
                <a:schemeClr val="dk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4" name="Google Shape;684;g3f645ac5276_0_213"/>
          <p:cNvSpPr txBox="1">
            <a:spLocks noGrp="1"/>
          </p:cNvSpPr>
          <p:nvPr>
            <p:ph type="body" idx="1"/>
          </p:nvPr>
        </p:nvSpPr>
        <p:spPr>
          <a:xfrm>
            <a:off x="457200" y="1905000"/>
            <a:ext cx="8686800" cy="44958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a:t>
            </a:r>
            <a:r>
              <a:rPr lang="en-US" sz="1200" b="1" dirty="0" err="1"/>
              <a:t>Vergleichsstudie</a:t>
            </a:r>
            <a:r>
              <a:rPr lang="en-US" sz="1200" b="1" dirty="0"/>
              <a:t> </a:t>
            </a:r>
            <a:r>
              <a:rPr lang="en-US" sz="1200" b="1" dirty="0" err="1"/>
              <a:t>zur</a:t>
            </a:r>
            <a:r>
              <a:rPr lang="en-US" sz="1200" b="1" dirty="0"/>
              <a:t> </a:t>
            </a:r>
            <a:r>
              <a:rPr lang="en-US" sz="1200" b="1" dirty="0" err="1"/>
              <a:t>Initialtherapie</a:t>
            </a:r>
            <a:r>
              <a:rPr lang="en-US" sz="1200" b="1" dirty="0"/>
              <a:t> des </a:t>
            </a:r>
            <a:r>
              <a:rPr lang="en-US" sz="1200" b="1" dirty="0" err="1"/>
              <a:t>Glaukoms</a:t>
            </a:r>
            <a:r>
              <a:rPr lang="en-US" sz="1200" b="1" dirty="0"/>
              <a:t> (CIGTS)</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die </a:t>
            </a:r>
            <a:r>
              <a:rPr lang="en-US" sz="1200" dirty="0" err="1"/>
              <a:t>Wirksamkeit</a:t>
            </a:r>
            <a:r>
              <a:rPr lang="en-US" sz="1200" dirty="0"/>
              <a:t> </a:t>
            </a:r>
            <a:r>
              <a:rPr lang="en-US" sz="1200" dirty="0" err="1"/>
              <a:t>einer</a:t>
            </a:r>
            <a:r>
              <a:rPr lang="en-US" sz="1200" dirty="0"/>
              <a:t> </a:t>
            </a:r>
            <a:r>
              <a:rPr lang="en-US" sz="1200" dirty="0" err="1"/>
              <a:t>medikamentösen</a:t>
            </a:r>
            <a:r>
              <a:rPr lang="en-US" sz="1200" dirty="0"/>
              <a:t> </a:t>
            </a:r>
            <a:r>
              <a:rPr lang="en-US" sz="1200" dirty="0" err="1"/>
              <a:t>mit</a:t>
            </a:r>
            <a:r>
              <a:rPr lang="en-US" sz="1200" dirty="0"/>
              <a:t> </a:t>
            </a:r>
            <a:r>
              <a:rPr lang="en-US" sz="1200" dirty="0" err="1"/>
              <a:t>einer</a:t>
            </a:r>
            <a:r>
              <a:rPr lang="en-US" sz="1200" dirty="0"/>
              <a:t> </a:t>
            </a:r>
            <a:r>
              <a:rPr lang="en-US" sz="1200" dirty="0" err="1"/>
              <a:t>chirurgischen</a:t>
            </a:r>
            <a:r>
              <a:rPr lang="en-US" sz="1200" dirty="0"/>
              <a:t> </a:t>
            </a:r>
            <a:r>
              <a:rPr lang="en-US" sz="1200" dirty="0" err="1"/>
              <a:t>Therapie</a:t>
            </a:r>
            <a:r>
              <a:rPr lang="en-US" sz="1200" dirty="0"/>
              <a:t> </a:t>
            </a:r>
            <a:r>
              <a:rPr lang="en-US" sz="1200" dirty="0" err="1"/>
              <a:t>als</a:t>
            </a:r>
            <a:r>
              <a:rPr lang="en-US" sz="1200" dirty="0"/>
              <a:t> </a:t>
            </a:r>
            <a:r>
              <a:rPr lang="en-US" sz="1200" dirty="0" err="1"/>
              <a:t>Initialbehandlung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~600 </a:t>
            </a:r>
            <a:r>
              <a:rPr lang="en-US" sz="1200" dirty="0" err="1"/>
              <a:t>Patienten</a:t>
            </a:r>
            <a:r>
              <a:rPr lang="en-US" sz="1200" dirty="0"/>
              <a:t> (1200 Augen) </a:t>
            </a:r>
            <a:r>
              <a:rPr lang="en-US" sz="1200" dirty="0" err="1"/>
              <a:t>mit</a:t>
            </a:r>
            <a:r>
              <a:rPr lang="en-US" sz="1200" dirty="0"/>
              <a:t> neu </a:t>
            </a:r>
            <a:r>
              <a:rPr lang="en-US" sz="1200" dirty="0" err="1"/>
              <a:t>diagnostiziertem</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erhielt</a:t>
            </a:r>
            <a:r>
              <a:rPr lang="en-US" sz="1200" dirty="0"/>
              <a:t> </a:t>
            </a:r>
            <a:r>
              <a:rPr lang="en-US" sz="1200" dirty="0" err="1"/>
              <a:t>eine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t>
            </a:r>
            <a:r>
              <a:rPr lang="en-US" sz="1200" dirty="0"/>
              <a:t> das </a:t>
            </a:r>
            <a:r>
              <a:rPr lang="en-US" sz="1200" dirty="0" err="1"/>
              <a:t>andere</a:t>
            </a:r>
            <a:r>
              <a:rPr lang="en-US" sz="1200" dirty="0"/>
              <a:t> </a:t>
            </a:r>
            <a:r>
              <a:rPr lang="en-US" sz="1200" dirty="0" err="1"/>
              <a:t>eine</a:t>
            </a:r>
            <a:r>
              <a:rPr lang="en-US" sz="1200" dirty="0"/>
              <a:t> </a:t>
            </a:r>
            <a:r>
              <a:rPr lang="en-US" sz="1200" dirty="0" err="1">
                <a:solidFill>
                  <a:srgbClr val="0000FF"/>
                </a:solidFill>
              </a:rPr>
              <a:t>Trabekulektomie</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67018" algn="l" rtl="0">
              <a:lnSpc>
                <a:spcPct val="95000"/>
              </a:lnSpc>
              <a:spcBef>
                <a:spcPts val="240"/>
              </a:spcBef>
              <a:spcAft>
                <a:spcPts val="0"/>
              </a:spcAft>
              <a:buSzPts val="840"/>
              <a:buChar char="●"/>
            </a:pPr>
            <a:r>
              <a:rPr lang="en-US" sz="1200" dirty="0" err="1"/>
              <a:t>Bessere</a:t>
            </a:r>
            <a:r>
              <a:rPr lang="en-US" sz="1200" dirty="0"/>
              <a:t> </a:t>
            </a:r>
            <a:r>
              <a:rPr lang="en-US" sz="1200" dirty="0" err="1"/>
              <a:t>Senkung</a:t>
            </a:r>
            <a:r>
              <a:rPr lang="en-US" sz="1200" dirty="0"/>
              <a:t> des </a:t>
            </a:r>
            <a:r>
              <a:rPr lang="en-US" sz="1200" dirty="0" err="1"/>
              <a:t>Augeninnendrucks</a:t>
            </a:r>
            <a:r>
              <a:rPr lang="en-US" sz="1200" dirty="0"/>
              <a:t> in der </a:t>
            </a:r>
            <a:r>
              <a:rPr lang="en-US" sz="1200" dirty="0" err="1">
                <a:solidFill>
                  <a:srgbClr val="0000FF"/>
                </a:solidFill>
              </a:rPr>
              <a:t>Trabekulektomie</a:t>
            </a:r>
            <a:r>
              <a:rPr lang="en-US" sz="1200" dirty="0"/>
              <a:t>-Gruppe (45% </a:t>
            </a:r>
            <a:r>
              <a:rPr lang="en-US" sz="1200" dirty="0" err="1"/>
              <a:t>gegenüber</a:t>
            </a:r>
            <a:r>
              <a:rPr lang="en-US" sz="1200" dirty="0"/>
              <a:t> 38%)</a:t>
            </a:r>
            <a:endParaRPr dirty="0"/>
          </a:p>
          <a:p>
            <a:pPr marL="987425" lvl="2" indent="-293688" algn="l" rtl="0">
              <a:lnSpc>
                <a:spcPct val="95000"/>
              </a:lnSpc>
              <a:spcBef>
                <a:spcPts val="240"/>
              </a:spcBef>
              <a:spcAft>
                <a:spcPts val="0"/>
              </a:spcAft>
              <a:buSzPts val="840"/>
              <a:buChar char="●"/>
            </a:pPr>
            <a:r>
              <a:rPr lang="en-US" sz="1200" dirty="0" err="1"/>
              <a:t>Katarakte</a:t>
            </a:r>
            <a:r>
              <a:rPr lang="en-US" sz="1200" dirty="0"/>
              <a:t> </a:t>
            </a:r>
            <a:r>
              <a:rPr lang="en-US" sz="1200" dirty="0" err="1"/>
              <a:t>traten</a:t>
            </a:r>
            <a:r>
              <a:rPr lang="en-US" sz="1200" dirty="0"/>
              <a:t> in der </a:t>
            </a:r>
            <a:r>
              <a:rPr lang="en-US" sz="1200" dirty="0" err="1">
                <a:solidFill>
                  <a:srgbClr val="0000FF"/>
                </a:solidFill>
              </a:rPr>
              <a:t>Trabekulektomie</a:t>
            </a:r>
            <a:r>
              <a:rPr lang="en-US" sz="1200" dirty="0"/>
              <a:t>-Gruppe </a:t>
            </a:r>
            <a:r>
              <a:rPr lang="en-US" sz="1200" dirty="0" err="1"/>
              <a:t>häufiger</a:t>
            </a:r>
            <a:r>
              <a:rPr lang="en-US" sz="1200" dirty="0"/>
              <a:t> auf.</a:t>
            </a:r>
            <a:endParaRPr dirty="0"/>
          </a:p>
        </p:txBody>
      </p:sp>
      <p:sp>
        <p:nvSpPr>
          <p:cNvPr id="685" name="Google Shape;685;g3f645ac5276_0_213"/>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686" name="Google Shape;686;g3f645ac5276_0_21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42</a:t>
            </a:fld>
            <a:endParaRPr sz="1000">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5" name="Google Shape;695;p43"/>
          <p:cNvSpPr txBox="1">
            <a:spLocks noGrp="1"/>
          </p:cNvSpPr>
          <p:nvPr>
            <p:ph type="body" idx="1"/>
          </p:nvPr>
        </p:nvSpPr>
        <p:spPr>
          <a:xfrm>
            <a:off x="457200" y="1916017"/>
            <a:ext cx="8686800" cy="44958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a:t>
            </a:r>
            <a:r>
              <a:rPr lang="en-US" sz="1200" b="1" dirty="0" err="1"/>
              <a:t>Vergleichsstudie</a:t>
            </a:r>
            <a:r>
              <a:rPr lang="en-US" sz="1200" b="1" dirty="0"/>
              <a:t> </a:t>
            </a:r>
            <a:r>
              <a:rPr lang="en-US" sz="1200" b="1" dirty="0" err="1"/>
              <a:t>zur</a:t>
            </a:r>
            <a:r>
              <a:rPr lang="en-US" sz="1200" b="1" dirty="0"/>
              <a:t> </a:t>
            </a:r>
            <a:r>
              <a:rPr lang="en-US" sz="1200" b="1" dirty="0" err="1"/>
              <a:t>Initialtherapie</a:t>
            </a:r>
            <a:r>
              <a:rPr lang="en-US" sz="1200" b="1" dirty="0"/>
              <a:t> des </a:t>
            </a:r>
            <a:r>
              <a:rPr lang="en-US" sz="1200" b="1" dirty="0" err="1"/>
              <a:t>Glaukoms</a:t>
            </a:r>
            <a:r>
              <a:rPr lang="en-US" sz="1200" b="1" dirty="0"/>
              <a:t> (CIGTS)</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die </a:t>
            </a:r>
            <a:r>
              <a:rPr lang="en-US" sz="1200" dirty="0" err="1"/>
              <a:t>Wirksamkeit</a:t>
            </a:r>
            <a:r>
              <a:rPr lang="en-US" sz="1200" dirty="0"/>
              <a:t> </a:t>
            </a:r>
            <a:r>
              <a:rPr lang="en-US" sz="1200" dirty="0" err="1"/>
              <a:t>einer</a:t>
            </a:r>
            <a:r>
              <a:rPr lang="en-US" sz="1200" dirty="0"/>
              <a:t> </a:t>
            </a:r>
            <a:r>
              <a:rPr lang="en-US" sz="1200" dirty="0" err="1"/>
              <a:t>medikamentösen</a:t>
            </a:r>
            <a:r>
              <a:rPr lang="en-US" sz="1200" dirty="0"/>
              <a:t> </a:t>
            </a:r>
            <a:r>
              <a:rPr lang="en-US" sz="1200" dirty="0" err="1"/>
              <a:t>mit</a:t>
            </a:r>
            <a:r>
              <a:rPr lang="en-US" sz="1200" dirty="0"/>
              <a:t> </a:t>
            </a:r>
            <a:r>
              <a:rPr lang="en-US" sz="1200" dirty="0" err="1"/>
              <a:t>einer</a:t>
            </a:r>
            <a:r>
              <a:rPr lang="en-US" sz="1200" dirty="0"/>
              <a:t> </a:t>
            </a:r>
            <a:r>
              <a:rPr lang="en-US" sz="1200" dirty="0" err="1"/>
              <a:t>chirurgischen</a:t>
            </a:r>
            <a:r>
              <a:rPr lang="en-US" sz="1200" dirty="0"/>
              <a:t> </a:t>
            </a:r>
            <a:r>
              <a:rPr lang="en-US" sz="1200" dirty="0" err="1"/>
              <a:t>Therapie</a:t>
            </a:r>
            <a:r>
              <a:rPr lang="en-US" sz="1200" dirty="0"/>
              <a:t> </a:t>
            </a:r>
            <a:r>
              <a:rPr lang="en-US" sz="1200" dirty="0" err="1"/>
              <a:t>als</a:t>
            </a:r>
            <a:r>
              <a:rPr lang="en-US" sz="1200" dirty="0"/>
              <a:t> </a:t>
            </a:r>
            <a:r>
              <a:rPr lang="en-US" sz="1200" dirty="0" err="1"/>
              <a:t>Initialbehandlung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~600 </a:t>
            </a:r>
            <a:r>
              <a:rPr lang="en-US" sz="1200" dirty="0" err="1"/>
              <a:t>Patienten</a:t>
            </a:r>
            <a:r>
              <a:rPr lang="en-US" sz="1200" dirty="0"/>
              <a:t> (1200 Augen) </a:t>
            </a:r>
            <a:r>
              <a:rPr lang="en-US" sz="1200" dirty="0" err="1"/>
              <a:t>mit</a:t>
            </a:r>
            <a:r>
              <a:rPr lang="en-US" sz="1200" dirty="0"/>
              <a:t> neu </a:t>
            </a:r>
            <a:r>
              <a:rPr lang="en-US" sz="1200" dirty="0" err="1"/>
              <a:t>diagnostiziertem</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erhielt</a:t>
            </a:r>
            <a:r>
              <a:rPr lang="en-US" sz="1200" dirty="0"/>
              <a:t> </a:t>
            </a:r>
            <a:r>
              <a:rPr lang="en-US" sz="1200" dirty="0" err="1"/>
              <a:t>eine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t>
            </a:r>
            <a:r>
              <a:rPr lang="en-US" sz="1200" dirty="0"/>
              <a:t> das </a:t>
            </a:r>
            <a:r>
              <a:rPr lang="en-US" sz="1200" dirty="0" err="1"/>
              <a:t>andere</a:t>
            </a:r>
            <a:r>
              <a:rPr lang="en-US" sz="1200" dirty="0"/>
              <a:t> </a:t>
            </a:r>
            <a:r>
              <a:rPr lang="en-US" sz="1200" dirty="0" err="1"/>
              <a:t>eine</a:t>
            </a:r>
            <a:r>
              <a:rPr lang="en-US" sz="1200" dirty="0"/>
              <a:t> </a:t>
            </a:r>
            <a:r>
              <a:rPr lang="en-US" sz="1200" dirty="0" err="1">
                <a:solidFill>
                  <a:srgbClr val="0000FF"/>
                </a:solidFill>
              </a:rPr>
              <a:t>Trabekulektomie</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67018" algn="l" rtl="0">
              <a:lnSpc>
                <a:spcPct val="95000"/>
              </a:lnSpc>
              <a:spcBef>
                <a:spcPts val="240"/>
              </a:spcBef>
              <a:spcAft>
                <a:spcPts val="0"/>
              </a:spcAft>
              <a:buSzPts val="840"/>
              <a:buChar char="●"/>
            </a:pPr>
            <a:r>
              <a:rPr lang="en-US" sz="1200" dirty="0" err="1"/>
              <a:t>Bessere</a:t>
            </a:r>
            <a:r>
              <a:rPr lang="en-US" sz="1200" dirty="0"/>
              <a:t> </a:t>
            </a:r>
            <a:r>
              <a:rPr lang="en-US" sz="1200" dirty="0" err="1"/>
              <a:t>Senkung</a:t>
            </a:r>
            <a:r>
              <a:rPr lang="en-US" sz="1200" dirty="0"/>
              <a:t> des </a:t>
            </a:r>
            <a:r>
              <a:rPr lang="en-US" sz="1200" dirty="0" err="1"/>
              <a:t>Augeninnendrucks</a:t>
            </a:r>
            <a:r>
              <a:rPr lang="en-US" sz="1200" dirty="0"/>
              <a:t> in der </a:t>
            </a:r>
            <a:r>
              <a:rPr lang="en-US" sz="1200" dirty="0" err="1">
                <a:solidFill>
                  <a:srgbClr val="0000FF"/>
                </a:solidFill>
              </a:rPr>
              <a:t>Trabekulektomie</a:t>
            </a:r>
            <a:r>
              <a:rPr lang="en-US" sz="1200" dirty="0"/>
              <a:t>-Gruppe (45% </a:t>
            </a:r>
            <a:r>
              <a:rPr lang="en-US" sz="1200" dirty="0" err="1"/>
              <a:t>gegenüber</a:t>
            </a:r>
            <a:r>
              <a:rPr lang="en-US" sz="1200" dirty="0"/>
              <a:t> 38%)</a:t>
            </a:r>
            <a:endParaRPr dirty="0"/>
          </a:p>
          <a:p>
            <a:pPr marL="987425" lvl="2" indent="-267018" algn="l" rtl="0">
              <a:lnSpc>
                <a:spcPct val="95000"/>
              </a:lnSpc>
              <a:spcBef>
                <a:spcPts val="240"/>
              </a:spcBef>
              <a:spcAft>
                <a:spcPts val="0"/>
              </a:spcAft>
              <a:buSzPts val="840"/>
              <a:buChar char="●"/>
            </a:pPr>
            <a:r>
              <a:rPr lang="en-US" sz="1200" dirty="0" err="1"/>
              <a:t>Katarakte</a:t>
            </a:r>
            <a:r>
              <a:rPr lang="en-US" sz="1200" dirty="0"/>
              <a:t> </a:t>
            </a:r>
            <a:r>
              <a:rPr lang="en-US" sz="1200" dirty="0" err="1"/>
              <a:t>traten</a:t>
            </a:r>
            <a:r>
              <a:rPr lang="en-US" sz="1200" dirty="0"/>
              <a:t> in der </a:t>
            </a:r>
            <a:r>
              <a:rPr lang="en-US" sz="1200" dirty="0" err="1">
                <a:solidFill>
                  <a:srgbClr val="0000FF"/>
                </a:solidFill>
              </a:rPr>
              <a:t>Trabekulektomie</a:t>
            </a:r>
            <a:r>
              <a:rPr lang="en-US" sz="1200" dirty="0"/>
              <a:t>-Gruppe </a:t>
            </a:r>
            <a:r>
              <a:rPr lang="en-US" sz="1200" dirty="0" err="1"/>
              <a:t>häufiger</a:t>
            </a:r>
            <a:r>
              <a:rPr lang="en-US" sz="1200" dirty="0"/>
              <a:t> auf.</a:t>
            </a:r>
            <a:endParaRPr dirty="0"/>
          </a:p>
          <a:p>
            <a:pPr marL="987425" lvl="2" indent="-293688" algn="l" rtl="0">
              <a:lnSpc>
                <a:spcPct val="95000"/>
              </a:lnSpc>
              <a:spcBef>
                <a:spcPts val="240"/>
              </a:spcBef>
              <a:spcAft>
                <a:spcPts val="0"/>
              </a:spcAft>
              <a:buSzPts val="840"/>
              <a:buChar char="●"/>
            </a:pPr>
            <a:r>
              <a:rPr lang="en-US" sz="1200" dirty="0"/>
              <a:t>Nach 5 Jahren war der </a:t>
            </a:r>
            <a:r>
              <a:rPr lang="en-US" sz="1200" dirty="0" err="1"/>
              <a:t>Gesichtsfeldverlust</a:t>
            </a:r>
            <a:r>
              <a:rPr lang="en-US" sz="1200" dirty="0"/>
              <a:t> </a:t>
            </a:r>
            <a:r>
              <a:rPr lang="en-US" sz="1200" dirty="0" err="1"/>
              <a:t>zwischen</a:t>
            </a:r>
            <a:r>
              <a:rPr lang="en-US" sz="1200" dirty="0"/>
              <a:t> den </a:t>
            </a:r>
            <a:r>
              <a:rPr lang="en-US" sz="1200" dirty="0" err="1">
                <a:solidFill>
                  <a:srgbClr val="0000FF"/>
                </a:solidFill>
              </a:rPr>
              <a:t>beiden</a:t>
            </a:r>
            <a:r>
              <a:rPr lang="en-US" sz="1200" dirty="0">
                <a:solidFill>
                  <a:srgbClr val="0000FF"/>
                </a:solidFill>
              </a:rPr>
              <a:t> Gruppen </a:t>
            </a:r>
            <a:r>
              <a:rPr lang="en-US" sz="1200" dirty="0" err="1">
                <a:solidFill>
                  <a:srgbClr val="0000FF"/>
                </a:solidFill>
              </a:rPr>
              <a:t>gleich</a:t>
            </a:r>
            <a:r>
              <a:rPr lang="en-US" sz="1200" dirty="0"/>
              <a:t>.</a:t>
            </a:r>
            <a:endParaRPr dirty="0"/>
          </a:p>
        </p:txBody>
      </p:sp>
      <p:sp>
        <p:nvSpPr>
          <p:cNvPr id="696" name="Google Shape;696;p43"/>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697" name="Google Shape;697;p43"/>
          <p:cNvSpPr/>
          <p:nvPr/>
        </p:nvSpPr>
        <p:spPr>
          <a:xfrm>
            <a:off x="5311966" y="3436345"/>
            <a:ext cx="3048000" cy="4572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In welcher Gruppe ist er schlechter?</a:t>
            </a:r>
            <a:endParaRPr/>
          </a:p>
        </p:txBody>
      </p:sp>
      <p:sp>
        <p:nvSpPr>
          <p:cNvPr id="698" name="Google Shape;698;p4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43</a:t>
            </a:fld>
            <a:endParaRPr sz="1000">
              <a:solidFill>
                <a:schemeClr val="dk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7" name="Google Shape;707;g3f645ac5276_0_224"/>
          <p:cNvSpPr txBox="1">
            <a:spLocks noGrp="1"/>
          </p:cNvSpPr>
          <p:nvPr>
            <p:ph type="body" idx="1"/>
          </p:nvPr>
        </p:nvSpPr>
        <p:spPr>
          <a:xfrm>
            <a:off x="457200" y="1905000"/>
            <a:ext cx="8686800" cy="44958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a:t>
            </a:r>
            <a:r>
              <a:rPr lang="en-US" sz="1200" b="1" dirty="0" err="1"/>
              <a:t>Vergleichsstudie</a:t>
            </a:r>
            <a:r>
              <a:rPr lang="en-US" sz="1200" b="1" dirty="0"/>
              <a:t> </a:t>
            </a:r>
            <a:r>
              <a:rPr lang="en-US" sz="1200" b="1" dirty="0" err="1"/>
              <a:t>zur</a:t>
            </a:r>
            <a:r>
              <a:rPr lang="en-US" sz="1200" b="1" dirty="0"/>
              <a:t> </a:t>
            </a:r>
            <a:r>
              <a:rPr lang="en-US" sz="1200" b="1" dirty="0" err="1"/>
              <a:t>Initialtherapie</a:t>
            </a:r>
            <a:r>
              <a:rPr lang="en-US" sz="1200" b="1" dirty="0"/>
              <a:t> des </a:t>
            </a:r>
            <a:r>
              <a:rPr lang="en-US" sz="1200" b="1" dirty="0" err="1"/>
              <a:t>Glaukoms</a:t>
            </a:r>
            <a:r>
              <a:rPr lang="en-US" sz="1200" b="1" dirty="0"/>
              <a:t> (CIGTS)</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die </a:t>
            </a:r>
            <a:r>
              <a:rPr lang="en-US" sz="1200" dirty="0" err="1"/>
              <a:t>Wirksamkeit</a:t>
            </a:r>
            <a:r>
              <a:rPr lang="en-US" sz="1200" dirty="0"/>
              <a:t> </a:t>
            </a:r>
            <a:r>
              <a:rPr lang="en-US" sz="1200" dirty="0" err="1"/>
              <a:t>einer</a:t>
            </a:r>
            <a:r>
              <a:rPr lang="en-US" sz="1200" dirty="0"/>
              <a:t> </a:t>
            </a:r>
            <a:r>
              <a:rPr lang="en-US" sz="1200" dirty="0" err="1"/>
              <a:t>medikamentösen</a:t>
            </a:r>
            <a:r>
              <a:rPr lang="en-US" sz="1200" dirty="0"/>
              <a:t> </a:t>
            </a:r>
            <a:r>
              <a:rPr lang="en-US" sz="1200" dirty="0" err="1"/>
              <a:t>mit</a:t>
            </a:r>
            <a:r>
              <a:rPr lang="en-US" sz="1200" dirty="0"/>
              <a:t> </a:t>
            </a:r>
            <a:r>
              <a:rPr lang="en-US" sz="1200" dirty="0" err="1"/>
              <a:t>einer</a:t>
            </a:r>
            <a:r>
              <a:rPr lang="en-US" sz="1200" dirty="0"/>
              <a:t> </a:t>
            </a:r>
            <a:r>
              <a:rPr lang="en-US" sz="1200" dirty="0" err="1"/>
              <a:t>chirurgischen</a:t>
            </a:r>
            <a:r>
              <a:rPr lang="en-US" sz="1200" dirty="0"/>
              <a:t> </a:t>
            </a:r>
            <a:r>
              <a:rPr lang="en-US" sz="1200" dirty="0" err="1"/>
              <a:t>Therapie</a:t>
            </a:r>
            <a:r>
              <a:rPr lang="en-US" sz="1200" dirty="0"/>
              <a:t> </a:t>
            </a:r>
            <a:r>
              <a:rPr lang="en-US" sz="1200" dirty="0" err="1"/>
              <a:t>als</a:t>
            </a:r>
            <a:r>
              <a:rPr lang="en-US" sz="1200" dirty="0"/>
              <a:t> </a:t>
            </a:r>
            <a:r>
              <a:rPr lang="en-US" sz="1200" dirty="0" err="1"/>
              <a:t>Initialbehandlung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~600 </a:t>
            </a:r>
            <a:r>
              <a:rPr lang="en-US" sz="1200" dirty="0" err="1"/>
              <a:t>Patienten</a:t>
            </a:r>
            <a:r>
              <a:rPr lang="en-US" sz="1200" dirty="0"/>
              <a:t> (1200 Augen) </a:t>
            </a:r>
            <a:r>
              <a:rPr lang="en-US" sz="1200" dirty="0" err="1"/>
              <a:t>mit</a:t>
            </a:r>
            <a:r>
              <a:rPr lang="en-US" sz="1200" dirty="0"/>
              <a:t> neu </a:t>
            </a:r>
            <a:r>
              <a:rPr lang="en-US" sz="1200" dirty="0" err="1"/>
              <a:t>diagnostiziertem</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erhielt</a:t>
            </a:r>
            <a:r>
              <a:rPr lang="en-US" sz="1200" dirty="0"/>
              <a:t> </a:t>
            </a:r>
            <a:r>
              <a:rPr lang="en-US" sz="1200" dirty="0" err="1"/>
              <a:t>eine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t>
            </a:r>
            <a:r>
              <a:rPr lang="en-US" sz="1200" dirty="0"/>
              <a:t> das </a:t>
            </a:r>
            <a:r>
              <a:rPr lang="en-US" sz="1200" dirty="0" err="1"/>
              <a:t>andere</a:t>
            </a:r>
            <a:r>
              <a:rPr lang="en-US" sz="1200" dirty="0"/>
              <a:t> </a:t>
            </a:r>
            <a:r>
              <a:rPr lang="en-US" sz="1200" dirty="0" err="1"/>
              <a:t>eine</a:t>
            </a:r>
            <a:r>
              <a:rPr lang="en-US" sz="1200" dirty="0"/>
              <a:t> </a:t>
            </a:r>
            <a:r>
              <a:rPr lang="en-US" sz="1200" dirty="0" err="1">
                <a:solidFill>
                  <a:srgbClr val="0000FF"/>
                </a:solidFill>
              </a:rPr>
              <a:t>Trabekulektomie</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67018" algn="l" rtl="0">
              <a:lnSpc>
                <a:spcPct val="95000"/>
              </a:lnSpc>
              <a:spcBef>
                <a:spcPts val="240"/>
              </a:spcBef>
              <a:spcAft>
                <a:spcPts val="0"/>
              </a:spcAft>
              <a:buSzPts val="840"/>
              <a:buChar char="●"/>
            </a:pPr>
            <a:r>
              <a:rPr lang="en-US" sz="1200" dirty="0" err="1"/>
              <a:t>Bessere</a:t>
            </a:r>
            <a:r>
              <a:rPr lang="en-US" sz="1200" dirty="0"/>
              <a:t> </a:t>
            </a:r>
            <a:r>
              <a:rPr lang="en-US" sz="1200" dirty="0" err="1"/>
              <a:t>Senkung</a:t>
            </a:r>
            <a:r>
              <a:rPr lang="en-US" sz="1200" dirty="0"/>
              <a:t> des </a:t>
            </a:r>
            <a:r>
              <a:rPr lang="en-US" sz="1200" dirty="0" err="1"/>
              <a:t>Augeninnendrucks</a:t>
            </a:r>
            <a:r>
              <a:rPr lang="en-US" sz="1200" dirty="0"/>
              <a:t> in der </a:t>
            </a:r>
            <a:r>
              <a:rPr lang="en-US" sz="1200" dirty="0" err="1">
                <a:solidFill>
                  <a:srgbClr val="0000FF"/>
                </a:solidFill>
              </a:rPr>
              <a:t>Trabekulektomie</a:t>
            </a:r>
            <a:r>
              <a:rPr lang="en-US" sz="1200" dirty="0"/>
              <a:t>-Gruppe (45% </a:t>
            </a:r>
            <a:r>
              <a:rPr lang="en-US" sz="1200" dirty="0" err="1"/>
              <a:t>gegenüber</a:t>
            </a:r>
            <a:r>
              <a:rPr lang="en-US" sz="1200" dirty="0"/>
              <a:t> 38%)</a:t>
            </a:r>
            <a:endParaRPr dirty="0"/>
          </a:p>
          <a:p>
            <a:pPr marL="987425" lvl="2" indent="-267018" algn="l" rtl="0">
              <a:lnSpc>
                <a:spcPct val="95000"/>
              </a:lnSpc>
              <a:spcBef>
                <a:spcPts val="240"/>
              </a:spcBef>
              <a:spcAft>
                <a:spcPts val="0"/>
              </a:spcAft>
              <a:buSzPts val="840"/>
              <a:buChar char="●"/>
            </a:pPr>
            <a:r>
              <a:rPr lang="en-US" sz="1200" dirty="0" err="1"/>
              <a:t>Katarakte</a:t>
            </a:r>
            <a:r>
              <a:rPr lang="en-US" sz="1200" dirty="0"/>
              <a:t> </a:t>
            </a:r>
            <a:r>
              <a:rPr lang="en-US" sz="1200" dirty="0" err="1"/>
              <a:t>traten</a:t>
            </a:r>
            <a:r>
              <a:rPr lang="en-US" sz="1200" dirty="0"/>
              <a:t> in der </a:t>
            </a:r>
            <a:r>
              <a:rPr lang="en-US" sz="1200" dirty="0" err="1">
                <a:solidFill>
                  <a:srgbClr val="0000FF"/>
                </a:solidFill>
              </a:rPr>
              <a:t>Trabekulektomie</a:t>
            </a:r>
            <a:r>
              <a:rPr lang="en-US" sz="1200" dirty="0"/>
              <a:t>-Gruppe </a:t>
            </a:r>
            <a:r>
              <a:rPr lang="en-US" sz="1200" dirty="0" err="1"/>
              <a:t>häufiger</a:t>
            </a:r>
            <a:r>
              <a:rPr lang="en-US" sz="1200" dirty="0"/>
              <a:t> auf.</a:t>
            </a:r>
            <a:endParaRPr dirty="0"/>
          </a:p>
          <a:p>
            <a:pPr marL="987425" lvl="2" indent="-293688" algn="l" rtl="0">
              <a:lnSpc>
                <a:spcPct val="95000"/>
              </a:lnSpc>
              <a:spcBef>
                <a:spcPts val="240"/>
              </a:spcBef>
              <a:spcAft>
                <a:spcPts val="0"/>
              </a:spcAft>
              <a:buSzPts val="840"/>
              <a:buChar char="●"/>
            </a:pPr>
            <a:r>
              <a:rPr lang="en-US" sz="1200" dirty="0"/>
              <a:t>Nach 5 Jahren war der </a:t>
            </a:r>
            <a:r>
              <a:rPr lang="en-US" sz="1200" dirty="0" err="1"/>
              <a:t>Gesichtsfeldverlust</a:t>
            </a:r>
            <a:r>
              <a:rPr lang="en-US" sz="1200" dirty="0"/>
              <a:t> </a:t>
            </a:r>
            <a:r>
              <a:rPr lang="en-US" sz="1200" dirty="0" err="1"/>
              <a:t>zwischen</a:t>
            </a:r>
            <a:r>
              <a:rPr lang="en-US" sz="1200" dirty="0"/>
              <a:t> den </a:t>
            </a:r>
            <a:r>
              <a:rPr lang="en-US" sz="1200" dirty="0" err="1">
                <a:solidFill>
                  <a:srgbClr val="0000FF"/>
                </a:solidFill>
              </a:rPr>
              <a:t>beiden</a:t>
            </a:r>
            <a:r>
              <a:rPr lang="en-US" sz="1200" dirty="0">
                <a:solidFill>
                  <a:srgbClr val="0000FF"/>
                </a:solidFill>
              </a:rPr>
              <a:t> Gruppen </a:t>
            </a:r>
            <a:r>
              <a:rPr lang="en-US" sz="1200" dirty="0" err="1">
                <a:solidFill>
                  <a:srgbClr val="0000FF"/>
                </a:solidFill>
              </a:rPr>
              <a:t>gleich</a:t>
            </a:r>
            <a:r>
              <a:rPr lang="en-US" sz="1200" dirty="0"/>
              <a:t>.</a:t>
            </a:r>
            <a:endParaRPr dirty="0"/>
          </a:p>
        </p:txBody>
      </p:sp>
      <p:sp>
        <p:nvSpPr>
          <p:cNvPr id="708" name="Google Shape;708;g3f645ac5276_0_224"/>
          <p:cNvSpPr/>
          <p:nvPr/>
        </p:nvSpPr>
        <p:spPr>
          <a:xfrm>
            <a:off x="457200" y="309524"/>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709" name="Google Shape;709;g3f645ac5276_0_22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44</a:t>
            </a:fld>
            <a:endParaRPr sz="1000">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9" name="Google Shape;719;p45"/>
          <p:cNvSpPr txBox="1">
            <a:spLocks noGrp="1"/>
          </p:cNvSpPr>
          <p:nvPr>
            <p:ph type="body" idx="1"/>
          </p:nvPr>
        </p:nvSpPr>
        <p:spPr>
          <a:xfrm>
            <a:off x="457200" y="1905000"/>
            <a:ext cx="8686800" cy="44958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a:t>
            </a:r>
            <a:r>
              <a:rPr lang="en-US" sz="1200" b="1" dirty="0" err="1"/>
              <a:t>Vergleichsstudie</a:t>
            </a:r>
            <a:r>
              <a:rPr lang="en-US" sz="1200" b="1" dirty="0"/>
              <a:t> </a:t>
            </a:r>
            <a:r>
              <a:rPr lang="en-US" sz="1200" b="1" dirty="0" err="1"/>
              <a:t>zur</a:t>
            </a:r>
            <a:r>
              <a:rPr lang="en-US" sz="1200" b="1" dirty="0"/>
              <a:t> </a:t>
            </a:r>
            <a:r>
              <a:rPr lang="en-US" sz="1200" b="1" dirty="0" err="1"/>
              <a:t>Initialtherapie</a:t>
            </a:r>
            <a:r>
              <a:rPr lang="en-US" sz="1200" b="1" dirty="0"/>
              <a:t> des </a:t>
            </a:r>
            <a:r>
              <a:rPr lang="en-US" sz="1200" b="1" dirty="0" err="1"/>
              <a:t>Glaukoms</a:t>
            </a:r>
            <a:r>
              <a:rPr lang="en-US" sz="1200" b="1" dirty="0"/>
              <a:t> (CIGTS)</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die </a:t>
            </a:r>
            <a:r>
              <a:rPr lang="en-US" sz="1200" dirty="0" err="1"/>
              <a:t>Wirksamkeit</a:t>
            </a:r>
            <a:r>
              <a:rPr lang="en-US" sz="1200" dirty="0"/>
              <a:t> </a:t>
            </a:r>
            <a:r>
              <a:rPr lang="en-US" sz="1200" dirty="0" err="1"/>
              <a:t>einer</a:t>
            </a:r>
            <a:r>
              <a:rPr lang="en-US" sz="1200" dirty="0"/>
              <a:t> </a:t>
            </a:r>
            <a:r>
              <a:rPr lang="en-US" sz="1200" dirty="0" err="1"/>
              <a:t>medikamentösen</a:t>
            </a:r>
            <a:r>
              <a:rPr lang="en-US" sz="1200" dirty="0"/>
              <a:t> </a:t>
            </a:r>
            <a:r>
              <a:rPr lang="en-US" sz="1200" dirty="0" err="1"/>
              <a:t>mit</a:t>
            </a:r>
            <a:r>
              <a:rPr lang="en-US" sz="1200" dirty="0"/>
              <a:t> </a:t>
            </a:r>
            <a:r>
              <a:rPr lang="en-US" sz="1200" dirty="0" err="1"/>
              <a:t>einer</a:t>
            </a:r>
            <a:r>
              <a:rPr lang="en-US" sz="1200" dirty="0"/>
              <a:t> </a:t>
            </a:r>
            <a:r>
              <a:rPr lang="en-US" sz="1200" dirty="0" err="1"/>
              <a:t>chirurgischen</a:t>
            </a:r>
            <a:r>
              <a:rPr lang="en-US" sz="1200" dirty="0"/>
              <a:t> </a:t>
            </a:r>
            <a:r>
              <a:rPr lang="en-US" sz="1200" dirty="0" err="1"/>
              <a:t>Therapie</a:t>
            </a:r>
            <a:r>
              <a:rPr lang="en-US" sz="1200" dirty="0"/>
              <a:t> </a:t>
            </a:r>
            <a:r>
              <a:rPr lang="en-US" sz="1200" dirty="0" err="1"/>
              <a:t>als</a:t>
            </a:r>
            <a:r>
              <a:rPr lang="en-US" sz="1200" dirty="0"/>
              <a:t> </a:t>
            </a:r>
            <a:r>
              <a:rPr lang="en-US" sz="1200" dirty="0" err="1"/>
              <a:t>Initialbehandlung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~600 </a:t>
            </a:r>
            <a:r>
              <a:rPr lang="en-US" sz="1200" dirty="0" err="1"/>
              <a:t>Patienten</a:t>
            </a:r>
            <a:r>
              <a:rPr lang="en-US" sz="1200" dirty="0"/>
              <a:t> (1200 Augen) </a:t>
            </a:r>
            <a:r>
              <a:rPr lang="en-US" sz="1200" dirty="0" err="1"/>
              <a:t>mit</a:t>
            </a:r>
            <a:r>
              <a:rPr lang="en-US" sz="1200" dirty="0"/>
              <a:t> neu </a:t>
            </a:r>
            <a:r>
              <a:rPr lang="en-US" sz="1200" dirty="0" err="1"/>
              <a:t>diagnostiziertem</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erhielt</a:t>
            </a:r>
            <a:r>
              <a:rPr lang="en-US" sz="1200" dirty="0"/>
              <a:t> </a:t>
            </a:r>
            <a:r>
              <a:rPr lang="en-US" sz="1200" dirty="0" err="1"/>
              <a:t>eine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t>
            </a:r>
            <a:r>
              <a:rPr lang="en-US" sz="1200" dirty="0"/>
              <a:t> das </a:t>
            </a:r>
            <a:r>
              <a:rPr lang="en-US" sz="1200" dirty="0" err="1"/>
              <a:t>andere</a:t>
            </a:r>
            <a:r>
              <a:rPr lang="en-US" sz="1200" dirty="0"/>
              <a:t> </a:t>
            </a:r>
            <a:r>
              <a:rPr lang="en-US" sz="1200" dirty="0" err="1"/>
              <a:t>eine</a:t>
            </a:r>
            <a:r>
              <a:rPr lang="en-US" sz="1200" dirty="0"/>
              <a:t> </a:t>
            </a:r>
            <a:r>
              <a:rPr lang="en-US" sz="1200" dirty="0" err="1">
                <a:solidFill>
                  <a:srgbClr val="0000FF"/>
                </a:solidFill>
              </a:rPr>
              <a:t>Trabekulektomie</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67018" algn="l" rtl="0">
              <a:lnSpc>
                <a:spcPct val="95000"/>
              </a:lnSpc>
              <a:spcBef>
                <a:spcPts val="240"/>
              </a:spcBef>
              <a:spcAft>
                <a:spcPts val="0"/>
              </a:spcAft>
              <a:buSzPts val="840"/>
              <a:buChar char="●"/>
            </a:pPr>
            <a:r>
              <a:rPr lang="en-US" sz="1200" dirty="0" err="1"/>
              <a:t>Bessere</a:t>
            </a:r>
            <a:r>
              <a:rPr lang="en-US" sz="1200" dirty="0"/>
              <a:t> </a:t>
            </a:r>
            <a:r>
              <a:rPr lang="en-US" sz="1200" dirty="0" err="1"/>
              <a:t>Senkung</a:t>
            </a:r>
            <a:r>
              <a:rPr lang="en-US" sz="1200" dirty="0"/>
              <a:t> des </a:t>
            </a:r>
            <a:r>
              <a:rPr lang="en-US" sz="1200" dirty="0" err="1"/>
              <a:t>Augeninnendrucks</a:t>
            </a:r>
            <a:r>
              <a:rPr lang="en-US" sz="1200" dirty="0"/>
              <a:t> in der </a:t>
            </a:r>
            <a:r>
              <a:rPr lang="en-US" sz="1200" dirty="0" err="1">
                <a:solidFill>
                  <a:srgbClr val="0000FF"/>
                </a:solidFill>
              </a:rPr>
              <a:t>Trabekulektomie</a:t>
            </a:r>
            <a:r>
              <a:rPr lang="en-US" sz="1200" dirty="0"/>
              <a:t>-Gruppe (45% </a:t>
            </a:r>
            <a:r>
              <a:rPr lang="en-US" sz="1200" dirty="0" err="1"/>
              <a:t>gegenüber</a:t>
            </a:r>
            <a:r>
              <a:rPr lang="en-US" sz="1200" dirty="0"/>
              <a:t> 38%)</a:t>
            </a:r>
            <a:endParaRPr dirty="0"/>
          </a:p>
          <a:p>
            <a:pPr marL="987425" lvl="2" indent="-267018" algn="l" rtl="0">
              <a:lnSpc>
                <a:spcPct val="95000"/>
              </a:lnSpc>
              <a:spcBef>
                <a:spcPts val="240"/>
              </a:spcBef>
              <a:spcAft>
                <a:spcPts val="0"/>
              </a:spcAft>
              <a:buSzPts val="840"/>
              <a:buChar char="●"/>
            </a:pPr>
            <a:r>
              <a:rPr lang="en-US" sz="1200" dirty="0" err="1"/>
              <a:t>Katarakte</a:t>
            </a:r>
            <a:r>
              <a:rPr lang="en-US" sz="1200" dirty="0"/>
              <a:t> </a:t>
            </a:r>
            <a:r>
              <a:rPr lang="en-US" sz="1200" dirty="0" err="1"/>
              <a:t>traten</a:t>
            </a:r>
            <a:r>
              <a:rPr lang="en-US" sz="1200" dirty="0"/>
              <a:t> in der </a:t>
            </a:r>
            <a:r>
              <a:rPr lang="en-US" sz="1200" dirty="0" err="1">
                <a:solidFill>
                  <a:srgbClr val="0000FF"/>
                </a:solidFill>
              </a:rPr>
              <a:t>Trabekulektomie</a:t>
            </a:r>
            <a:r>
              <a:rPr lang="en-US" sz="1200" dirty="0"/>
              <a:t>-Gruppe </a:t>
            </a:r>
            <a:r>
              <a:rPr lang="en-US" sz="1200" dirty="0" err="1"/>
              <a:t>häufiger</a:t>
            </a:r>
            <a:r>
              <a:rPr lang="en-US" sz="1200" dirty="0"/>
              <a:t> auf.</a:t>
            </a:r>
            <a:endParaRPr dirty="0"/>
          </a:p>
          <a:p>
            <a:pPr marL="987425" lvl="2" indent="-267018" algn="l" rtl="0">
              <a:lnSpc>
                <a:spcPct val="95000"/>
              </a:lnSpc>
              <a:spcBef>
                <a:spcPts val="240"/>
              </a:spcBef>
              <a:spcAft>
                <a:spcPts val="0"/>
              </a:spcAft>
              <a:buSzPts val="840"/>
              <a:buChar char="●"/>
            </a:pPr>
            <a:r>
              <a:rPr lang="en-US" sz="1200" dirty="0"/>
              <a:t>Nach 5 Jahren war der </a:t>
            </a:r>
            <a:r>
              <a:rPr lang="en-US" sz="1200" dirty="0" err="1"/>
              <a:t>Gesichtsfeldverlust</a:t>
            </a:r>
            <a:r>
              <a:rPr lang="en-US" sz="1200" dirty="0"/>
              <a:t> </a:t>
            </a:r>
            <a:r>
              <a:rPr lang="en-US" sz="1200" dirty="0" err="1"/>
              <a:t>zwischen</a:t>
            </a:r>
            <a:r>
              <a:rPr lang="en-US" sz="1200" dirty="0"/>
              <a:t> den </a:t>
            </a:r>
            <a:r>
              <a:rPr lang="en-US" sz="1200" dirty="0" err="1">
                <a:solidFill>
                  <a:srgbClr val="0000FF"/>
                </a:solidFill>
              </a:rPr>
              <a:t>beiden</a:t>
            </a:r>
            <a:r>
              <a:rPr lang="en-US" sz="1200" dirty="0">
                <a:solidFill>
                  <a:srgbClr val="0000FF"/>
                </a:solidFill>
              </a:rPr>
              <a:t> Gruppen </a:t>
            </a:r>
            <a:r>
              <a:rPr lang="en-US" sz="1200" dirty="0" err="1">
                <a:solidFill>
                  <a:srgbClr val="0000FF"/>
                </a:solidFill>
              </a:rPr>
              <a:t>gleich</a:t>
            </a:r>
            <a:r>
              <a:rPr lang="en-US" sz="1200" dirty="0"/>
              <a:t>.</a:t>
            </a:r>
            <a:endParaRPr dirty="0"/>
          </a:p>
          <a:p>
            <a:pPr marL="987425" lvl="2" indent="-293688" algn="l" rtl="0">
              <a:lnSpc>
                <a:spcPct val="95000"/>
              </a:lnSpc>
              <a:spcBef>
                <a:spcPts val="240"/>
              </a:spcBef>
              <a:spcAft>
                <a:spcPts val="0"/>
              </a:spcAft>
              <a:buSzPts val="840"/>
              <a:buChar char="●"/>
            </a:pPr>
            <a:r>
              <a:rPr lang="en-US" sz="1200" dirty="0"/>
              <a:t>HINWEIS: Die </a:t>
            </a:r>
            <a:r>
              <a:rPr lang="en-US" sz="1200" dirty="0" err="1"/>
              <a:t>Ergebnisse</a:t>
            </a:r>
            <a:r>
              <a:rPr lang="en-US" sz="1200" dirty="0"/>
              <a:t> </a:t>
            </a:r>
            <a:r>
              <a:rPr lang="en-US" sz="1200" dirty="0" err="1"/>
              <a:t>rechtfertigen</a:t>
            </a:r>
            <a:r>
              <a:rPr lang="en-US" sz="1200" dirty="0"/>
              <a:t> </a:t>
            </a:r>
            <a:r>
              <a:rPr lang="en-US" sz="1200" i="1" dirty="0" err="1"/>
              <a:t>keine</a:t>
            </a:r>
            <a:r>
              <a:rPr lang="en-US" sz="1200" i="1" dirty="0"/>
              <a:t> </a:t>
            </a:r>
            <a:r>
              <a:rPr lang="en-US" sz="1200" dirty="0"/>
              <a:t>Operation </a:t>
            </a:r>
            <a:r>
              <a:rPr lang="en-US" sz="1200" dirty="0" err="1"/>
              <a:t>als</a:t>
            </a:r>
            <a:r>
              <a:rPr lang="en-US" sz="1200" dirty="0"/>
              <a:t> </a:t>
            </a:r>
            <a:r>
              <a:rPr lang="en-US" sz="1200" dirty="0" err="1"/>
              <a:t>Erstbehandlung</a:t>
            </a:r>
            <a:r>
              <a:rPr lang="en-US" sz="1200" dirty="0"/>
              <a:t>.</a:t>
            </a:r>
            <a:endParaRPr dirty="0"/>
          </a:p>
        </p:txBody>
      </p:sp>
      <p:sp>
        <p:nvSpPr>
          <p:cNvPr id="720" name="Google Shape;720;p45"/>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721" name="Google Shape;721;p4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45</a:t>
            </a:fld>
            <a:endParaRPr sz="1000">
              <a:solidFill>
                <a:schemeClr val="dk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46"/>
          <p:cNvSpPr txBox="1">
            <a:spLocks noGrp="1"/>
          </p:cNvSpPr>
          <p:nvPr>
            <p:ph type="title"/>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Klinische Studien zum Glaukom</a:t>
            </a:r>
            <a:endParaRPr sz="3300" b="0"/>
          </a:p>
        </p:txBody>
      </p:sp>
      <p:sp>
        <p:nvSpPr>
          <p:cNvPr id="727" name="Google Shape;727;p46"/>
          <p:cNvSpPr txBox="1">
            <a:spLocks noGrp="1"/>
          </p:cNvSpPr>
          <p:nvPr>
            <p:ph type="body" idx="1"/>
          </p:nvPr>
        </p:nvSpPr>
        <p:spPr>
          <a:xfrm>
            <a:off x="457200" y="1371600"/>
            <a:ext cx="8686800" cy="49530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a:t>Glaucoma Laser Trial</a:t>
            </a:r>
            <a:endParaRPr/>
          </a:p>
          <a:p>
            <a:pPr marL="692150" lvl="1" indent="-347663" algn="l" rtl="0">
              <a:lnSpc>
                <a:spcPct val="95000"/>
              </a:lnSpc>
              <a:spcBef>
                <a:spcPts val="240"/>
              </a:spcBef>
              <a:spcAft>
                <a:spcPts val="0"/>
              </a:spcAft>
              <a:buSzPts val="840"/>
              <a:buChar char="●"/>
            </a:pPr>
            <a:r>
              <a:rPr lang="en-US" sz="1200"/>
              <a:t>Ziel: Vergleich der Wirksamkeit und Sicherheit von ALT gegenüber T</a:t>
            </a:r>
            <a:r>
              <a:rPr lang="en-US" sz="1200" baseline="-25000"/>
              <a:t>.5</a:t>
            </a:r>
            <a:r>
              <a:rPr lang="en-US" sz="1200"/>
              <a:t> als Erstbehandlung bei POWG</a:t>
            </a:r>
            <a:endParaRPr/>
          </a:p>
          <a:p>
            <a:pPr marL="344487" lvl="1" indent="0" algn="l" rtl="0">
              <a:lnSpc>
                <a:spcPct val="95000"/>
              </a:lnSpc>
              <a:spcBef>
                <a:spcPts val="240"/>
              </a:spcBef>
              <a:spcAft>
                <a:spcPts val="0"/>
              </a:spcAft>
              <a:buSzPts val="840"/>
              <a:buFont typeface="Noto Sans Symbols"/>
              <a:buNone/>
            </a:pPr>
            <a:r>
              <a:rPr lang="en-US" sz="1200">
                <a:solidFill>
                  <a:schemeClr val="lt1"/>
                </a:solidFill>
              </a:rPr>
              <a:t>Ergebnisse: </a:t>
            </a:r>
            <a:endParaRPr/>
          </a:p>
        </p:txBody>
      </p:sp>
      <p:sp>
        <p:nvSpPr>
          <p:cNvPr id="728" name="Google Shape;728;p4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46</a:t>
            </a:fld>
            <a:endParaRPr sz="1000">
              <a:solidFill>
                <a:schemeClr val="dk1"/>
              </a:solidFill>
              <a:latin typeface="Arial"/>
              <a:ea typeface="Arial"/>
              <a:cs typeface="Arial"/>
              <a:sym typeface="Arial"/>
            </a:endParaRPr>
          </a:p>
        </p:txBody>
      </p:sp>
      <p:sp>
        <p:nvSpPr>
          <p:cNvPr id="729" name="Google Shape;729;p46"/>
          <p:cNvSpPr txBox="1"/>
          <p:nvPr/>
        </p:nvSpPr>
        <p:spPr>
          <a:xfrm>
            <a:off x="7607300" y="2390775"/>
            <a:ext cx="1216025" cy="27622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(Timolol 0,5 %)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47"/>
          <p:cNvSpPr txBox="1">
            <a:spLocks noGrp="1"/>
          </p:cNvSpPr>
          <p:nvPr>
            <p:ph type="title"/>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Klinische Studien zum Glaukom</a:t>
            </a:r>
            <a:endParaRPr sz="3300" b="0"/>
          </a:p>
        </p:txBody>
      </p:sp>
      <p:sp>
        <p:nvSpPr>
          <p:cNvPr id="735" name="Google Shape;735;p47"/>
          <p:cNvSpPr txBox="1">
            <a:spLocks noGrp="1"/>
          </p:cNvSpPr>
          <p:nvPr>
            <p:ph type="body" idx="1"/>
          </p:nvPr>
        </p:nvSpPr>
        <p:spPr>
          <a:xfrm>
            <a:off x="457200" y="1371600"/>
            <a:ext cx="8686800" cy="49530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a:t>Glaucoma Laser Trial</a:t>
            </a:r>
            <a:endParaRPr/>
          </a:p>
          <a:p>
            <a:pPr marL="692150" lvl="1" indent="-320993" algn="l" rtl="0">
              <a:lnSpc>
                <a:spcPct val="95000"/>
              </a:lnSpc>
              <a:spcBef>
                <a:spcPts val="240"/>
              </a:spcBef>
              <a:spcAft>
                <a:spcPts val="0"/>
              </a:spcAft>
              <a:buSzPts val="840"/>
              <a:buChar char="●"/>
            </a:pPr>
            <a:r>
              <a:rPr lang="en-US" sz="1200"/>
              <a:t>Ziel: Vergleich der Wirksamkeit und Sicherheit von ALT gegenüber T</a:t>
            </a:r>
            <a:r>
              <a:rPr lang="en-US" sz="1200" baseline="-25000"/>
              <a:t>.5</a:t>
            </a:r>
            <a:r>
              <a:rPr lang="en-US" sz="1200"/>
              <a:t> als Erstbehandlung bei POWG</a:t>
            </a:r>
            <a:endParaRPr/>
          </a:p>
          <a:p>
            <a:pPr marL="692150" lvl="1" indent="-347663" algn="l" rtl="0">
              <a:lnSpc>
                <a:spcPct val="95000"/>
              </a:lnSpc>
              <a:spcBef>
                <a:spcPts val="240"/>
              </a:spcBef>
              <a:spcAft>
                <a:spcPts val="0"/>
              </a:spcAft>
              <a:buSzPts val="840"/>
              <a:buChar char="●"/>
            </a:pPr>
            <a:r>
              <a:rPr lang="en-US" sz="1200"/>
              <a:t>Teilnehmer: ~270 Patienten (540 Augen) mit neu diagnostiziertem POWG</a:t>
            </a:r>
            <a:endParaRPr/>
          </a:p>
          <a:p>
            <a:pPr marL="344487" lvl="1" indent="0" algn="l" rtl="0">
              <a:lnSpc>
                <a:spcPct val="95000"/>
              </a:lnSpc>
              <a:spcBef>
                <a:spcPts val="240"/>
              </a:spcBef>
              <a:spcAft>
                <a:spcPts val="0"/>
              </a:spcAft>
              <a:buSzPts val="840"/>
              <a:buFont typeface="Noto Sans Symbols"/>
              <a:buNone/>
            </a:pPr>
            <a:r>
              <a:rPr lang="en-US" sz="1200">
                <a:solidFill>
                  <a:schemeClr val="lt1"/>
                </a:solidFill>
              </a:rPr>
              <a:t>, </a:t>
            </a:r>
            <a:r>
              <a:rPr lang="en-US" sz="1200">
                <a:solidFill>
                  <a:schemeClr val="lt1"/>
                </a:solidFill>
                <a:latin typeface="Noto Sans Symbols"/>
                <a:ea typeface="Noto Sans Symbols"/>
                <a:cs typeface="Noto Sans Symbols"/>
                <a:sym typeface="Noto Sans Symbols"/>
              </a:rPr>
              <a:t>α</a:t>
            </a:r>
            <a:r>
              <a:rPr lang="en-US" sz="1200" baseline="-25000">
                <a:solidFill>
                  <a:schemeClr val="lt1"/>
                </a:solidFill>
              </a:rPr>
              <a:t>2</a:t>
            </a:r>
            <a:r>
              <a:rPr lang="en-US" sz="1200">
                <a:solidFill>
                  <a:schemeClr val="lt1"/>
                </a:solidFill>
              </a:rPr>
              <a:t> -Agonisten</a:t>
            </a:r>
            <a:endParaRPr/>
          </a:p>
        </p:txBody>
      </p:sp>
      <p:sp>
        <p:nvSpPr>
          <p:cNvPr id="736" name="Google Shape;736;p4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47</a:t>
            </a:fld>
            <a:endParaRPr sz="1000">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48"/>
          <p:cNvSpPr txBox="1">
            <a:spLocks noGrp="1"/>
          </p:cNvSpPr>
          <p:nvPr>
            <p:ph type="title"/>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Klinische Studien zum Glaukom</a:t>
            </a:r>
            <a:endParaRPr sz="3300" b="0"/>
          </a:p>
        </p:txBody>
      </p:sp>
      <p:sp>
        <p:nvSpPr>
          <p:cNvPr id="742" name="Google Shape;742;p48"/>
          <p:cNvSpPr txBox="1">
            <a:spLocks noGrp="1"/>
          </p:cNvSpPr>
          <p:nvPr>
            <p:ph type="body" idx="1"/>
          </p:nvPr>
        </p:nvSpPr>
        <p:spPr>
          <a:xfrm>
            <a:off x="457200" y="1371600"/>
            <a:ext cx="8686800" cy="49530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Glaucoma Laser Trial</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a:t>
            </a:r>
            <a:r>
              <a:rPr lang="en-US" sz="1200" dirty="0" err="1"/>
              <a:t>Wirksamkeit</a:t>
            </a:r>
            <a:r>
              <a:rPr lang="en-US" sz="1200" dirty="0"/>
              <a:t> und Sicherheit von ALT </a:t>
            </a:r>
            <a:r>
              <a:rPr lang="en-US" sz="1200" dirty="0" err="1"/>
              <a:t>gegenüber</a:t>
            </a:r>
            <a:r>
              <a:rPr lang="en-US" sz="1200" dirty="0"/>
              <a:t> T</a:t>
            </a:r>
            <a:r>
              <a:rPr lang="en-US" sz="1200" baseline="-25000" dirty="0"/>
              <a:t>.5</a:t>
            </a:r>
            <a:r>
              <a:rPr lang="en-US" sz="1200" dirty="0"/>
              <a:t> </a:t>
            </a:r>
            <a:r>
              <a:rPr lang="en-US" sz="1200" dirty="0" err="1"/>
              <a:t>als</a:t>
            </a:r>
            <a:r>
              <a:rPr lang="en-US" sz="1200" dirty="0"/>
              <a:t> </a:t>
            </a:r>
            <a:r>
              <a:rPr lang="en-US" sz="1200" dirty="0" err="1"/>
              <a:t>Erstbehandlung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~270 </a:t>
            </a:r>
            <a:r>
              <a:rPr lang="en-US" sz="1200" dirty="0" err="1"/>
              <a:t>Patienten</a:t>
            </a:r>
            <a:r>
              <a:rPr lang="en-US" sz="1200" dirty="0"/>
              <a:t> (540 Augen) </a:t>
            </a:r>
            <a:r>
              <a:rPr lang="en-US" sz="1200" dirty="0" err="1"/>
              <a:t>mit</a:t>
            </a:r>
            <a:r>
              <a:rPr lang="en-US" sz="1200" dirty="0"/>
              <a:t> neu </a:t>
            </a:r>
            <a:r>
              <a:rPr lang="en-US" sz="1200" dirty="0" err="1"/>
              <a:t>diagnostiziertem</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ALT-Gruppe </a:t>
            </a:r>
            <a:r>
              <a:rPr lang="en-US" sz="1200" dirty="0" err="1"/>
              <a:t>zugewiesen</a:t>
            </a:r>
            <a:r>
              <a:rPr lang="en-US" sz="1200" dirty="0"/>
              <a:t>, das </a:t>
            </a:r>
            <a:r>
              <a:rPr lang="en-US" sz="1200" dirty="0" err="1"/>
              <a:t>andere</a:t>
            </a:r>
            <a:r>
              <a:rPr lang="en-US" sz="1200" dirty="0"/>
              <a:t> der T</a:t>
            </a:r>
            <a:r>
              <a:rPr lang="en-US" sz="1200" baseline="-25000" dirty="0"/>
              <a:t>.5</a:t>
            </a:r>
            <a:r>
              <a:rPr lang="en-US" sz="1200" dirty="0"/>
              <a:t>-Gruppe.</a:t>
            </a:r>
            <a:endParaRPr dirty="0"/>
          </a:p>
          <a:p>
            <a:pPr marL="987425" lvl="2" indent="-293688" algn="l" rtl="0">
              <a:lnSpc>
                <a:spcPct val="95000"/>
              </a:lnSpc>
              <a:spcBef>
                <a:spcPts val="240"/>
              </a:spcBef>
              <a:spcAft>
                <a:spcPts val="0"/>
              </a:spcAft>
              <a:buSzPts val="840"/>
              <a:buChar char="●"/>
            </a:pPr>
            <a:r>
              <a:rPr lang="en-US" sz="1200" dirty="0"/>
              <a:t>Bei </a:t>
            </a:r>
            <a:r>
              <a:rPr lang="en-US" sz="1200" dirty="0" err="1"/>
              <a:t>unzureichender</a:t>
            </a:r>
            <a:r>
              <a:rPr lang="en-US" sz="1200" dirty="0"/>
              <a:t> </a:t>
            </a:r>
            <a:r>
              <a:rPr lang="en-US" sz="1200" dirty="0" err="1"/>
              <a:t>Druckkontrolle</a:t>
            </a:r>
            <a:r>
              <a:rPr lang="en-US" sz="1200" dirty="0"/>
              <a:t> </a:t>
            </a:r>
            <a:r>
              <a:rPr lang="en-US" sz="1200" dirty="0" err="1"/>
              <a:t>konnten</a:t>
            </a:r>
            <a:r>
              <a:rPr lang="en-US" sz="1200" dirty="0"/>
              <a:t> je </a:t>
            </a:r>
            <a:r>
              <a:rPr lang="en-US" sz="1200" dirty="0" err="1"/>
              <a:t>nach</a:t>
            </a:r>
            <a:r>
              <a:rPr lang="en-US" sz="1200" dirty="0"/>
              <a:t> </a:t>
            </a:r>
            <a:r>
              <a:rPr lang="en-US" sz="1200" dirty="0" err="1"/>
              <a:t>Bedarf</a:t>
            </a:r>
            <a:r>
              <a:rPr lang="en-US" sz="1200" dirty="0"/>
              <a:t> </a:t>
            </a:r>
            <a:r>
              <a:rPr lang="en-US" sz="1200" dirty="0" err="1"/>
              <a:t>zusätzliche</a:t>
            </a:r>
            <a:r>
              <a:rPr lang="en-US" sz="1200" dirty="0"/>
              <a:t> </a:t>
            </a:r>
            <a:r>
              <a:rPr lang="en-US" sz="1200" dirty="0" err="1"/>
              <a:t>okuläre</a:t>
            </a:r>
            <a:r>
              <a:rPr lang="en-US" sz="1200" dirty="0"/>
              <a:t> </a:t>
            </a:r>
            <a:r>
              <a:rPr lang="en-US" sz="1200" dirty="0" err="1"/>
              <a:t>Antiglaukomatosa</a:t>
            </a:r>
            <a:r>
              <a:rPr lang="en-US" sz="1200" dirty="0"/>
              <a:t> für das </a:t>
            </a:r>
            <a:r>
              <a:rPr lang="en-US" sz="1200" dirty="0" err="1"/>
              <a:t>jeweilige</a:t>
            </a:r>
            <a:r>
              <a:rPr lang="en-US" sz="1200" dirty="0"/>
              <a:t> Auge </a:t>
            </a:r>
            <a:r>
              <a:rPr lang="en-US" sz="1200" dirty="0" err="1"/>
              <a:t>ergänzt</a:t>
            </a:r>
            <a:r>
              <a:rPr lang="en-US" sz="1200" dirty="0"/>
              <a:t> </a:t>
            </a:r>
            <a:r>
              <a:rPr lang="en-US" sz="1200" dirty="0" err="1"/>
              <a:t>werden</a:t>
            </a:r>
            <a:r>
              <a:rPr lang="en-US" sz="1200" dirty="0"/>
              <a:t>.</a:t>
            </a:r>
            <a:endParaRPr dirty="0"/>
          </a:p>
        </p:txBody>
      </p:sp>
      <p:sp>
        <p:nvSpPr>
          <p:cNvPr id="743" name="Google Shape;743;p4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48</a:t>
            </a:fld>
            <a:endParaRPr sz="1000">
              <a:solidFill>
                <a:schemeClr val="dk1"/>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49"/>
          <p:cNvSpPr txBox="1">
            <a:spLocks noGrp="1"/>
          </p:cNvSpPr>
          <p:nvPr>
            <p:ph type="title"/>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Klinische Studien zum Glaukom</a:t>
            </a:r>
            <a:endParaRPr sz="3300" b="0"/>
          </a:p>
        </p:txBody>
      </p:sp>
      <p:sp>
        <p:nvSpPr>
          <p:cNvPr id="749" name="Google Shape;749;p49"/>
          <p:cNvSpPr txBox="1">
            <a:spLocks noGrp="1"/>
          </p:cNvSpPr>
          <p:nvPr>
            <p:ph type="body" idx="1"/>
          </p:nvPr>
        </p:nvSpPr>
        <p:spPr>
          <a:xfrm>
            <a:off x="457200" y="1371600"/>
            <a:ext cx="8686800" cy="49530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Glaucoma Laser Trial</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a:t>
            </a:r>
            <a:r>
              <a:rPr lang="en-US" sz="1200" dirty="0" err="1"/>
              <a:t>Wirksamkeit</a:t>
            </a:r>
            <a:r>
              <a:rPr lang="en-US" sz="1200" dirty="0"/>
              <a:t> und Sicherheit von ALT </a:t>
            </a:r>
            <a:r>
              <a:rPr lang="en-US" sz="1200" dirty="0" err="1"/>
              <a:t>gegenüber</a:t>
            </a:r>
            <a:r>
              <a:rPr lang="en-US" sz="1200" dirty="0"/>
              <a:t> T</a:t>
            </a:r>
            <a:r>
              <a:rPr lang="en-US" sz="1200" baseline="-25000" dirty="0"/>
              <a:t>.5</a:t>
            </a:r>
            <a:r>
              <a:rPr lang="en-US" sz="1200" dirty="0"/>
              <a:t> </a:t>
            </a:r>
            <a:r>
              <a:rPr lang="en-US" sz="1200" dirty="0" err="1"/>
              <a:t>als</a:t>
            </a:r>
            <a:r>
              <a:rPr lang="en-US" sz="1200" dirty="0"/>
              <a:t> </a:t>
            </a:r>
            <a:r>
              <a:rPr lang="en-US" sz="1200" dirty="0" err="1"/>
              <a:t>Erstbehandlung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~270 </a:t>
            </a:r>
            <a:r>
              <a:rPr lang="en-US" sz="1200" dirty="0" err="1"/>
              <a:t>Patienten</a:t>
            </a:r>
            <a:r>
              <a:rPr lang="en-US" sz="1200" dirty="0"/>
              <a:t> (540 Augen) </a:t>
            </a:r>
            <a:r>
              <a:rPr lang="en-US" sz="1200" dirty="0" err="1"/>
              <a:t>mit</a:t>
            </a:r>
            <a:r>
              <a:rPr lang="en-US" sz="1200" dirty="0"/>
              <a:t> neu </a:t>
            </a:r>
            <a:r>
              <a:rPr lang="en-US" sz="1200" dirty="0" err="1"/>
              <a:t>diagnostiziertem</a:t>
            </a:r>
            <a:r>
              <a:rPr lang="en-US" sz="1200" dirty="0"/>
              <a:t> POWG</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ALT-Gruppe </a:t>
            </a:r>
            <a:r>
              <a:rPr lang="en-US" sz="1200" dirty="0" err="1"/>
              <a:t>zugewiesen</a:t>
            </a:r>
            <a:r>
              <a:rPr lang="en-US" sz="1200" dirty="0"/>
              <a:t>, das </a:t>
            </a:r>
            <a:r>
              <a:rPr lang="en-US" sz="1200" dirty="0" err="1"/>
              <a:t>andere</a:t>
            </a:r>
            <a:r>
              <a:rPr lang="en-US" sz="1200" dirty="0"/>
              <a:t> der T</a:t>
            </a:r>
            <a:r>
              <a:rPr lang="en-US" sz="1200" baseline="-25000" dirty="0"/>
              <a:t>.5</a:t>
            </a:r>
            <a:r>
              <a:rPr lang="en-US" sz="1200" dirty="0"/>
              <a:t>-Gruppe.</a:t>
            </a:r>
            <a:endParaRPr dirty="0"/>
          </a:p>
          <a:p>
            <a:pPr marL="987425" lvl="2" indent="-267018" algn="l" rtl="0">
              <a:lnSpc>
                <a:spcPct val="95000"/>
              </a:lnSpc>
              <a:spcBef>
                <a:spcPts val="240"/>
              </a:spcBef>
              <a:spcAft>
                <a:spcPts val="0"/>
              </a:spcAft>
              <a:buSzPts val="840"/>
              <a:buChar char="●"/>
            </a:pPr>
            <a:r>
              <a:rPr lang="en-US" sz="1200" dirty="0"/>
              <a:t>Bei </a:t>
            </a:r>
            <a:r>
              <a:rPr lang="en-US" sz="1200" dirty="0" err="1"/>
              <a:t>unzureichender</a:t>
            </a:r>
            <a:r>
              <a:rPr lang="en-US" sz="1200" dirty="0"/>
              <a:t> </a:t>
            </a:r>
            <a:r>
              <a:rPr lang="en-US" sz="1200" dirty="0" err="1"/>
              <a:t>Druckkontrolle</a:t>
            </a:r>
            <a:r>
              <a:rPr lang="en-US" sz="1200" dirty="0"/>
              <a:t> </a:t>
            </a:r>
            <a:r>
              <a:rPr lang="en-US" sz="1200" dirty="0" err="1"/>
              <a:t>konnten</a:t>
            </a:r>
            <a:r>
              <a:rPr lang="en-US" sz="1200" dirty="0"/>
              <a:t> je </a:t>
            </a:r>
            <a:r>
              <a:rPr lang="en-US" sz="1200" dirty="0" err="1"/>
              <a:t>nach</a:t>
            </a:r>
            <a:r>
              <a:rPr lang="en-US" sz="1200" dirty="0"/>
              <a:t> </a:t>
            </a:r>
            <a:r>
              <a:rPr lang="en-US" sz="1200" dirty="0" err="1"/>
              <a:t>Bedarf</a:t>
            </a:r>
            <a:r>
              <a:rPr lang="en-US" sz="1200" dirty="0"/>
              <a:t> </a:t>
            </a:r>
            <a:r>
              <a:rPr lang="en-US" sz="1200" dirty="0" err="1"/>
              <a:t>zusätzliche</a:t>
            </a:r>
            <a:r>
              <a:rPr lang="en-US" sz="1200" dirty="0"/>
              <a:t> </a:t>
            </a:r>
            <a:r>
              <a:rPr lang="en-US" sz="1200" dirty="0" err="1"/>
              <a:t>okuläre</a:t>
            </a:r>
            <a:r>
              <a:rPr lang="en-US" sz="1200" dirty="0"/>
              <a:t> </a:t>
            </a:r>
            <a:r>
              <a:rPr lang="en-US" sz="1200" dirty="0" err="1"/>
              <a:t>Antiglaukomatosa</a:t>
            </a:r>
            <a:r>
              <a:rPr lang="en-US" sz="1200" dirty="0"/>
              <a:t> für das </a:t>
            </a:r>
            <a:r>
              <a:rPr lang="en-US" sz="1200" dirty="0" err="1"/>
              <a:t>jeweilige</a:t>
            </a:r>
            <a:r>
              <a:rPr lang="en-US" sz="1200" dirty="0"/>
              <a:t> Auge </a:t>
            </a:r>
            <a:r>
              <a:rPr lang="en-US" sz="1200" dirty="0" err="1"/>
              <a:t>ergänzt</a:t>
            </a:r>
            <a:r>
              <a:rPr lang="en-US" sz="1200" dirty="0"/>
              <a:t> </a:t>
            </a:r>
            <a:r>
              <a:rPr lang="en-US" sz="1200" dirty="0" err="1"/>
              <a:t>werden</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ALT</a:t>
            </a:r>
            <a:r>
              <a:rPr lang="en-US" sz="1200" dirty="0"/>
              <a:t>: um 1–2 mmHg </a:t>
            </a:r>
            <a:r>
              <a:rPr lang="en-US" sz="1200" dirty="0" err="1"/>
              <a:t>besserer</a:t>
            </a:r>
            <a:r>
              <a:rPr lang="en-US" sz="1200" dirty="0"/>
              <a:t> </a:t>
            </a:r>
            <a:r>
              <a:rPr lang="en-US" sz="1200" dirty="0" err="1"/>
              <a:t>Augeninnendruck</a:t>
            </a:r>
            <a:r>
              <a:rPr lang="en-US" sz="1200" dirty="0"/>
              <a:t>, </a:t>
            </a:r>
            <a:r>
              <a:rPr lang="en-US" sz="1200" dirty="0" err="1"/>
              <a:t>weniger</a:t>
            </a:r>
            <a:r>
              <a:rPr lang="en-US" sz="1200" dirty="0"/>
              <a:t> </a:t>
            </a:r>
            <a:r>
              <a:rPr lang="en-US" sz="1200" dirty="0" err="1"/>
              <a:t>zusätzliche</a:t>
            </a:r>
            <a:r>
              <a:rPr lang="en-US" sz="1200" dirty="0"/>
              <a:t> </a:t>
            </a:r>
            <a:r>
              <a:rPr lang="en-US" sz="1200" dirty="0" err="1"/>
              <a:t>Medikamente</a:t>
            </a:r>
            <a:r>
              <a:rPr lang="en-US" sz="1200" dirty="0"/>
              <a:t> </a:t>
            </a:r>
            <a:r>
              <a:rPr lang="en-US" sz="1200" dirty="0" err="1"/>
              <a:t>erforderlich</a:t>
            </a:r>
            <a:r>
              <a:rPr lang="en-US" sz="1200" dirty="0"/>
              <a:t>.</a:t>
            </a:r>
            <a:endParaRPr dirty="0"/>
          </a:p>
        </p:txBody>
      </p:sp>
      <p:sp>
        <p:nvSpPr>
          <p:cNvPr id="750" name="Google Shape;750;p49"/>
          <p:cNvSpPr/>
          <p:nvPr/>
        </p:nvSpPr>
        <p:spPr>
          <a:xfrm>
            <a:off x="2846942" y="2725298"/>
            <a:ext cx="612354" cy="359425"/>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endParaRPr dirty="0"/>
          </a:p>
        </p:txBody>
      </p:sp>
      <p:sp>
        <p:nvSpPr>
          <p:cNvPr id="751" name="Google Shape;751;p4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49</a:t>
            </a:fld>
            <a:endParaRPr sz="10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5"/>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a:t>Studie zur Behandlung von okulärer Hypertension</a:t>
            </a:r>
            <a:endParaRPr/>
          </a:p>
          <a:p>
            <a:pPr marL="692150" lvl="1" indent="-347663" algn="l" rtl="0">
              <a:lnSpc>
                <a:spcPct val="95000"/>
              </a:lnSpc>
              <a:spcBef>
                <a:spcPts val="240"/>
              </a:spcBef>
              <a:spcAft>
                <a:spcPts val="0"/>
              </a:spcAft>
              <a:buSzPts val="840"/>
              <a:buChar char="●"/>
            </a:pPr>
            <a:r>
              <a:rPr lang="en-US" sz="1200"/>
              <a:t>Ziel: Wirksamkeit der medikamentösen Behandlung zur Vorbeugung bzw. Verzögerung des Auftretens eines POWG bei OHT</a:t>
            </a:r>
            <a:endParaRPr/>
          </a:p>
          <a:p>
            <a:pPr marL="692150" lvl="1" indent="-347663" algn="l" rtl="0">
              <a:lnSpc>
                <a:spcPct val="95000"/>
              </a:lnSpc>
              <a:spcBef>
                <a:spcPts val="240"/>
              </a:spcBef>
              <a:spcAft>
                <a:spcPts val="0"/>
              </a:spcAft>
              <a:buSzPts val="840"/>
              <a:buChar char="●"/>
            </a:pPr>
            <a:r>
              <a:rPr lang="en-US" sz="1200"/>
              <a:t>Teilnehmer: ~1600 Patienten mit Augeninnendruck von 24–32 mmHg, normalem GF und normalem Papillenbefund</a:t>
            </a:r>
            <a:endParaRPr/>
          </a:p>
          <a:p>
            <a:pPr marL="344487" lvl="1" indent="0" algn="l" rtl="0">
              <a:lnSpc>
                <a:spcPct val="95000"/>
              </a:lnSpc>
              <a:spcBef>
                <a:spcPts val="240"/>
              </a:spcBef>
              <a:spcAft>
                <a:spcPts val="0"/>
              </a:spcAft>
              <a:buSzPts val="840"/>
              <a:buFont typeface="Noto Sans Symbols"/>
              <a:buNone/>
            </a:pPr>
            <a:r>
              <a:rPr lang="en-US" sz="1200">
                <a:solidFill>
                  <a:schemeClr val="lt1"/>
                </a:solidFill>
              </a:rPr>
              <a:t>Protokoll: 1</a:t>
            </a:r>
            <a:endParaRPr/>
          </a:p>
        </p:txBody>
      </p:sp>
      <p:sp>
        <p:nvSpPr>
          <p:cNvPr id="199" name="Google Shape;199;p5"/>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200" name="Google Shape;200;p5"/>
          <p:cNvSpPr/>
          <p:nvPr/>
        </p:nvSpPr>
        <p:spPr>
          <a:xfrm>
            <a:off x="4899752" y="2156552"/>
            <a:ext cx="509530" cy="311226"/>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Nr. bis Nr.</a:t>
            </a:r>
            <a:endParaRPr/>
          </a:p>
        </p:txBody>
      </p:sp>
      <p:sp>
        <p:nvSpPr>
          <p:cNvPr id="201" name="Google Shape;201;p5"/>
          <p:cNvSpPr/>
          <p:nvPr/>
        </p:nvSpPr>
        <p:spPr>
          <a:xfrm>
            <a:off x="6590841" y="2156552"/>
            <a:ext cx="316735" cy="311226"/>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Abk.</a:t>
            </a:r>
            <a:endParaRPr/>
          </a:p>
        </p:txBody>
      </p:sp>
      <p:sp>
        <p:nvSpPr>
          <p:cNvPr id="202" name="Google Shape;202;p5"/>
          <p:cNvSpPr/>
          <p:nvPr/>
        </p:nvSpPr>
        <p:spPr>
          <a:xfrm>
            <a:off x="7848600" y="2156552"/>
            <a:ext cx="1119130"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dirty="0" err="1">
                <a:solidFill>
                  <a:schemeClr val="dk1"/>
                </a:solidFill>
              </a:rPr>
              <a:t>anderer</a:t>
            </a:r>
            <a:r>
              <a:rPr lang="en-US" sz="1200" dirty="0">
                <a:solidFill>
                  <a:schemeClr val="dk1"/>
                </a:solidFill>
              </a:rPr>
              <a:t> </a:t>
            </a:r>
            <a:r>
              <a:rPr lang="en-US" sz="1200" dirty="0" err="1">
                <a:solidFill>
                  <a:schemeClr val="dk1"/>
                </a:solidFill>
              </a:rPr>
              <a:t>Befund</a:t>
            </a:r>
            <a:endParaRPr dirty="0"/>
          </a:p>
        </p:txBody>
      </p:sp>
      <p:sp>
        <p:nvSpPr>
          <p:cNvPr id="203" name="Google Shape;203;p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5</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g3f645ac5276_0_236"/>
          <p:cNvSpPr txBox="1">
            <a:spLocks noGrp="1"/>
          </p:cNvSpPr>
          <p:nvPr>
            <p:ph type="title"/>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Klinische Studien zum Glaukom</a:t>
            </a:r>
            <a:endParaRPr sz="3300" b="0"/>
          </a:p>
        </p:txBody>
      </p:sp>
      <p:sp>
        <p:nvSpPr>
          <p:cNvPr id="757" name="Google Shape;757;g3f645ac5276_0_236"/>
          <p:cNvSpPr txBox="1">
            <a:spLocks noGrp="1"/>
          </p:cNvSpPr>
          <p:nvPr>
            <p:ph type="body" idx="1"/>
          </p:nvPr>
        </p:nvSpPr>
        <p:spPr>
          <a:xfrm>
            <a:off x="457200" y="1371600"/>
            <a:ext cx="8686800" cy="49530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Glaucoma Laser Trial</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a:t>
            </a:r>
            <a:r>
              <a:rPr lang="en-US" sz="1200" dirty="0" err="1"/>
              <a:t>Wirksamkeit</a:t>
            </a:r>
            <a:r>
              <a:rPr lang="en-US" sz="1200" dirty="0"/>
              <a:t> und Sicherheit von ALT </a:t>
            </a:r>
            <a:r>
              <a:rPr lang="en-US" sz="1200" dirty="0" err="1"/>
              <a:t>gegenüber</a:t>
            </a:r>
            <a:r>
              <a:rPr lang="en-US" sz="1200" dirty="0"/>
              <a:t> T</a:t>
            </a:r>
            <a:r>
              <a:rPr lang="en-US" sz="1200" baseline="-25000" dirty="0"/>
              <a:t>.5</a:t>
            </a:r>
            <a:r>
              <a:rPr lang="en-US" sz="1200" dirty="0"/>
              <a:t> </a:t>
            </a:r>
            <a:r>
              <a:rPr lang="en-US" sz="1200" dirty="0" err="1"/>
              <a:t>als</a:t>
            </a:r>
            <a:r>
              <a:rPr lang="en-US" sz="1200" dirty="0"/>
              <a:t> </a:t>
            </a:r>
            <a:r>
              <a:rPr lang="en-US" sz="1200" dirty="0" err="1"/>
              <a:t>Erstbehandlung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~270 </a:t>
            </a:r>
            <a:r>
              <a:rPr lang="en-US" sz="1200" dirty="0" err="1"/>
              <a:t>Patienten</a:t>
            </a:r>
            <a:r>
              <a:rPr lang="en-US" sz="1200" dirty="0"/>
              <a:t> (540 Augen) </a:t>
            </a:r>
            <a:r>
              <a:rPr lang="en-US" sz="1200" dirty="0" err="1"/>
              <a:t>mit</a:t>
            </a:r>
            <a:r>
              <a:rPr lang="en-US" sz="1200" dirty="0"/>
              <a:t> neu </a:t>
            </a:r>
            <a:r>
              <a:rPr lang="en-US" sz="1200" dirty="0" err="1"/>
              <a:t>diagnostiziertem</a:t>
            </a:r>
            <a:r>
              <a:rPr lang="en-US" sz="1200" dirty="0"/>
              <a:t> POWG</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ALT-Gruppe </a:t>
            </a:r>
            <a:r>
              <a:rPr lang="en-US" sz="1200" dirty="0" err="1"/>
              <a:t>zugewiesen</a:t>
            </a:r>
            <a:r>
              <a:rPr lang="en-US" sz="1200" dirty="0"/>
              <a:t>, das </a:t>
            </a:r>
            <a:r>
              <a:rPr lang="en-US" sz="1200" dirty="0" err="1"/>
              <a:t>andere</a:t>
            </a:r>
            <a:r>
              <a:rPr lang="en-US" sz="1200" dirty="0"/>
              <a:t> der T</a:t>
            </a:r>
            <a:r>
              <a:rPr lang="en-US" sz="1200" baseline="-25000" dirty="0"/>
              <a:t>.5</a:t>
            </a:r>
            <a:r>
              <a:rPr lang="en-US" sz="1200" dirty="0"/>
              <a:t>-Gruppe.</a:t>
            </a:r>
            <a:endParaRPr dirty="0"/>
          </a:p>
          <a:p>
            <a:pPr marL="987425" lvl="2" indent="-267018" algn="l" rtl="0">
              <a:lnSpc>
                <a:spcPct val="95000"/>
              </a:lnSpc>
              <a:spcBef>
                <a:spcPts val="240"/>
              </a:spcBef>
              <a:spcAft>
                <a:spcPts val="0"/>
              </a:spcAft>
              <a:buSzPts val="840"/>
              <a:buChar char="●"/>
            </a:pPr>
            <a:r>
              <a:rPr lang="en-US" sz="1200" dirty="0"/>
              <a:t>Bei </a:t>
            </a:r>
            <a:r>
              <a:rPr lang="en-US" sz="1200" dirty="0" err="1"/>
              <a:t>unzureichender</a:t>
            </a:r>
            <a:r>
              <a:rPr lang="en-US" sz="1200" dirty="0"/>
              <a:t> </a:t>
            </a:r>
            <a:r>
              <a:rPr lang="en-US" sz="1200" dirty="0" err="1"/>
              <a:t>Druckkontrolle</a:t>
            </a:r>
            <a:r>
              <a:rPr lang="en-US" sz="1200" dirty="0"/>
              <a:t> </a:t>
            </a:r>
            <a:r>
              <a:rPr lang="en-US" sz="1200" dirty="0" err="1"/>
              <a:t>konnten</a:t>
            </a:r>
            <a:r>
              <a:rPr lang="en-US" sz="1200" dirty="0"/>
              <a:t> je </a:t>
            </a:r>
            <a:r>
              <a:rPr lang="en-US" sz="1200" dirty="0" err="1"/>
              <a:t>nach</a:t>
            </a:r>
            <a:r>
              <a:rPr lang="en-US" sz="1200" dirty="0"/>
              <a:t> </a:t>
            </a:r>
            <a:r>
              <a:rPr lang="en-US" sz="1200" dirty="0" err="1"/>
              <a:t>Bedarf</a:t>
            </a:r>
            <a:r>
              <a:rPr lang="en-US" sz="1200" dirty="0"/>
              <a:t> </a:t>
            </a:r>
            <a:r>
              <a:rPr lang="en-US" sz="1200" dirty="0" err="1"/>
              <a:t>zusätzliche</a:t>
            </a:r>
            <a:r>
              <a:rPr lang="en-US" sz="1200" dirty="0"/>
              <a:t> </a:t>
            </a:r>
            <a:r>
              <a:rPr lang="en-US" sz="1200" dirty="0" err="1"/>
              <a:t>okuläre</a:t>
            </a:r>
            <a:r>
              <a:rPr lang="en-US" sz="1200" dirty="0"/>
              <a:t> </a:t>
            </a:r>
            <a:r>
              <a:rPr lang="en-US" sz="1200" dirty="0" err="1"/>
              <a:t>Antiglaukomatosa</a:t>
            </a:r>
            <a:r>
              <a:rPr lang="en-US" sz="1200" dirty="0"/>
              <a:t> für das </a:t>
            </a:r>
            <a:r>
              <a:rPr lang="en-US" sz="1200" dirty="0" err="1"/>
              <a:t>jeweilige</a:t>
            </a:r>
            <a:r>
              <a:rPr lang="en-US" sz="1200" dirty="0"/>
              <a:t> Auge </a:t>
            </a:r>
            <a:r>
              <a:rPr lang="en-US" sz="1200" dirty="0" err="1"/>
              <a:t>ergänzt</a:t>
            </a:r>
            <a:r>
              <a:rPr lang="en-US" sz="1200" dirty="0"/>
              <a:t> </a:t>
            </a:r>
            <a:r>
              <a:rPr lang="en-US" sz="1200" dirty="0" err="1"/>
              <a:t>werden</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ALT</a:t>
            </a:r>
            <a:r>
              <a:rPr lang="en-US" sz="1200" dirty="0"/>
              <a:t>: um 1–2 mmHg </a:t>
            </a:r>
            <a:r>
              <a:rPr lang="en-US" sz="1200" dirty="0" err="1"/>
              <a:t>besserer</a:t>
            </a:r>
            <a:r>
              <a:rPr lang="en-US" sz="1200" dirty="0"/>
              <a:t> </a:t>
            </a:r>
            <a:r>
              <a:rPr lang="en-US" sz="1200" dirty="0" err="1"/>
              <a:t>Augeninnendruck</a:t>
            </a:r>
            <a:r>
              <a:rPr lang="en-US" sz="1200" dirty="0"/>
              <a:t>, </a:t>
            </a:r>
            <a:r>
              <a:rPr lang="en-US" sz="1200" dirty="0" err="1"/>
              <a:t>weniger</a:t>
            </a:r>
            <a:r>
              <a:rPr lang="en-US" sz="1200" dirty="0"/>
              <a:t> </a:t>
            </a:r>
            <a:r>
              <a:rPr lang="en-US" sz="1200" dirty="0" err="1"/>
              <a:t>zusätzliche</a:t>
            </a:r>
            <a:r>
              <a:rPr lang="en-US" sz="1200" dirty="0"/>
              <a:t> </a:t>
            </a:r>
            <a:r>
              <a:rPr lang="en-US" sz="1200" dirty="0" err="1"/>
              <a:t>Medikamente</a:t>
            </a:r>
            <a:r>
              <a:rPr lang="en-US" sz="1200" dirty="0"/>
              <a:t> </a:t>
            </a:r>
            <a:r>
              <a:rPr lang="en-US" sz="1200" dirty="0" err="1"/>
              <a:t>erforderlich</a:t>
            </a:r>
            <a:r>
              <a:rPr lang="en-US" sz="1200" dirty="0"/>
              <a:t>.</a:t>
            </a:r>
            <a:endParaRPr dirty="0"/>
          </a:p>
        </p:txBody>
      </p:sp>
      <p:sp>
        <p:nvSpPr>
          <p:cNvPr id="758" name="Google Shape;758;g3f645ac5276_0_23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50</a:t>
            </a:fld>
            <a:endParaRPr sz="1000">
              <a:solidFill>
                <a:schemeClr val="dk1"/>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4" name="Google Shape;764;p51"/>
          <p:cNvSpPr txBox="1">
            <a:spLocks noGrp="1"/>
          </p:cNvSpPr>
          <p:nvPr>
            <p:ph type="title"/>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Klinische Studien zum Glaukom</a:t>
            </a:r>
            <a:endParaRPr sz="3300" b="0"/>
          </a:p>
        </p:txBody>
      </p:sp>
      <p:sp>
        <p:nvSpPr>
          <p:cNvPr id="765" name="Google Shape;765;p51"/>
          <p:cNvSpPr txBox="1">
            <a:spLocks noGrp="1"/>
          </p:cNvSpPr>
          <p:nvPr>
            <p:ph type="body" idx="1"/>
          </p:nvPr>
        </p:nvSpPr>
        <p:spPr>
          <a:xfrm>
            <a:off x="457200" y="1371600"/>
            <a:ext cx="8686800" cy="49530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Glaucoma Laser Trial</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a:t>
            </a:r>
            <a:r>
              <a:rPr lang="en-US" sz="1200" dirty="0" err="1"/>
              <a:t>Wirksamkeit</a:t>
            </a:r>
            <a:r>
              <a:rPr lang="en-US" sz="1200" dirty="0"/>
              <a:t> und Sicherheit von ALT </a:t>
            </a:r>
            <a:r>
              <a:rPr lang="en-US" sz="1200" dirty="0" err="1"/>
              <a:t>gegenüber</a:t>
            </a:r>
            <a:r>
              <a:rPr lang="en-US" sz="1200" dirty="0"/>
              <a:t> T</a:t>
            </a:r>
            <a:r>
              <a:rPr lang="en-US" sz="1200" baseline="-25000" dirty="0"/>
              <a:t>.5</a:t>
            </a:r>
            <a:r>
              <a:rPr lang="en-US" sz="1200" dirty="0"/>
              <a:t> </a:t>
            </a:r>
            <a:r>
              <a:rPr lang="en-US" sz="1200" dirty="0" err="1"/>
              <a:t>als</a:t>
            </a:r>
            <a:r>
              <a:rPr lang="en-US" sz="1200" dirty="0"/>
              <a:t> </a:t>
            </a:r>
            <a:r>
              <a:rPr lang="en-US" sz="1200" dirty="0" err="1"/>
              <a:t>Erstbehandlung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~270 </a:t>
            </a:r>
            <a:r>
              <a:rPr lang="en-US" sz="1200" dirty="0" err="1"/>
              <a:t>Patienten</a:t>
            </a:r>
            <a:r>
              <a:rPr lang="en-US" sz="1200" dirty="0"/>
              <a:t> (540 Augen) </a:t>
            </a:r>
            <a:r>
              <a:rPr lang="en-US" sz="1200" dirty="0" err="1"/>
              <a:t>mit</a:t>
            </a:r>
            <a:r>
              <a:rPr lang="en-US" sz="1200" dirty="0"/>
              <a:t> neu </a:t>
            </a:r>
            <a:r>
              <a:rPr lang="en-US" sz="1200" dirty="0" err="1"/>
              <a:t>diagnostiziertem</a:t>
            </a:r>
            <a:r>
              <a:rPr lang="en-US" sz="1200" dirty="0"/>
              <a:t> POWG</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ALT-Gruppe </a:t>
            </a:r>
            <a:r>
              <a:rPr lang="en-US" sz="1200" dirty="0" err="1"/>
              <a:t>zugewiesen</a:t>
            </a:r>
            <a:r>
              <a:rPr lang="en-US" sz="1200" dirty="0"/>
              <a:t>, das </a:t>
            </a:r>
            <a:r>
              <a:rPr lang="en-US" sz="1200" dirty="0" err="1"/>
              <a:t>andere</a:t>
            </a:r>
            <a:r>
              <a:rPr lang="en-US" sz="1200" dirty="0"/>
              <a:t> der T</a:t>
            </a:r>
            <a:r>
              <a:rPr lang="en-US" sz="1200" baseline="-25000" dirty="0"/>
              <a:t>.5</a:t>
            </a:r>
            <a:r>
              <a:rPr lang="en-US" sz="1200" dirty="0"/>
              <a:t>-Gruppe.</a:t>
            </a:r>
            <a:endParaRPr dirty="0"/>
          </a:p>
          <a:p>
            <a:pPr marL="987425" lvl="2" indent="-267018" algn="l" rtl="0">
              <a:lnSpc>
                <a:spcPct val="95000"/>
              </a:lnSpc>
              <a:spcBef>
                <a:spcPts val="240"/>
              </a:spcBef>
              <a:spcAft>
                <a:spcPts val="0"/>
              </a:spcAft>
              <a:buSzPts val="840"/>
              <a:buChar char="●"/>
            </a:pPr>
            <a:r>
              <a:rPr lang="en-US" sz="1200" dirty="0"/>
              <a:t>Bei </a:t>
            </a:r>
            <a:r>
              <a:rPr lang="en-US" sz="1200" dirty="0" err="1"/>
              <a:t>unzureichender</a:t>
            </a:r>
            <a:r>
              <a:rPr lang="en-US" sz="1200" dirty="0"/>
              <a:t> </a:t>
            </a:r>
            <a:r>
              <a:rPr lang="en-US" sz="1200" dirty="0" err="1"/>
              <a:t>Druckkontrolle</a:t>
            </a:r>
            <a:r>
              <a:rPr lang="en-US" sz="1200" dirty="0"/>
              <a:t> </a:t>
            </a:r>
            <a:r>
              <a:rPr lang="en-US" sz="1200" dirty="0" err="1"/>
              <a:t>konnten</a:t>
            </a:r>
            <a:r>
              <a:rPr lang="en-US" sz="1200" dirty="0"/>
              <a:t> je </a:t>
            </a:r>
            <a:r>
              <a:rPr lang="en-US" sz="1200" dirty="0" err="1"/>
              <a:t>nach</a:t>
            </a:r>
            <a:r>
              <a:rPr lang="en-US" sz="1200" dirty="0"/>
              <a:t> </a:t>
            </a:r>
            <a:r>
              <a:rPr lang="en-US" sz="1200" dirty="0" err="1"/>
              <a:t>Bedarf</a:t>
            </a:r>
            <a:r>
              <a:rPr lang="en-US" sz="1200" dirty="0"/>
              <a:t> </a:t>
            </a:r>
            <a:r>
              <a:rPr lang="en-US" sz="1200" dirty="0" err="1"/>
              <a:t>zusätzliche</a:t>
            </a:r>
            <a:r>
              <a:rPr lang="en-US" sz="1200" dirty="0"/>
              <a:t> </a:t>
            </a:r>
            <a:r>
              <a:rPr lang="en-US" sz="1200" dirty="0" err="1"/>
              <a:t>okuläre</a:t>
            </a:r>
            <a:r>
              <a:rPr lang="en-US" sz="1200" dirty="0"/>
              <a:t> </a:t>
            </a:r>
            <a:r>
              <a:rPr lang="en-US" sz="1200" dirty="0" err="1"/>
              <a:t>Antiglaukomatosa</a:t>
            </a:r>
            <a:r>
              <a:rPr lang="en-US" sz="1200" dirty="0"/>
              <a:t> für das </a:t>
            </a:r>
            <a:r>
              <a:rPr lang="en-US" sz="1200" dirty="0" err="1"/>
              <a:t>jeweilige</a:t>
            </a:r>
            <a:r>
              <a:rPr lang="en-US" sz="1200" dirty="0"/>
              <a:t> Auge </a:t>
            </a:r>
            <a:r>
              <a:rPr lang="en-US" sz="1200" dirty="0" err="1"/>
              <a:t>ergänzt</a:t>
            </a:r>
            <a:r>
              <a:rPr lang="en-US" sz="1200" dirty="0"/>
              <a:t> </a:t>
            </a:r>
            <a:r>
              <a:rPr lang="en-US" sz="1200" dirty="0" err="1"/>
              <a:t>werden</a:t>
            </a:r>
            <a:r>
              <a:rPr lang="en-US" sz="1200" dirty="0"/>
              <a:t>.</a:t>
            </a:r>
            <a:endParaRPr sz="1200"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ALT: </a:t>
            </a:r>
            <a:r>
              <a:rPr lang="en-US" sz="1200" dirty="0"/>
              <a:t>um 1–2 mmHg </a:t>
            </a:r>
            <a:r>
              <a:rPr lang="en-US" sz="1200" dirty="0" err="1"/>
              <a:t>besserer</a:t>
            </a:r>
            <a:r>
              <a:rPr lang="en-US" sz="1200" dirty="0"/>
              <a:t> </a:t>
            </a:r>
            <a:r>
              <a:rPr lang="en-US" sz="1200" dirty="0" err="1"/>
              <a:t>Augeninnendruck</a:t>
            </a:r>
            <a:r>
              <a:rPr lang="en-US" sz="1200" dirty="0"/>
              <a:t>, </a:t>
            </a:r>
            <a:r>
              <a:rPr lang="en-US" sz="1200" dirty="0" err="1"/>
              <a:t>weniger</a:t>
            </a:r>
            <a:r>
              <a:rPr lang="en-US" sz="1200" dirty="0"/>
              <a:t> </a:t>
            </a:r>
            <a:r>
              <a:rPr lang="en-US" sz="1200" dirty="0" err="1"/>
              <a:t>zusätzliche</a:t>
            </a:r>
            <a:r>
              <a:rPr lang="en-US" sz="1200" dirty="0"/>
              <a:t> </a:t>
            </a:r>
            <a:r>
              <a:rPr lang="en-US" sz="1200" dirty="0" err="1"/>
              <a:t>Medikamente</a:t>
            </a:r>
            <a:r>
              <a:rPr lang="en-US" sz="1200" dirty="0"/>
              <a:t> </a:t>
            </a:r>
            <a:r>
              <a:rPr lang="en-US" sz="1200" dirty="0" err="1"/>
              <a:t>erforderlich</a:t>
            </a:r>
            <a:r>
              <a:rPr lang="en-US" sz="1200" dirty="0"/>
              <a:t>.</a:t>
            </a:r>
            <a:endParaRPr dirty="0"/>
          </a:p>
          <a:p>
            <a:pPr marL="987425" lvl="2" indent="-293688" algn="l" rtl="0">
              <a:lnSpc>
                <a:spcPct val="95000"/>
              </a:lnSpc>
              <a:spcBef>
                <a:spcPts val="240"/>
              </a:spcBef>
              <a:spcAft>
                <a:spcPts val="0"/>
              </a:spcAft>
              <a:buSzPts val="840"/>
              <a:buChar char="●"/>
            </a:pPr>
            <a:r>
              <a:rPr lang="en-US" sz="1200" dirty="0"/>
              <a:t>Kein </a:t>
            </a:r>
            <a:r>
              <a:rPr lang="en-US" sz="1200" dirty="0" err="1"/>
              <a:t>Unterschied</a:t>
            </a:r>
            <a:r>
              <a:rPr lang="en-US" sz="1200" dirty="0"/>
              <a:t> </a:t>
            </a:r>
            <a:r>
              <a:rPr lang="en-US" sz="1200" dirty="0" err="1"/>
              <a:t>bei</a:t>
            </a:r>
            <a:r>
              <a:rPr lang="en-US" sz="1200" dirty="0"/>
              <a:t> </a:t>
            </a:r>
            <a:r>
              <a:rPr lang="en-US" sz="1200" dirty="0" err="1"/>
              <a:t>Gesichtsfeld</a:t>
            </a:r>
            <a:r>
              <a:rPr lang="en-US" sz="1200" dirty="0"/>
              <a:t> und </a:t>
            </a:r>
            <a:r>
              <a:rPr lang="en-US" sz="1200" dirty="0" err="1"/>
              <a:t>Sehschärfe</a:t>
            </a:r>
            <a:r>
              <a:rPr lang="en-US" sz="1200" dirty="0"/>
              <a:t> </a:t>
            </a:r>
            <a:r>
              <a:rPr lang="en-US" sz="1200" dirty="0" err="1"/>
              <a:t>nach</a:t>
            </a:r>
            <a:r>
              <a:rPr lang="en-US" sz="1200" dirty="0"/>
              <a:t> 2 Jahren, </a:t>
            </a:r>
            <a:r>
              <a:rPr lang="en-US" sz="1200" dirty="0" err="1"/>
              <a:t>aber</a:t>
            </a:r>
            <a:r>
              <a:rPr lang="en-US" sz="1200" dirty="0"/>
              <a:t>…</a:t>
            </a:r>
            <a:endParaRPr dirty="0"/>
          </a:p>
          <a:p>
            <a:pPr marL="987425" lvl="2" indent="-293688" algn="l" rtl="0">
              <a:lnSpc>
                <a:spcPct val="95000"/>
              </a:lnSpc>
              <a:spcBef>
                <a:spcPts val="240"/>
              </a:spcBef>
              <a:spcAft>
                <a:spcPts val="0"/>
              </a:spcAft>
              <a:buSzPts val="840"/>
              <a:buChar char="●"/>
            </a:pPr>
            <a:r>
              <a:rPr lang="en-US" sz="1200" dirty="0"/>
              <a:t>ALT-Gruppe </a:t>
            </a:r>
            <a:r>
              <a:rPr lang="en-US" sz="1200" dirty="0" err="1"/>
              <a:t>hatte</a:t>
            </a:r>
            <a:r>
              <a:rPr lang="en-US" sz="1200" dirty="0"/>
              <a:t> </a:t>
            </a:r>
            <a:r>
              <a:rPr lang="en-US" sz="1200" dirty="0" err="1"/>
              <a:t>nach</a:t>
            </a:r>
            <a:r>
              <a:rPr lang="en-US" sz="1200" dirty="0"/>
              <a:t> 7 und 9 Jahren </a:t>
            </a:r>
            <a:r>
              <a:rPr lang="en-US" sz="1200" dirty="0" err="1"/>
              <a:t>ein</a:t>
            </a:r>
            <a:r>
              <a:rPr lang="en-US" sz="1200" dirty="0"/>
              <a:t> </a:t>
            </a:r>
            <a:r>
              <a:rPr lang="en-US" sz="1200" dirty="0" err="1"/>
              <a:t>besseres</a:t>
            </a:r>
            <a:r>
              <a:rPr lang="en-US" sz="1200" dirty="0"/>
              <a:t> </a:t>
            </a:r>
            <a:r>
              <a:rPr lang="en-US" sz="1200" dirty="0" err="1"/>
              <a:t>Gesichtsfeld</a:t>
            </a:r>
            <a:r>
              <a:rPr lang="en-US" sz="1200" dirty="0"/>
              <a:t>.</a:t>
            </a:r>
            <a:endParaRPr dirty="0"/>
          </a:p>
        </p:txBody>
      </p:sp>
      <p:sp>
        <p:nvSpPr>
          <p:cNvPr id="766" name="Google Shape;766;p51"/>
          <p:cNvSpPr/>
          <p:nvPr/>
        </p:nvSpPr>
        <p:spPr>
          <a:xfrm>
            <a:off x="4367270" y="3141643"/>
            <a:ext cx="685800"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endParaRPr dirty="0"/>
          </a:p>
        </p:txBody>
      </p:sp>
      <p:sp>
        <p:nvSpPr>
          <p:cNvPr id="767" name="Google Shape;767;p5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51</a:t>
            </a:fld>
            <a:endParaRPr sz="1000">
              <a:solidFill>
                <a:schemeClr val="dk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3" name="Google Shape;773;g3f645ac5276_0_243"/>
          <p:cNvSpPr txBox="1">
            <a:spLocks noGrp="1"/>
          </p:cNvSpPr>
          <p:nvPr>
            <p:ph type="title"/>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Klinische Studien zum Glaukom</a:t>
            </a:r>
            <a:endParaRPr sz="3300" b="0"/>
          </a:p>
        </p:txBody>
      </p:sp>
      <p:sp>
        <p:nvSpPr>
          <p:cNvPr id="774" name="Google Shape;774;g3f645ac5276_0_243"/>
          <p:cNvSpPr txBox="1">
            <a:spLocks noGrp="1"/>
          </p:cNvSpPr>
          <p:nvPr>
            <p:ph type="body" idx="1"/>
          </p:nvPr>
        </p:nvSpPr>
        <p:spPr>
          <a:xfrm>
            <a:off x="457200" y="1371600"/>
            <a:ext cx="8686800" cy="49530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Glaucoma Laser Trial</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a:t>
            </a:r>
            <a:r>
              <a:rPr lang="en-US" sz="1200" dirty="0" err="1"/>
              <a:t>Wirksamkeit</a:t>
            </a:r>
            <a:r>
              <a:rPr lang="en-US" sz="1200" dirty="0"/>
              <a:t> und Sicherheit von ALT </a:t>
            </a:r>
            <a:r>
              <a:rPr lang="en-US" sz="1200" dirty="0" err="1"/>
              <a:t>gegenüber</a:t>
            </a:r>
            <a:r>
              <a:rPr lang="en-US" sz="1200" dirty="0"/>
              <a:t> T</a:t>
            </a:r>
            <a:r>
              <a:rPr lang="en-US" sz="1200" baseline="-25000" dirty="0"/>
              <a:t>.5</a:t>
            </a:r>
            <a:r>
              <a:rPr lang="en-US" sz="1200" dirty="0"/>
              <a:t> </a:t>
            </a:r>
            <a:r>
              <a:rPr lang="en-US" sz="1200" dirty="0" err="1"/>
              <a:t>als</a:t>
            </a:r>
            <a:r>
              <a:rPr lang="en-US" sz="1200" dirty="0"/>
              <a:t> </a:t>
            </a:r>
            <a:r>
              <a:rPr lang="en-US" sz="1200" dirty="0" err="1"/>
              <a:t>Erstbehandlung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~270 </a:t>
            </a:r>
            <a:r>
              <a:rPr lang="en-US" sz="1200" dirty="0" err="1"/>
              <a:t>Patienten</a:t>
            </a:r>
            <a:r>
              <a:rPr lang="en-US" sz="1200" dirty="0"/>
              <a:t> (540 Augen) </a:t>
            </a:r>
            <a:r>
              <a:rPr lang="en-US" sz="1200" dirty="0" err="1"/>
              <a:t>mit</a:t>
            </a:r>
            <a:r>
              <a:rPr lang="en-US" sz="1200" dirty="0"/>
              <a:t> neu </a:t>
            </a:r>
            <a:r>
              <a:rPr lang="en-US" sz="1200" dirty="0" err="1"/>
              <a:t>diagnostiziertem</a:t>
            </a:r>
            <a:r>
              <a:rPr lang="en-US" sz="1200" dirty="0"/>
              <a:t> POWG</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ALT-Gruppe </a:t>
            </a:r>
            <a:r>
              <a:rPr lang="en-US" sz="1200" dirty="0" err="1"/>
              <a:t>zugewiesen</a:t>
            </a:r>
            <a:r>
              <a:rPr lang="en-US" sz="1200" dirty="0"/>
              <a:t>, das </a:t>
            </a:r>
            <a:r>
              <a:rPr lang="en-US" sz="1200" dirty="0" err="1"/>
              <a:t>andere</a:t>
            </a:r>
            <a:r>
              <a:rPr lang="en-US" sz="1200" dirty="0"/>
              <a:t> der T</a:t>
            </a:r>
            <a:r>
              <a:rPr lang="en-US" sz="1200" baseline="-25000" dirty="0"/>
              <a:t>.5</a:t>
            </a:r>
            <a:r>
              <a:rPr lang="en-US" sz="1200" dirty="0"/>
              <a:t>-Gruppe.</a:t>
            </a:r>
            <a:endParaRPr dirty="0"/>
          </a:p>
          <a:p>
            <a:pPr marL="987425" lvl="2" indent="-267018" algn="l" rtl="0">
              <a:lnSpc>
                <a:spcPct val="95000"/>
              </a:lnSpc>
              <a:spcBef>
                <a:spcPts val="240"/>
              </a:spcBef>
              <a:spcAft>
                <a:spcPts val="0"/>
              </a:spcAft>
              <a:buSzPts val="840"/>
              <a:buChar char="●"/>
            </a:pPr>
            <a:r>
              <a:rPr lang="en-US" sz="1200" dirty="0"/>
              <a:t>Bei </a:t>
            </a:r>
            <a:r>
              <a:rPr lang="en-US" sz="1200" dirty="0" err="1"/>
              <a:t>unzureichender</a:t>
            </a:r>
            <a:r>
              <a:rPr lang="en-US" sz="1200" dirty="0"/>
              <a:t> </a:t>
            </a:r>
            <a:r>
              <a:rPr lang="en-US" sz="1200" dirty="0" err="1"/>
              <a:t>Druckkontrolle</a:t>
            </a:r>
            <a:r>
              <a:rPr lang="en-US" sz="1200" dirty="0"/>
              <a:t> </a:t>
            </a:r>
            <a:r>
              <a:rPr lang="en-US" sz="1200" dirty="0" err="1"/>
              <a:t>konnten</a:t>
            </a:r>
            <a:r>
              <a:rPr lang="en-US" sz="1200" dirty="0"/>
              <a:t> je </a:t>
            </a:r>
            <a:r>
              <a:rPr lang="en-US" sz="1200" dirty="0" err="1"/>
              <a:t>nach</a:t>
            </a:r>
            <a:r>
              <a:rPr lang="en-US" sz="1200" dirty="0"/>
              <a:t> </a:t>
            </a:r>
            <a:r>
              <a:rPr lang="en-US" sz="1200" dirty="0" err="1"/>
              <a:t>Bedarf</a:t>
            </a:r>
            <a:r>
              <a:rPr lang="en-US" sz="1200" dirty="0"/>
              <a:t> </a:t>
            </a:r>
            <a:r>
              <a:rPr lang="en-US" sz="1200" dirty="0" err="1"/>
              <a:t>zusätzliche</a:t>
            </a:r>
            <a:r>
              <a:rPr lang="en-US" sz="1200" dirty="0"/>
              <a:t> </a:t>
            </a:r>
            <a:r>
              <a:rPr lang="en-US" sz="1200" dirty="0" err="1"/>
              <a:t>okuläre</a:t>
            </a:r>
            <a:r>
              <a:rPr lang="en-US" sz="1200" dirty="0"/>
              <a:t> </a:t>
            </a:r>
            <a:r>
              <a:rPr lang="en-US" sz="1200" dirty="0" err="1"/>
              <a:t>Antiglaukomatosa</a:t>
            </a:r>
            <a:r>
              <a:rPr lang="en-US" sz="1200" dirty="0"/>
              <a:t> für das </a:t>
            </a:r>
            <a:r>
              <a:rPr lang="en-US" sz="1200" dirty="0" err="1"/>
              <a:t>jeweilige</a:t>
            </a:r>
            <a:r>
              <a:rPr lang="en-US" sz="1200" dirty="0"/>
              <a:t> Auge </a:t>
            </a:r>
            <a:r>
              <a:rPr lang="en-US" sz="1200" dirty="0" err="1"/>
              <a:t>ergänzt</a:t>
            </a:r>
            <a:r>
              <a:rPr lang="en-US" sz="1200" dirty="0"/>
              <a:t> </a:t>
            </a:r>
            <a:r>
              <a:rPr lang="en-US" sz="1200" dirty="0" err="1"/>
              <a:t>werden</a:t>
            </a:r>
            <a:r>
              <a:rPr lang="en-US" sz="1200" dirty="0"/>
              <a:t>.</a:t>
            </a:r>
            <a:endParaRPr sz="1200"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ALT: </a:t>
            </a:r>
            <a:r>
              <a:rPr lang="en-US" sz="1200" dirty="0"/>
              <a:t>um 1–2 mmHg </a:t>
            </a:r>
            <a:r>
              <a:rPr lang="en-US" sz="1200" dirty="0" err="1"/>
              <a:t>besserer</a:t>
            </a:r>
            <a:r>
              <a:rPr lang="en-US" sz="1200" dirty="0"/>
              <a:t> </a:t>
            </a:r>
            <a:r>
              <a:rPr lang="en-US" sz="1200" dirty="0" err="1"/>
              <a:t>Augeninnendruck</a:t>
            </a:r>
            <a:r>
              <a:rPr lang="en-US" sz="1200" dirty="0"/>
              <a:t>, </a:t>
            </a:r>
            <a:r>
              <a:rPr lang="en-US" sz="1200" dirty="0" err="1"/>
              <a:t>weniger</a:t>
            </a:r>
            <a:r>
              <a:rPr lang="en-US" sz="1200" dirty="0"/>
              <a:t> </a:t>
            </a:r>
            <a:r>
              <a:rPr lang="en-US" sz="1200" dirty="0" err="1"/>
              <a:t>zusätzliche</a:t>
            </a:r>
            <a:r>
              <a:rPr lang="en-US" sz="1200" dirty="0"/>
              <a:t> </a:t>
            </a:r>
            <a:r>
              <a:rPr lang="en-US" sz="1200" dirty="0" err="1"/>
              <a:t>Medikamente</a:t>
            </a:r>
            <a:r>
              <a:rPr lang="en-US" sz="1200" dirty="0"/>
              <a:t> </a:t>
            </a:r>
            <a:r>
              <a:rPr lang="en-US" sz="1200" dirty="0" err="1"/>
              <a:t>erforderlich</a:t>
            </a:r>
            <a:r>
              <a:rPr lang="en-US" sz="1200" dirty="0"/>
              <a:t>.</a:t>
            </a:r>
            <a:endParaRPr dirty="0"/>
          </a:p>
          <a:p>
            <a:pPr marL="987425" lvl="2" indent="-293688" algn="l" rtl="0">
              <a:lnSpc>
                <a:spcPct val="95000"/>
              </a:lnSpc>
              <a:spcBef>
                <a:spcPts val="240"/>
              </a:spcBef>
              <a:spcAft>
                <a:spcPts val="0"/>
              </a:spcAft>
              <a:buSzPts val="840"/>
              <a:buChar char="●"/>
            </a:pPr>
            <a:r>
              <a:rPr lang="en-US" sz="1200" dirty="0"/>
              <a:t>Kein </a:t>
            </a:r>
            <a:r>
              <a:rPr lang="en-US" sz="1200" dirty="0" err="1"/>
              <a:t>Unterschied</a:t>
            </a:r>
            <a:r>
              <a:rPr lang="en-US" sz="1200" dirty="0"/>
              <a:t> </a:t>
            </a:r>
            <a:r>
              <a:rPr lang="en-US" sz="1200" dirty="0" err="1"/>
              <a:t>bei</a:t>
            </a:r>
            <a:r>
              <a:rPr lang="en-US" sz="1200" dirty="0"/>
              <a:t> </a:t>
            </a:r>
            <a:r>
              <a:rPr lang="en-US" sz="1200" dirty="0" err="1"/>
              <a:t>Gesichtsfeld</a:t>
            </a:r>
            <a:r>
              <a:rPr lang="en-US" sz="1200" dirty="0"/>
              <a:t> und </a:t>
            </a:r>
            <a:r>
              <a:rPr lang="en-US" sz="1200" dirty="0" err="1"/>
              <a:t>Sehschärfe</a:t>
            </a:r>
            <a:r>
              <a:rPr lang="en-US" sz="1200" dirty="0"/>
              <a:t> </a:t>
            </a:r>
            <a:r>
              <a:rPr lang="en-US" sz="1200" dirty="0" err="1"/>
              <a:t>nach</a:t>
            </a:r>
            <a:r>
              <a:rPr lang="en-US" sz="1200" dirty="0"/>
              <a:t> 2 Jahren, </a:t>
            </a:r>
            <a:r>
              <a:rPr lang="en-US" sz="1200" dirty="0" err="1"/>
              <a:t>aber</a:t>
            </a:r>
            <a:r>
              <a:rPr lang="en-US" sz="1200" dirty="0"/>
              <a:t>…</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ALT-Gruppe</a:t>
            </a:r>
            <a:r>
              <a:rPr lang="en-US" sz="1200" dirty="0"/>
              <a:t> </a:t>
            </a:r>
            <a:r>
              <a:rPr lang="en-US" sz="1200" dirty="0" err="1"/>
              <a:t>hatte</a:t>
            </a:r>
            <a:r>
              <a:rPr lang="en-US" sz="1200" dirty="0"/>
              <a:t> </a:t>
            </a:r>
            <a:r>
              <a:rPr lang="en-US" sz="1200" dirty="0" err="1"/>
              <a:t>nach</a:t>
            </a:r>
            <a:r>
              <a:rPr lang="en-US" sz="1200" dirty="0"/>
              <a:t> 7 und 9 Jahren </a:t>
            </a:r>
            <a:r>
              <a:rPr lang="en-US" sz="1200" dirty="0" err="1"/>
              <a:t>ein</a:t>
            </a:r>
            <a:r>
              <a:rPr lang="en-US" sz="1200" dirty="0"/>
              <a:t> </a:t>
            </a:r>
            <a:r>
              <a:rPr lang="en-US" sz="1200" dirty="0" err="1"/>
              <a:t>besseres</a:t>
            </a:r>
            <a:r>
              <a:rPr lang="en-US" sz="1200" dirty="0"/>
              <a:t> </a:t>
            </a:r>
            <a:r>
              <a:rPr lang="en-US" sz="1200" dirty="0" err="1"/>
              <a:t>Gesichtsfeld</a:t>
            </a:r>
            <a:r>
              <a:rPr lang="en-US" sz="1200" dirty="0"/>
              <a:t>.</a:t>
            </a:r>
            <a:endParaRPr dirty="0"/>
          </a:p>
        </p:txBody>
      </p:sp>
      <p:sp>
        <p:nvSpPr>
          <p:cNvPr id="775" name="Google Shape;775;g3f645ac5276_0_24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52</a:t>
            </a:fld>
            <a:endParaRPr sz="1000">
              <a:solidFill>
                <a:schemeClr val="dk1"/>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2" name="Google Shape;782;p53"/>
          <p:cNvSpPr txBox="1">
            <a:spLocks noGrp="1"/>
          </p:cNvSpPr>
          <p:nvPr>
            <p:ph type="title"/>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Klinische Studien zum Glaukom</a:t>
            </a:r>
            <a:endParaRPr sz="3300" b="0"/>
          </a:p>
        </p:txBody>
      </p:sp>
      <p:sp>
        <p:nvSpPr>
          <p:cNvPr id="783" name="Google Shape;783;p53"/>
          <p:cNvSpPr txBox="1">
            <a:spLocks noGrp="1"/>
          </p:cNvSpPr>
          <p:nvPr>
            <p:ph type="body" idx="1"/>
          </p:nvPr>
        </p:nvSpPr>
        <p:spPr>
          <a:xfrm>
            <a:off x="457200" y="1371600"/>
            <a:ext cx="8686800" cy="53340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Glaucoma Laser Trial</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a:t>
            </a:r>
            <a:r>
              <a:rPr lang="en-US" sz="1200" dirty="0" err="1"/>
              <a:t>Wirksamkeit</a:t>
            </a:r>
            <a:r>
              <a:rPr lang="en-US" sz="1200" dirty="0"/>
              <a:t> und Sicherheit von ALT </a:t>
            </a:r>
            <a:r>
              <a:rPr lang="en-US" sz="1200" dirty="0" err="1"/>
              <a:t>gegenüber</a:t>
            </a:r>
            <a:r>
              <a:rPr lang="en-US" sz="1200" dirty="0"/>
              <a:t> T</a:t>
            </a:r>
            <a:r>
              <a:rPr lang="en-US" sz="1200" baseline="-25000" dirty="0"/>
              <a:t>.5</a:t>
            </a:r>
            <a:r>
              <a:rPr lang="en-US" sz="1200" dirty="0"/>
              <a:t> </a:t>
            </a:r>
            <a:r>
              <a:rPr lang="en-US" sz="1200" dirty="0" err="1"/>
              <a:t>als</a:t>
            </a:r>
            <a:r>
              <a:rPr lang="en-US" sz="1200" dirty="0"/>
              <a:t> </a:t>
            </a:r>
            <a:r>
              <a:rPr lang="en-US" sz="1200" dirty="0" err="1"/>
              <a:t>Erstbehandlung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~270 </a:t>
            </a:r>
            <a:r>
              <a:rPr lang="en-US" sz="1200" dirty="0" err="1"/>
              <a:t>Patienten</a:t>
            </a:r>
            <a:r>
              <a:rPr lang="en-US" sz="1200" dirty="0"/>
              <a:t> (540 Augen) </a:t>
            </a:r>
            <a:r>
              <a:rPr lang="en-US" sz="1200" dirty="0" err="1"/>
              <a:t>mit</a:t>
            </a:r>
            <a:r>
              <a:rPr lang="en-US" sz="1200" dirty="0"/>
              <a:t> neu </a:t>
            </a:r>
            <a:r>
              <a:rPr lang="en-US" sz="1200" dirty="0" err="1"/>
              <a:t>diagnostiziertem</a:t>
            </a:r>
            <a:r>
              <a:rPr lang="en-US" sz="1200" dirty="0"/>
              <a:t> POWG</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ALT-Gruppe </a:t>
            </a:r>
            <a:r>
              <a:rPr lang="en-US" sz="1200" dirty="0" err="1"/>
              <a:t>zugewiesen</a:t>
            </a:r>
            <a:r>
              <a:rPr lang="en-US" sz="1200" dirty="0"/>
              <a:t>, das </a:t>
            </a:r>
            <a:r>
              <a:rPr lang="en-US" sz="1200" dirty="0" err="1"/>
              <a:t>andere</a:t>
            </a:r>
            <a:r>
              <a:rPr lang="en-US" sz="1200" dirty="0"/>
              <a:t> der T</a:t>
            </a:r>
            <a:r>
              <a:rPr lang="en-US" sz="1200" baseline="-25000" dirty="0"/>
              <a:t>.5</a:t>
            </a:r>
            <a:r>
              <a:rPr lang="en-US" sz="1200" dirty="0"/>
              <a:t>-Gruppe.</a:t>
            </a:r>
            <a:endParaRPr dirty="0"/>
          </a:p>
          <a:p>
            <a:pPr marL="987425" lvl="2" indent="-267018" algn="l" rtl="0">
              <a:lnSpc>
                <a:spcPct val="95000"/>
              </a:lnSpc>
              <a:spcBef>
                <a:spcPts val="240"/>
              </a:spcBef>
              <a:spcAft>
                <a:spcPts val="0"/>
              </a:spcAft>
              <a:buSzPts val="840"/>
              <a:buChar char="●"/>
            </a:pPr>
            <a:r>
              <a:rPr lang="en-US" sz="1200" dirty="0"/>
              <a:t>Bei </a:t>
            </a:r>
            <a:r>
              <a:rPr lang="en-US" sz="1200" dirty="0" err="1"/>
              <a:t>unzureichender</a:t>
            </a:r>
            <a:r>
              <a:rPr lang="en-US" sz="1200" dirty="0"/>
              <a:t> </a:t>
            </a:r>
            <a:r>
              <a:rPr lang="en-US" sz="1200" dirty="0" err="1"/>
              <a:t>Druckkontrolle</a:t>
            </a:r>
            <a:r>
              <a:rPr lang="en-US" sz="1200" dirty="0"/>
              <a:t> </a:t>
            </a:r>
            <a:r>
              <a:rPr lang="en-US" sz="1200" dirty="0" err="1"/>
              <a:t>konnten</a:t>
            </a:r>
            <a:r>
              <a:rPr lang="en-US" sz="1200" dirty="0"/>
              <a:t> je </a:t>
            </a:r>
            <a:r>
              <a:rPr lang="en-US" sz="1200" dirty="0" err="1"/>
              <a:t>nach</a:t>
            </a:r>
            <a:r>
              <a:rPr lang="en-US" sz="1200" dirty="0"/>
              <a:t> </a:t>
            </a:r>
            <a:r>
              <a:rPr lang="en-US" sz="1200" dirty="0" err="1"/>
              <a:t>Bedarf</a:t>
            </a:r>
            <a:r>
              <a:rPr lang="en-US" sz="1200" dirty="0"/>
              <a:t> </a:t>
            </a:r>
            <a:r>
              <a:rPr lang="en-US" sz="1200" dirty="0" err="1"/>
              <a:t>zusätzliche</a:t>
            </a:r>
            <a:r>
              <a:rPr lang="en-US" sz="1200" dirty="0"/>
              <a:t> </a:t>
            </a:r>
            <a:r>
              <a:rPr lang="en-US" sz="1200" dirty="0" err="1"/>
              <a:t>okuläre</a:t>
            </a:r>
            <a:r>
              <a:rPr lang="en-US" sz="1200" dirty="0"/>
              <a:t> </a:t>
            </a:r>
            <a:r>
              <a:rPr lang="en-US" sz="1200" dirty="0" err="1"/>
              <a:t>Antiglaukomatosa</a:t>
            </a:r>
            <a:r>
              <a:rPr lang="en-US" sz="1200" dirty="0"/>
              <a:t> für das </a:t>
            </a:r>
            <a:r>
              <a:rPr lang="en-US" sz="1200" dirty="0" err="1"/>
              <a:t>jeweilige</a:t>
            </a:r>
            <a:r>
              <a:rPr lang="en-US" sz="1200" dirty="0"/>
              <a:t> Auge </a:t>
            </a:r>
            <a:r>
              <a:rPr lang="en-US" sz="1200" dirty="0" err="1"/>
              <a:t>ergänzt</a:t>
            </a:r>
            <a:r>
              <a:rPr lang="en-US" sz="1200" dirty="0"/>
              <a:t> </a:t>
            </a:r>
            <a:r>
              <a:rPr lang="en-US" sz="1200" dirty="0" err="1"/>
              <a:t>werden</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ALT: </a:t>
            </a:r>
            <a:r>
              <a:rPr lang="en-US" sz="1200" dirty="0"/>
              <a:t>um 1–2 mmHg </a:t>
            </a:r>
            <a:r>
              <a:rPr lang="en-US" sz="1200" dirty="0" err="1"/>
              <a:t>besserer</a:t>
            </a:r>
            <a:r>
              <a:rPr lang="en-US" sz="1200" dirty="0"/>
              <a:t> </a:t>
            </a:r>
            <a:r>
              <a:rPr lang="en-US" sz="1200" dirty="0" err="1"/>
              <a:t>Augeninnendruck</a:t>
            </a:r>
            <a:r>
              <a:rPr lang="en-US" sz="1200" dirty="0"/>
              <a:t>, </a:t>
            </a:r>
            <a:r>
              <a:rPr lang="en-US" sz="1200" dirty="0" err="1"/>
              <a:t>weniger</a:t>
            </a:r>
            <a:r>
              <a:rPr lang="en-US" sz="1200" dirty="0"/>
              <a:t> </a:t>
            </a:r>
            <a:r>
              <a:rPr lang="en-US" sz="1200" dirty="0" err="1"/>
              <a:t>zusätzliche</a:t>
            </a:r>
            <a:r>
              <a:rPr lang="en-US" sz="1200" dirty="0"/>
              <a:t> </a:t>
            </a:r>
            <a:r>
              <a:rPr lang="en-US" sz="1200" dirty="0" err="1"/>
              <a:t>Medikamente</a:t>
            </a:r>
            <a:r>
              <a:rPr lang="en-US" sz="1200" dirty="0"/>
              <a:t> </a:t>
            </a:r>
            <a:r>
              <a:rPr lang="en-US" sz="1200" dirty="0" err="1"/>
              <a:t>erforderlich</a:t>
            </a:r>
            <a:r>
              <a:rPr lang="en-US" sz="1200" dirty="0"/>
              <a:t>.</a:t>
            </a:r>
            <a:endParaRPr dirty="0"/>
          </a:p>
          <a:p>
            <a:pPr marL="987425" lvl="2" indent="-293688" algn="l" rtl="0">
              <a:lnSpc>
                <a:spcPct val="95000"/>
              </a:lnSpc>
              <a:spcBef>
                <a:spcPts val="240"/>
              </a:spcBef>
              <a:spcAft>
                <a:spcPts val="0"/>
              </a:spcAft>
              <a:buSzPts val="840"/>
              <a:buChar char="●"/>
            </a:pPr>
            <a:r>
              <a:rPr lang="en-US" sz="1200" dirty="0"/>
              <a:t>Kein </a:t>
            </a:r>
            <a:r>
              <a:rPr lang="en-US" sz="1200" dirty="0" err="1"/>
              <a:t>Unterschied</a:t>
            </a:r>
            <a:r>
              <a:rPr lang="en-US" sz="1200" dirty="0"/>
              <a:t> </a:t>
            </a:r>
            <a:r>
              <a:rPr lang="en-US" sz="1200" dirty="0" err="1"/>
              <a:t>bei</a:t>
            </a:r>
            <a:r>
              <a:rPr lang="en-US" sz="1200" dirty="0"/>
              <a:t> </a:t>
            </a:r>
            <a:r>
              <a:rPr lang="en-US" sz="1200" dirty="0" err="1"/>
              <a:t>Gesichtsfeld</a:t>
            </a:r>
            <a:r>
              <a:rPr lang="en-US" sz="1200" dirty="0"/>
              <a:t> und </a:t>
            </a:r>
            <a:r>
              <a:rPr lang="en-US" sz="1200" dirty="0" err="1"/>
              <a:t>Sehschärfe</a:t>
            </a:r>
            <a:r>
              <a:rPr lang="en-US" sz="1200" dirty="0"/>
              <a:t> </a:t>
            </a:r>
            <a:r>
              <a:rPr lang="en-US" sz="1200" dirty="0" err="1"/>
              <a:t>nach</a:t>
            </a:r>
            <a:r>
              <a:rPr lang="en-US" sz="1200" dirty="0"/>
              <a:t> 2 Jahren, </a:t>
            </a:r>
            <a:r>
              <a:rPr lang="en-US" sz="1200" dirty="0" err="1"/>
              <a:t>aber</a:t>
            </a:r>
            <a:r>
              <a:rPr lang="en-US" sz="1200" dirty="0"/>
              <a:t>…</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ALT-Gruppe </a:t>
            </a:r>
            <a:r>
              <a:rPr lang="en-US" sz="1200" dirty="0" err="1"/>
              <a:t>hatte</a:t>
            </a:r>
            <a:r>
              <a:rPr lang="en-US" sz="1200" dirty="0"/>
              <a:t> </a:t>
            </a:r>
            <a:r>
              <a:rPr lang="en-US" sz="1200" dirty="0" err="1"/>
              <a:t>nach</a:t>
            </a:r>
            <a:r>
              <a:rPr lang="en-US" sz="1200" dirty="0"/>
              <a:t> 7 und 9 Jahren </a:t>
            </a:r>
            <a:r>
              <a:rPr lang="en-US" sz="1200" dirty="0" err="1"/>
              <a:t>ein</a:t>
            </a:r>
            <a:r>
              <a:rPr lang="en-US" sz="1200" dirty="0"/>
              <a:t> </a:t>
            </a:r>
            <a:r>
              <a:rPr lang="en-US" sz="1200" dirty="0" err="1"/>
              <a:t>besseres</a:t>
            </a:r>
            <a:r>
              <a:rPr lang="en-US" sz="1200" dirty="0"/>
              <a:t> </a:t>
            </a:r>
            <a:r>
              <a:rPr lang="en-US" sz="1200" dirty="0" err="1"/>
              <a:t>Gesichtsfeld</a:t>
            </a:r>
            <a:r>
              <a:rPr lang="en-US" sz="1200" dirty="0"/>
              <a:t>.</a:t>
            </a:r>
            <a:endParaRPr dirty="0"/>
          </a:p>
          <a:p>
            <a:pPr marL="692150" lvl="1" indent="-347663">
              <a:lnSpc>
                <a:spcPct val="95000"/>
              </a:lnSpc>
              <a:spcBef>
                <a:spcPts val="240"/>
              </a:spcBef>
              <a:buSzPts val="840"/>
            </a:pPr>
            <a:r>
              <a:rPr lang="en-US" sz="1200" dirty="0" err="1"/>
              <a:t>Hinweis</a:t>
            </a:r>
            <a:r>
              <a:rPr lang="en-US" sz="1200" dirty="0"/>
              <a:t>: Die Studie </a:t>
            </a:r>
            <a:r>
              <a:rPr lang="en-US" sz="1200" dirty="0" err="1"/>
              <a:t>wurde</a:t>
            </a:r>
            <a:r>
              <a:rPr lang="en-US" sz="1200" dirty="0"/>
              <a:t> </a:t>
            </a:r>
            <a:r>
              <a:rPr lang="en-US" sz="1200" dirty="0" err="1"/>
              <a:t>durchgeführt</a:t>
            </a:r>
            <a:r>
              <a:rPr lang="en-US" sz="1200" dirty="0"/>
              <a:t>, bevor Latanoprost, CAI, α₂-</a:t>
            </a:r>
            <a:r>
              <a:rPr lang="en-US" sz="1200" dirty="0" err="1"/>
              <a:t>Agonisten</a:t>
            </a:r>
            <a:r>
              <a:rPr lang="en-US" sz="1200" dirty="0"/>
              <a:t> </a:t>
            </a:r>
            <a:r>
              <a:rPr lang="en-US" sz="1200" dirty="0" err="1"/>
              <a:t>sowie</a:t>
            </a:r>
            <a:r>
              <a:rPr lang="en-US" sz="1200" dirty="0"/>
              <a:t> die </a:t>
            </a:r>
            <a:r>
              <a:rPr lang="en-US" sz="1200" dirty="0" err="1"/>
              <a:t>Selektive</a:t>
            </a:r>
            <a:r>
              <a:rPr lang="en-US" sz="1200" dirty="0"/>
              <a:t> Laser-</a:t>
            </a:r>
            <a:r>
              <a:rPr lang="en-US" sz="1200" dirty="0" err="1"/>
              <a:t>Trabekuloplastik</a:t>
            </a:r>
            <a:r>
              <a:rPr lang="en-US" sz="1200" dirty="0"/>
              <a:t> (</a:t>
            </a:r>
            <a:r>
              <a:rPr lang="en-US" sz="1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SLT)</a:t>
            </a:r>
            <a:r>
              <a:rPr lang="en-US" sz="1200" dirty="0"/>
              <a:t> </a:t>
            </a:r>
            <a:r>
              <a:rPr lang="en-US" sz="1200" dirty="0" err="1"/>
              <a:t>verfügbar</a:t>
            </a:r>
            <a:r>
              <a:rPr lang="en-US" sz="1200" dirty="0"/>
              <a:t> </a:t>
            </a:r>
            <a:r>
              <a:rPr lang="en-US" sz="1200" dirty="0" err="1"/>
              <a:t>waren</a:t>
            </a:r>
            <a:r>
              <a:rPr lang="en-US" sz="1200" dirty="0"/>
              <a:t>; </a:t>
            </a:r>
            <a:r>
              <a:rPr lang="en-US" sz="1200" dirty="0" err="1"/>
              <a:t>daher</a:t>
            </a:r>
            <a:r>
              <a:rPr lang="en-US" sz="1200" dirty="0"/>
              <a:t> </a:t>
            </a:r>
            <a:r>
              <a:rPr lang="en-US" sz="1200" dirty="0" err="1"/>
              <a:t>sind</a:t>
            </a:r>
            <a:r>
              <a:rPr lang="en-US" sz="1200" dirty="0"/>
              <a:t> die </a:t>
            </a:r>
            <a:r>
              <a:rPr lang="en-US" sz="1200" dirty="0" err="1"/>
              <a:t>Schlussfolgerungen</a:t>
            </a:r>
            <a:r>
              <a:rPr lang="en-US" sz="1200" dirty="0"/>
              <a:t> </a:t>
            </a:r>
            <a:r>
              <a:rPr lang="en-US" sz="1200" dirty="0" err="1"/>
              <a:t>heute</a:t>
            </a:r>
            <a:r>
              <a:rPr lang="en-US" sz="1200" dirty="0"/>
              <a:t> </a:t>
            </a:r>
            <a:r>
              <a:rPr lang="en-US" sz="1200" dirty="0" err="1"/>
              <a:t>teilweise</a:t>
            </a:r>
            <a:r>
              <a:rPr lang="en-US" sz="1200" dirty="0"/>
              <a:t> </a:t>
            </a:r>
            <a:r>
              <a:rPr lang="en-US" sz="1200" dirty="0" err="1"/>
              <a:t>überholt</a:t>
            </a:r>
            <a:r>
              <a:rPr lang="en-US" sz="1200" dirty="0"/>
              <a:t>.</a:t>
            </a:r>
            <a:endParaRPr dirty="0">
              <a:solidFill>
                <a:srgbClr val="0000FF"/>
              </a:solidFill>
            </a:endParaRPr>
          </a:p>
        </p:txBody>
      </p:sp>
      <p:sp>
        <p:nvSpPr>
          <p:cNvPr id="784" name="Google Shape;784;p53"/>
          <p:cNvSpPr/>
          <p:nvPr/>
        </p:nvSpPr>
        <p:spPr>
          <a:xfrm>
            <a:off x="4352581" y="3314240"/>
            <a:ext cx="2124419" cy="222173"/>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Medikament</a:t>
            </a:r>
            <a:endParaRPr/>
          </a:p>
        </p:txBody>
      </p:sp>
      <p:sp>
        <p:nvSpPr>
          <p:cNvPr id="787" name="Google Shape;787;p53"/>
          <p:cNvSpPr/>
          <p:nvPr/>
        </p:nvSpPr>
        <p:spPr>
          <a:xfrm>
            <a:off x="7124700" y="3118174"/>
            <a:ext cx="1259136" cy="4572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nicht ALT</a:t>
            </a:r>
            <a:endParaRPr/>
          </a:p>
        </p:txBody>
      </p:sp>
      <p:sp>
        <p:nvSpPr>
          <p:cNvPr id="788" name="Google Shape;788;p5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53</a:t>
            </a:fld>
            <a:endParaRPr sz="1000">
              <a:solidFill>
                <a:schemeClr val="dk1"/>
              </a:solidFill>
              <a:latin typeface="Arial"/>
              <a:ea typeface="Arial"/>
              <a:cs typeface="Arial"/>
              <a:sym typeface="Arial"/>
            </a:endParaRPr>
          </a:p>
        </p:txBody>
      </p:sp>
      <p:sp>
        <p:nvSpPr>
          <p:cNvPr id="2" name="Google Shape;787;p53">
            <a:extLst>
              <a:ext uri="{FF2B5EF4-FFF2-40B4-BE49-F238E27FC236}">
                <a16:creationId xmlns:a16="http://schemas.microsoft.com/office/drawing/2014/main" id="{EE939F19-1851-A826-C18C-1758F93EE4C2}"/>
              </a:ext>
            </a:extLst>
          </p:cNvPr>
          <p:cNvSpPr/>
          <p:nvPr/>
        </p:nvSpPr>
        <p:spPr>
          <a:xfrm>
            <a:off x="1145755" y="3536413"/>
            <a:ext cx="1608462" cy="319491"/>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nicht ALT</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5" name="Google Shape;795;g3f645ac5276_0_252"/>
          <p:cNvSpPr txBox="1">
            <a:spLocks noGrp="1"/>
          </p:cNvSpPr>
          <p:nvPr>
            <p:ph type="title"/>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Klinische Studien zum Glaukom</a:t>
            </a:r>
            <a:endParaRPr sz="3300" b="0"/>
          </a:p>
        </p:txBody>
      </p:sp>
      <p:sp>
        <p:nvSpPr>
          <p:cNvPr id="796" name="Google Shape;796;g3f645ac5276_0_252"/>
          <p:cNvSpPr txBox="1">
            <a:spLocks noGrp="1"/>
          </p:cNvSpPr>
          <p:nvPr>
            <p:ph type="body" idx="1"/>
          </p:nvPr>
        </p:nvSpPr>
        <p:spPr>
          <a:xfrm>
            <a:off x="457200" y="1371600"/>
            <a:ext cx="8686800" cy="53340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Glaucoma Laser Trial</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a:t>
            </a:r>
            <a:r>
              <a:rPr lang="en-US" sz="1200" dirty="0" err="1"/>
              <a:t>Wirksamkeit</a:t>
            </a:r>
            <a:r>
              <a:rPr lang="en-US" sz="1200" dirty="0"/>
              <a:t> und Sicherheit von ALT </a:t>
            </a:r>
            <a:r>
              <a:rPr lang="en-US" sz="1200" dirty="0" err="1"/>
              <a:t>gegenüber</a:t>
            </a:r>
            <a:r>
              <a:rPr lang="en-US" sz="1200" dirty="0"/>
              <a:t> T</a:t>
            </a:r>
            <a:r>
              <a:rPr lang="en-US" sz="1200" baseline="-25000" dirty="0"/>
              <a:t>.5</a:t>
            </a:r>
            <a:r>
              <a:rPr lang="en-US" sz="1200" dirty="0"/>
              <a:t> </a:t>
            </a:r>
            <a:r>
              <a:rPr lang="en-US" sz="1200" dirty="0" err="1"/>
              <a:t>als</a:t>
            </a:r>
            <a:r>
              <a:rPr lang="en-US" sz="1200" dirty="0"/>
              <a:t> </a:t>
            </a:r>
            <a:r>
              <a:rPr lang="en-US" sz="1200" dirty="0" err="1"/>
              <a:t>Erstbehandlung</a:t>
            </a:r>
            <a:r>
              <a:rPr lang="en-US" sz="1200" dirty="0"/>
              <a:t> </a:t>
            </a:r>
            <a:r>
              <a:rPr lang="en-US" sz="1200" dirty="0" err="1"/>
              <a:t>bei</a:t>
            </a:r>
            <a:r>
              <a:rPr lang="en-US" sz="1200" dirty="0"/>
              <a:t> POWG</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~270 </a:t>
            </a:r>
            <a:r>
              <a:rPr lang="en-US" sz="1200" dirty="0" err="1"/>
              <a:t>Patienten</a:t>
            </a:r>
            <a:r>
              <a:rPr lang="en-US" sz="1200" dirty="0"/>
              <a:t> (540 Augen) </a:t>
            </a:r>
            <a:r>
              <a:rPr lang="en-US" sz="1200" dirty="0" err="1"/>
              <a:t>mit</a:t>
            </a:r>
            <a:r>
              <a:rPr lang="en-US" sz="1200" dirty="0"/>
              <a:t> neu </a:t>
            </a:r>
            <a:r>
              <a:rPr lang="en-US" sz="1200" dirty="0" err="1"/>
              <a:t>diagnostiziertem</a:t>
            </a:r>
            <a:r>
              <a:rPr lang="en-US" sz="1200" dirty="0"/>
              <a:t> POWG</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ALT-Gruppe </a:t>
            </a:r>
            <a:r>
              <a:rPr lang="en-US" sz="1200" dirty="0" err="1"/>
              <a:t>zugewiesen</a:t>
            </a:r>
            <a:r>
              <a:rPr lang="en-US" sz="1200" dirty="0"/>
              <a:t>, das </a:t>
            </a:r>
            <a:r>
              <a:rPr lang="en-US" sz="1200" dirty="0" err="1"/>
              <a:t>andere</a:t>
            </a:r>
            <a:r>
              <a:rPr lang="en-US" sz="1200" dirty="0"/>
              <a:t> der T</a:t>
            </a:r>
            <a:r>
              <a:rPr lang="en-US" sz="1200" baseline="-25000" dirty="0"/>
              <a:t>.5</a:t>
            </a:r>
            <a:r>
              <a:rPr lang="en-US" sz="1200" dirty="0"/>
              <a:t>-Gruppe.</a:t>
            </a:r>
            <a:endParaRPr dirty="0"/>
          </a:p>
          <a:p>
            <a:pPr marL="987425" lvl="2" indent="-267018" algn="l" rtl="0">
              <a:lnSpc>
                <a:spcPct val="95000"/>
              </a:lnSpc>
              <a:spcBef>
                <a:spcPts val="240"/>
              </a:spcBef>
              <a:spcAft>
                <a:spcPts val="0"/>
              </a:spcAft>
              <a:buSzPts val="840"/>
              <a:buChar char="●"/>
            </a:pPr>
            <a:r>
              <a:rPr lang="en-US" sz="1200" dirty="0"/>
              <a:t>Bei </a:t>
            </a:r>
            <a:r>
              <a:rPr lang="en-US" sz="1200" dirty="0" err="1"/>
              <a:t>unzureichender</a:t>
            </a:r>
            <a:r>
              <a:rPr lang="en-US" sz="1200" dirty="0"/>
              <a:t> </a:t>
            </a:r>
            <a:r>
              <a:rPr lang="en-US" sz="1200" dirty="0" err="1"/>
              <a:t>Druckkontrolle</a:t>
            </a:r>
            <a:r>
              <a:rPr lang="en-US" sz="1200" dirty="0"/>
              <a:t> </a:t>
            </a:r>
            <a:r>
              <a:rPr lang="en-US" sz="1200" dirty="0" err="1"/>
              <a:t>konnten</a:t>
            </a:r>
            <a:r>
              <a:rPr lang="en-US" sz="1200" dirty="0"/>
              <a:t> je </a:t>
            </a:r>
            <a:r>
              <a:rPr lang="en-US" sz="1200" dirty="0" err="1"/>
              <a:t>nach</a:t>
            </a:r>
            <a:r>
              <a:rPr lang="en-US" sz="1200" dirty="0"/>
              <a:t> </a:t>
            </a:r>
            <a:r>
              <a:rPr lang="en-US" sz="1200" dirty="0" err="1"/>
              <a:t>Bedarf</a:t>
            </a:r>
            <a:r>
              <a:rPr lang="en-US" sz="1200" dirty="0"/>
              <a:t> </a:t>
            </a:r>
            <a:r>
              <a:rPr lang="en-US" sz="1200" dirty="0" err="1"/>
              <a:t>zusätzliche</a:t>
            </a:r>
            <a:r>
              <a:rPr lang="en-US" sz="1200" dirty="0"/>
              <a:t> </a:t>
            </a:r>
            <a:r>
              <a:rPr lang="en-US" sz="1200" dirty="0" err="1"/>
              <a:t>okuläre</a:t>
            </a:r>
            <a:r>
              <a:rPr lang="en-US" sz="1200" dirty="0"/>
              <a:t> </a:t>
            </a:r>
            <a:r>
              <a:rPr lang="en-US" sz="1200" dirty="0" err="1"/>
              <a:t>Antiglaukomatosa</a:t>
            </a:r>
            <a:r>
              <a:rPr lang="en-US" sz="1200" dirty="0"/>
              <a:t> für das </a:t>
            </a:r>
            <a:r>
              <a:rPr lang="en-US" sz="1200" dirty="0" err="1"/>
              <a:t>jeweilige</a:t>
            </a:r>
            <a:r>
              <a:rPr lang="en-US" sz="1200" dirty="0"/>
              <a:t> Auge </a:t>
            </a:r>
            <a:r>
              <a:rPr lang="en-US" sz="1200" dirty="0" err="1"/>
              <a:t>ergänzt</a:t>
            </a:r>
            <a:r>
              <a:rPr lang="en-US" sz="1200" dirty="0"/>
              <a:t> </a:t>
            </a:r>
            <a:r>
              <a:rPr lang="en-US" sz="1200" dirty="0" err="1"/>
              <a:t>werden</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ALT: </a:t>
            </a:r>
            <a:r>
              <a:rPr lang="en-US" sz="1200" dirty="0"/>
              <a:t>um 1–2 mmHg </a:t>
            </a:r>
            <a:r>
              <a:rPr lang="en-US" sz="1200" dirty="0" err="1"/>
              <a:t>besserer</a:t>
            </a:r>
            <a:r>
              <a:rPr lang="en-US" sz="1200" dirty="0"/>
              <a:t> </a:t>
            </a:r>
            <a:r>
              <a:rPr lang="en-US" sz="1200" dirty="0" err="1"/>
              <a:t>Augeninnendruck</a:t>
            </a:r>
            <a:r>
              <a:rPr lang="en-US" sz="1200" dirty="0"/>
              <a:t>, </a:t>
            </a:r>
            <a:r>
              <a:rPr lang="en-US" sz="1200" dirty="0" err="1"/>
              <a:t>weniger</a:t>
            </a:r>
            <a:r>
              <a:rPr lang="en-US" sz="1200" dirty="0"/>
              <a:t> </a:t>
            </a:r>
            <a:r>
              <a:rPr lang="en-US" sz="1200" dirty="0" err="1"/>
              <a:t>zusätzliche</a:t>
            </a:r>
            <a:r>
              <a:rPr lang="en-US" sz="1200" dirty="0"/>
              <a:t> </a:t>
            </a:r>
            <a:r>
              <a:rPr lang="en-US" sz="1200" dirty="0" err="1"/>
              <a:t>Medikamente</a:t>
            </a:r>
            <a:r>
              <a:rPr lang="en-US" sz="1200" dirty="0"/>
              <a:t> </a:t>
            </a:r>
            <a:r>
              <a:rPr lang="en-US" sz="1200" dirty="0" err="1"/>
              <a:t>erforderlich</a:t>
            </a:r>
            <a:r>
              <a:rPr lang="en-US" sz="1200" dirty="0"/>
              <a:t>.</a:t>
            </a:r>
            <a:endParaRPr dirty="0"/>
          </a:p>
          <a:p>
            <a:pPr marL="987425" lvl="2" indent="-293688" algn="l" rtl="0">
              <a:lnSpc>
                <a:spcPct val="95000"/>
              </a:lnSpc>
              <a:spcBef>
                <a:spcPts val="240"/>
              </a:spcBef>
              <a:spcAft>
                <a:spcPts val="0"/>
              </a:spcAft>
              <a:buSzPts val="840"/>
              <a:buChar char="●"/>
            </a:pPr>
            <a:r>
              <a:rPr lang="en-US" sz="1200" dirty="0"/>
              <a:t>Kein </a:t>
            </a:r>
            <a:r>
              <a:rPr lang="en-US" sz="1200" dirty="0" err="1"/>
              <a:t>Unterschied</a:t>
            </a:r>
            <a:r>
              <a:rPr lang="en-US" sz="1200" dirty="0"/>
              <a:t> </a:t>
            </a:r>
            <a:r>
              <a:rPr lang="en-US" sz="1200" dirty="0" err="1"/>
              <a:t>bei</a:t>
            </a:r>
            <a:r>
              <a:rPr lang="en-US" sz="1200" dirty="0"/>
              <a:t> </a:t>
            </a:r>
            <a:r>
              <a:rPr lang="en-US" sz="1200" dirty="0" err="1"/>
              <a:t>Gesichtsfeld</a:t>
            </a:r>
            <a:r>
              <a:rPr lang="en-US" sz="1200" dirty="0"/>
              <a:t> und </a:t>
            </a:r>
            <a:r>
              <a:rPr lang="en-US" sz="1200" dirty="0" err="1"/>
              <a:t>Sehschärfe</a:t>
            </a:r>
            <a:r>
              <a:rPr lang="en-US" sz="1200" dirty="0"/>
              <a:t> </a:t>
            </a:r>
            <a:r>
              <a:rPr lang="en-US" sz="1200" dirty="0" err="1"/>
              <a:t>nach</a:t>
            </a:r>
            <a:r>
              <a:rPr lang="en-US" sz="1200" dirty="0"/>
              <a:t> 2 Jahren, </a:t>
            </a:r>
            <a:r>
              <a:rPr lang="en-US" sz="1200" dirty="0" err="1"/>
              <a:t>aber</a:t>
            </a:r>
            <a:r>
              <a:rPr lang="en-US" sz="1200" dirty="0"/>
              <a:t>…</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ALT-Gruppe </a:t>
            </a:r>
            <a:r>
              <a:rPr lang="en-US" sz="1200" dirty="0" err="1"/>
              <a:t>hatte</a:t>
            </a:r>
            <a:r>
              <a:rPr lang="en-US" sz="1200" dirty="0"/>
              <a:t> </a:t>
            </a:r>
            <a:r>
              <a:rPr lang="en-US" sz="1200" dirty="0" err="1"/>
              <a:t>nach</a:t>
            </a:r>
            <a:r>
              <a:rPr lang="en-US" sz="1200" dirty="0"/>
              <a:t> 7 und 9 Jahren </a:t>
            </a:r>
            <a:r>
              <a:rPr lang="en-US" sz="1200" dirty="0" err="1"/>
              <a:t>ein</a:t>
            </a:r>
            <a:r>
              <a:rPr lang="en-US" sz="1200" dirty="0"/>
              <a:t> </a:t>
            </a:r>
            <a:r>
              <a:rPr lang="en-US" sz="1200" dirty="0" err="1"/>
              <a:t>besseres</a:t>
            </a:r>
            <a:r>
              <a:rPr lang="en-US" sz="1200" dirty="0"/>
              <a:t> </a:t>
            </a:r>
            <a:r>
              <a:rPr lang="en-US" sz="1200" dirty="0" err="1"/>
              <a:t>Gesichtsfeld</a:t>
            </a:r>
            <a:r>
              <a:rPr lang="en-US" sz="1200" dirty="0"/>
              <a:t>.</a:t>
            </a:r>
            <a:endParaRPr dirty="0"/>
          </a:p>
          <a:p>
            <a:pPr marL="692150" lvl="1" indent="-347663" algn="l" rtl="0">
              <a:lnSpc>
                <a:spcPct val="95000"/>
              </a:lnSpc>
              <a:spcBef>
                <a:spcPts val="240"/>
              </a:spcBef>
              <a:spcAft>
                <a:spcPts val="0"/>
              </a:spcAft>
              <a:buSzPts val="840"/>
              <a:buChar char="●"/>
            </a:pPr>
            <a:r>
              <a:rPr lang="en-US" sz="1200" dirty="0" err="1"/>
              <a:t>Hinweis</a:t>
            </a:r>
            <a:r>
              <a:rPr lang="en-US" sz="1200" dirty="0"/>
              <a:t>: Die Studie </a:t>
            </a:r>
            <a:r>
              <a:rPr lang="en-US" sz="1200" dirty="0" err="1"/>
              <a:t>wurde</a:t>
            </a:r>
            <a:r>
              <a:rPr lang="en-US" sz="1200" dirty="0"/>
              <a:t> </a:t>
            </a:r>
            <a:r>
              <a:rPr lang="en-US" sz="1200" dirty="0" err="1"/>
              <a:t>durchgeführt</a:t>
            </a:r>
            <a:r>
              <a:rPr lang="en-US" sz="1200" dirty="0"/>
              <a:t>, bevor </a:t>
            </a:r>
            <a:r>
              <a:rPr lang="en-US" sz="1200" dirty="0">
                <a:solidFill>
                  <a:srgbClr val="0000FF"/>
                </a:solidFill>
              </a:rPr>
              <a:t>Latanoprost,</a:t>
            </a:r>
            <a:r>
              <a:rPr lang="en-US" sz="1200" dirty="0"/>
              <a:t> </a:t>
            </a:r>
            <a:r>
              <a:rPr lang="en-US" sz="1200" dirty="0">
                <a:solidFill>
                  <a:srgbClr val="0000FF"/>
                </a:solidFill>
              </a:rPr>
              <a:t>CAI</a:t>
            </a:r>
            <a:r>
              <a:rPr lang="en-US" sz="1200" dirty="0"/>
              <a:t>, </a:t>
            </a:r>
            <a:r>
              <a:rPr lang="en-US" sz="1200" dirty="0">
                <a:solidFill>
                  <a:srgbClr val="0000FF"/>
                </a:solidFill>
              </a:rPr>
              <a:t>α₂-</a:t>
            </a:r>
            <a:r>
              <a:rPr lang="en-US" sz="1200" dirty="0" err="1">
                <a:solidFill>
                  <a:srgbClr val="0000FF"/>
                </a:solidFill>
              </a:rPr>
              <a:t>Agonisten</a:t>
            </a:r>
            <a:r>
              <a:rPr lang="en-US" sz="1200" dirty="0"/>
              <a:t> </a:t>
            </a:r>
            <a:r>
              <a:rPr lang="en-US" sz="1200" dirty="0" err="1"/>
              <a:t>sowie</a:t>
            </a:r>
            <a:r>
              <a:rPr lang="en-US" sz="1200" dirty="0"/>
              <a:t> die </a:t>
            </a:r>
            <a:r>
              <a:rPr lang="en-US" sz="1200" dirty="0">
                <a:solidFill>
                  <a:srgbClr val="0000FF"/>
                </a:solidFill>
              </a:rPr>
              <a:t>SLT </a:t>
            </a:r>
            <a:r>
              <a:rPr lang="en-US" sz="1200" dirty="0" err="1"/>
              <a:t>verfügbar</a:t>
            </a:r>
            <a:r>
              <a:rPr lang="en-US" sz="1200" dirty="0"/>
              <a:t> </a:t>
            </a:r>
            <a:r>
              <a:rPr lang="en-US" sz="1200" dirty="0" err="1"/>
              <a:t>waren</a:t>
            </a:r>
            <a:r>
              <a:rPr lang="en-US" sz="1200" dirty="0"/>
              <a:t>; </a:t>
            </a:r>
            <a:r>
              <a:rPr lang="en-US" sz="1200" dirty="0" err="1"/>
              <a:t>daher</a:t>
            </a:r>
            <a:r>
              <a:rPr lang="en-US" sz="1200" dirty="0"/>
              <a:t> </a:t>
            </a:r>
            <a:r>
              <a:rPr lang="en-US" sz="1200" dirty="0" err="1"/>
              <a:t>sind</a:t>
            </a:r>
            <a:r>
              <a:rPr lang="en-US" sz="1200" dirty="0"/>
              <a:t> die </a:t>
            </a:r>
            <a:r>
              <a:rPr lang="en-US" sz="1200" dirty="0" err="1"/>
              <a:t>Schlussfolgerungen</a:t>
            </a:r>
            <a:r>
              <a:rPr lang="en-US" sz="1200" dirty="0"/>
              <a:t> </a:t>
            </a:r>
            <a:r>
              <a:rPr lang="en-US" sz="1200" dirty="0" err="1"/>
              <a:t>heute</a:t>
            </a:r>
            <a:r>
              <a:rPr lang="en-US" sz="1200" dirty="0"/>
              <a:t> </a:t>
            </a:r>
            <a:r>
              <a:rPr lang="en-US" sz="1200" dirty="0" err="1"/>
              <a:t>teilweise</a:t>
            </a:r>
            <a:r>
              <a:rPr lang="en-US" sz="1200" dirty="0"/>
              <a:t> </a:t>
            </a:r>
            <a:r>
              <a:rPr lang="en-US" sz="1200" dirty="0" err="1"/>
              <a:t>überholt</a:t>
            </a:r>
            <a:r>
              <a:rPr lang="en-US" sz="1200" dirty="0"/>
              <a:t>.</a:t>
            </a:r>
            <a:endParaRPr dirty="0">
              <a:solidFill>
                <a:srgbClr val="0000FF"/>
              </a:solidFill>
            </a:endParaRPr>
          </a:p>
        </p:txBody>
      </p:sp>
      <p:sp>
        <p:nvSpPr>
          <p:cNvPr id="797" name="Google Shape;797;g3f645ac5276_0_25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54</a:t>
            </a:fld>
            <a:endParaRPr sz="1000">
              <a:solidFill>
                <a:schemeClr val="dk1"/>
              </a:solidFill>
              <a:latin typeface="Arial"/>
              <a:ea typeface="Arial"/>
              <a:cs typeface="Arial"/>
              <a:sym typeface="Arial"/>
            </a:endParaRPr>
          </a:p>
        </p:txBody>
      </p:sp>
      <p:sp>
        <p:nvSpPr>
          <p:cNvPr id="798" name="Google Shape;798;g3f645ac5276_0_252"/>
          <p:cNvSpPr txBox="1"/>
          <p:nvPr/>
        </p:nvSpPr>
        <p:spPr>
          <a:xfrm>
            <a:off x="6467400" y="3106350"/>
            <a:ext cx="22194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rPr>
              <a:t>Carboanhydrasehemmer</a:t>
            </a:r>
            <a:endParaRPr/>
          </a:p>
        </p:txBody>
      </p:sp>
      <p:cxnSp>
        <p:nvCxnSpPr>
          <p:cNvPr id="799" name="Google Shape;799;g3f645ac5276_0_252"/>
          <p:cNvCxnSpPr>
            <a:cxnSpLocks/>
          </p:cNvCxnSpPr>
          <p:nvPr/>
        </p:nvCxnSpPr>
        <p:spPr>
          <a:xfrm flipV="1">
            <a:off x="6086400" y="3211500"/>
            <a:ext cx="381000" cy="146688"/>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55"/>
          <p:cNvSpPr txBox="1">
            <a:spLocks noGrp="1"/>
          </p:cNvSpPr>
          <p:nvPr>
            <p:ph type="body" idx="1"/>
          </p:nvPr>
        </p:nvSpPr>
        <p:spPr>
          <a:xfrm>
            <a:off x="304800" y="1676400"/>
            <a:ext cx="8686800" cy="50292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Clr>
                <a:schemeClr val="dk1"/>
              </a:buClr>
              <a:buSzPts val="840"/>
              <a:buChar char="●"/>
            </a:pPr>
            <a:r>
              <a:rPr lang="en-US" sz="1200" b="1"/>
              <a:t>Advanced Glaucoma Intervention Study </a:t>
            </a:r>
            <a:endParaRPr b="1"/>
          </a:p>
          <a:p>
            <a:pPr marL="692150" lvl="1" indent="-347663" algn="l" rtl="0">
              <a:lnSpc>
                <a:spcPct val="95000"/>
              </a:lnSpc>
              <a:spcBef>
                <a:spcPts val="240"/>
              </a:spcBef>
              <a:spcAft>
                <a:spcPts val="0"/>
              </a:spcAft>
              <a:buSzPts val="840"/>
              <a:buChar char="●"/>
            </a:pPr>
            <a:r>
              <a:rPr lang="en-US" sz="1200"/>
              <a:t>Zwei Ziele: </a:t>
            </a:r>
            <a:endParaRPr/>
          </a:p>
          <a:p>
            <a:pPr marL="987425" lvl="2" indent="-293688" algn="l" rtl="0">
              <a:lnSpc>
                <a:spcPct val="95000"/>
              </a:lnSpc>
              <a:spcBef>
                <a:spcPts val="240"/>
              </a:spcBef>
              <a:spcAft>
                <a:spcPts val="0"/>
              </a:spcAft>
              <a:buSzPts val="840"/>
              <a:buFont typeface="Noto Sans Symbols"/>
              <a:buNone/>
            </a:pPr>
            <a:r>
              <a:rPr lang="en-US" sz="1200"/>
              <a:t>1) Vergleich von ALT (</a:t>
            </a:r>
            <a:r>
              <a:rPr lang="en-US" sz="1200" i="1"/>
              <a:t>A</a:t>
            </a:r>
            <a:r>
              <a:rPr lang="en-US" sz="1200"/>
              <a:t>) und Trabekulektomie (</a:t>
            </a:r>
            <a:r>
              <a:rPr lang="en-US" sz="1200" i="1"/>
              <a:t>T</a:t>
            </a:r>
            <a:r>
              <a:rPr lang="en-US" sz="1200"/>
              <a:t>) als Erstintervention bei fortgeschrittenem POWG</a:t>
            </a:r>
            <a:endParaRPr/>
          </a:p>
          <a:p>
            <a:pPr marL="987425" lvl="2" indent="-293688" algn="l" rtl="0">
              <a:lnSpc>
                <a:spcPct val="95000"/>
              </a:lnSpc>
              <a:spcBef>
                <a:spcPts val="240"/>
              </a:spcBef>
              <a:spcAft>
                <a:spcPts val="0"/>
              </a:spcAft>
              <a:buSzPts val="840"/>
              <a:buFont typeface="Noto Sans Symbols"/>
              <a:buNone/>
            </a:pPr>
            <a:r>
              <a:rPr lang="en-US" sz="1200"/>
              <a:t>2) </a:t>
            </a:r>
            <a:r>
              <a:rPr lang="en-US" sz="1200">
                <a:solidFill>
                  <a:schemeClr val="lt1"/>
                </a:solidFill>
              </a:rPr>
              <a:t>Ermittlung des Zusammenhangs zwischen Augeninnendruck und Gesichtsfeldausfall</a:t>
            </a:r>
            <a:endParaRPr/>
          </a:p>
        </p:txBody>
      </p:sp>
      <p:sp>
        <p:nvSpPr>
          <p:cNvPr id="810" name="Google Shape;810;p55"/>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811" name="Google Shape;811;p5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55</a:t>
            </a:fld>
            <a:endParaRPr sz="1000">
              <a:solidFill>
                <a:schemeClr val="dk1"/>
              </a:solidFill>
              <a:latin typeface="Arial"/>
              <a:ea typeface="Arial"/>
              <a:cs typeface="Arial"/>
              <a:sym typeface="Arial"/>
            </a:endParaRPr>
          </a:p>
        </p:txBody>
      </p:sp>
      <p:sp>
        <p:nvSpPr>
          <p:cNvPr id="812" name="Google Shape;812;p55"/>
          <p:cNvSpPr txBox="1"/>
          <p:nvPr/>
        </p:nvSpPr>
        <p:spPr>
          <a:xfrm>
            <a:off x="1397000" y="3352800"/>
            <a:ext cx="4318000" cy="36988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(Das zweite Ziel formulieren Sie selbst)</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56"/>
          <p:cNvSpPr txBox="1">
            <a:spLocks noGrp="1"/>
          </p:cNvSpPr>
          <p:nvPr>
            <p:ph type="body" idx="1"/>
          </p:nvPr>
        </p:nvSpPr>
        <p:spPr>
          <a:xfrm>
            <a:off x="304800" y="1676400"/>
            <a:ext cx="8686800" cy="50292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a:t>Advanced Glaucoma Intervention Study </a:t>
            </a:r>
            <a:endParaRPr/>
          </a:p>
          <a:p>
            <a:pPr marL="692150" lvl="1" indent="-347663" algn="l" rtl="0">
              <a:lnSpc>
                <a:spcPct val="95000"/>
              </a:lnSpc>
              <a:spcBef>
                <a:spcPts val="240"/>
              </a:spcBef>
              <a:spcAft>
                <a:spcPts val="0"/>
              </a:spcAft>
              <a:buSzPts val="840"/>
              <a:buChar char="●"/>
            </a:pPr>
            <a:r>
              <a:rPr lang="en-US" sz="1200"/>
              <a:t>Zwei Ziele: </a:t>
            </a:r>
            <a:endParaRPr/>
          </a:p>
          <a:p>
            <a:pPr marL="987425" lvl="2" indent="-293688" algn="l" rtl="0">
              <a:lnSpc>
                <a:spcPct val="95000"/>
              </a:lnSpc>
              <a:spcBef>
                <a:spcPts val="240"/>
              </a:spcBef>
              <a:spcAft>
                <a:spcPts val="0"/>
              </a:spcAft>
              <a:buSzPts val="840"/>
              <a:buFont typeface="Noto Sans Symbols"/>
              <a:buNone/>
            </a:pPr>
            <a:r>
              <a:rPr lang="en-US" sz="1200"/>
              <a:t>1) Vergleich von ALT (</a:t>
            </a:r>
            <a:r>
              <a:rPr lang="en-US" sz="1200" i="1"/>
              <a:t>A</a:t>
            </a:r>
            <a:r>
              <a:rPr lang="en-US" sz="1200"/>
              <a:t>) und Trabekulektomie (</a:t>
            </a:r>
            <a:r>
              <a:rPr lang="en-US" sz="1200" i="1"/>
              <a:t>T</a:t>
            </a:r>
            <a:r>
              <a:rPr lang="en-US" sz="1200"/>
              <a:t>) als Erstintervention bei fortgeschrittenem POWG</a:t>
            </a:r>
            <a:endParaRPr/>
          </a:p>
          <a:p>
            <a:pPr marL="987425" lvl="2" indent="-293688" algn="l" rtl="0">
              <a:lnSpc>
                <a:spcPct val="95000"/>
              </a:lnSpc>
              <a:spcBef>
                <a:spcPts val="240"/>
              </a:spcBef>
              <a:spcAft>
                <a:spcPts val="0"/>
              </a:spcAft>
              <a:buSzPts val="840"/>
              <a:buFont typeface="Noto Sans Symbols"/>
              <a:buNone/>
            </a:pPr>
            <a:r>
              <a:rPr lang="en-US" sz="1200"/>
              <a:t>2) </a:t>
            </a:r>
            <a:r>
              <a:rPr lang="en-US" sz="1200">
                <a:solidFill>
                  <a:srgbClr val="0000FF"/>
                </a:solidFill>
              </a:rPr>
              <a:t>Ermittlung des Zusammenhangs zwischen Augeninnendruck und Gesichtsfeldausfall</a:t>
            </a:r>
            <a:endParaRPr/>
          </a:p>
        </p:txBody>
      </p:sp>
      <p:sp>
        <p:nvSpPr>
          <p:cNvPr id="818" name="Google Shape;818;p56"/>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819" name="Google Shape;819;p5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56</a:t>
            </a:fld>
            <a:endParaRPr sz="1000">
              <a:solidFill>
                <a:schemeClr val="dk1"/>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57"/>
          <p:cNvSpPr txBox="1">
            <a:spLocks noGrp="1"/>
          </p:cNvSpPr>
          <p:nvPr>
            <p:ph type="body" idx="1"/>
          </p:nvPr>
        </p:nvSpPr>
        <p:spPr>
          <a:xfrm>
            <a:off x="304800" y="1676400"/>
            <a:ext cx="8686800" cy="50292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a:t>Advanced Glaucoma Intervention Study </a:t>
            </a:r>
            <a:endParaRPr/>
          </a:p>
          <a:p>
            <a:pPr marL="692150" lvl="1" indent="-347663" algn="l" rtl="0">
              <a:lnSpc>
                <a:spcPct val="95000"/>
              </a:lnSpc>
              <a:spcBef>
                <a:spcPts val="240"/>
              </a:spcBef>
              <a:spcAft>
                <a:spcPts val="0"/>
              </a:spcAft>
              <a:buSzPts val="840"/>
              <a:buChar char="●"/>
            </a:pPr>
            <a:r>
              <a:rPr lang="en-US" sz="1200"/>
              <a:t>Zwei Ziele: </a:t>
            </a:r>
            <a:endParaRPr/>
          </a:p>
          <a:p>
            <a:pPr marL="987425" lvl="2" indent="-293688" algn="l" rtl="0">
              <a:lnSpc>
                <a:spcPct val="95000"/>
              </a:lnSpc>
              <a:spcBef>
                <a:spcPts val="240"/>
              </a:spcBef>
              <a:spcAft>
                <a:spcPts val="0"/>
              </a:spcAft>
              <a:buSzPts val="840"/>
              <a:buFont typeface="Noto Sans Symbols"/>
              <a:buNone/>
            </a:pPr>
            <a:r>
              <a:rPr lang="en-US" sz="1200"/>
              <a:t>1) Vergleich von ALT (</a:t>
            </a:r>
            <a:r>
              <a:rPr lang="en-US" sz="1200" i="1"/>
              <a:t>A</a:t>
            </a:r>
            <a:r>
              <a:rPr lang="en-US" sz="1200"/>
              <a:t>) und Trabekulektomie (</a:t>
            </a:r>
            <a:r>
              <a:rPr lang="en-US" sz="1200" i="1"/>
              <a:t>T</a:t>
            </a:r>
            <a:r>
              <a:rPr lang="en-US" sz="1200"/>
              <a:t>) als Erstintervention bei fortgeschrittenem POWG</a:t>
            </a:r>
            <a:endParaRPr/>
          </a:p>
          <a:p>
            <a:pPr marL="987425" lvl="2" indent="-293688" algn="l" rtl="0">
              <a:lnSpc>
                <a:spcPct val="95000"/>
              </a:lnSpc>
              <a:spcBef>
                <a:spcPts val="240"/>
              </a:spcBef>
              <a:spcAft>
                <a:spcPts val="0"/>
              </a:spcAft>
              <a:buSzPts val="840"/>
              <a:buFont typeface="Noto Sans Symbols"/>
              <a:buNone/>
            </a:pPr>
            <a:r>
              <a:rPr lang="en-US" sz="1200"/>
              <a:t>2) </a:t>
            </a:r>
            <a:r>
              <a:rPr lang="en-US" sz="1200">
                <a:solidFill>
                  <a:srgbClr val="0000FF"/>
                </a:solidFill>
              </a:rPr>
              <a:t>Ermittlung des Zusammenhangs zwischen Augeninnendruck und Gesichtsfeldausfall</a:t>
            </a:r>
            <a:endParaRPr/>
          </a:p>
          <a:p>
            <a:pPr marL="692150" lvl="1" indent="-347663" algn="l" rtl="0">
              <a:lnSpc>
                <a:spcPct val="95000"/>
              </a:lnSpc>
              <a:spcBef>
                <a:spcPts val="240"/>
              </a:spcBef>
              <a:spcAft>
                <a:spcPts val="0"/>
              </a:spcAft>
              <a:buSzPts val="840"/>
              <a:buChar char="●"/>
            </a:pPr>
            <a:r>
              <a:rPr lang="en-US" sz="1200"/>
              <a:t>Teilnehmer: 789 Augen mit fortgeschrittenem OWG, die auf MTMT nicht ansprechen</a:t>
            </a:r>
            <a:endParaRPr/>
          </a:p>
        </p:txBody>
      </p:sp>
      <p:sp>
        <p:nvSpPr>
          <p:cNvPr id="825" name="Google Shape;825;p57"/>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826" name="Google Shape;826;p5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57</a:t>
            </a:fld>
            <a:endParaRPr sz="1000">
              <a:solidFill>
                <a:schemeClr val="dk1"/>
              </a:solidFill>
              <a:latin typeface="Arial"/>
              <a:ea typeface="Arial"/>
              <a:cs typeface="Arial"/>
              <a:sym typeface="Arial"/>
            </a:endParaRPr>
          </a:p>
        </p:txBody>
      </p:sp>
      <p:sp>
        <p:nvSpPr>
          <p:cNvPr id="827" name="Google Shape;827;p57"/>
          <p:cNvSpPr txBox="1"/>
          <p:nvPr/>
        </p:nvSpPr>
        <p:spPr>
          <a:xfrm>
            <a:off x="4229100" y="3198399"/>
            <a:ext cx="31005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dirty="0">
                <a:solidFill>
                  <a:schemeClr val="dk1"/>
                </a:solidFill>
                <a:latin typeface="Arial"/>
                <a:ea typeface="Arial"/>
                <a:cs typeface="Arial"/>
                <a:sym typeface="Arial"/>
              </a:rPr>
              <a:t>(maximal </a:t>
            </a:r>
            <a:r>
              <a:rPr lang="en-US" sz="1200" i="1" dirty="0" err="1">
                <a:solidFill>
                  <a:schemeClr val="dk1"/>
                </a:solidFill>
                <a:latin typeface="Arial"/>
                <a:ea typeface="Arial"/>
                <a:cs typeface="Arial"/>
                <a:sym typeface="Arial"/>
              </a:rPr>
              <a:t>tolerierte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medikamentöse</a:t>
            </a:r>
            <a:r>
              <a:rPr lang="en-US" sz="1200" i="1" dirty="0">
                <a:solidFill>
                  <a:schemeClr val="dk1"/>
                </a:solidFill>
                <a:latin typeface="Arial"/>
                <a:ea typeface="Arial"/>
                <a:cs typeface="Arial"/>
                <a:sym typeface="Arial"/>
              </a:rPr>
              <a:t> </a:t>
            </a:r>
            <a:r>
              <a:rPr lang="en-US" sz="1200" i="1" dirty="0" err="1">
                <a:solidFill>
                  <a:schemeClr val="dk1"/>
                </a:solidFill>
              </a:rPr>
              <a:t>Therapie</a:t>
            </a:r>
            <a:r>
              <a:rPr lang="en-US" sz="1200" i="1" dirty="0">
                <a:solidFill>
                  <a:schemeClr val="dk1"/>
                </a:solidFill>
                <a:latin typeface="Arial"/>
                <a:ea typeface="Arial"/>
                <a:cs typeface="Arial"/>
                <a:sym typeface="Arial"/>
              </a:rPr>
              <a:t>)</a:t>
            </a:r>
            <a:endParaRPr dirty="0"/>
          </a:p>
        </p:txBody>
      </p:sp>
      <p:cxnSp>
        <p:nvCxnSpPr>
          <p:cNvPr id="828" name="Google Shape;828;p57"/>
          <p:cNvCxnSpPr/>
          <p:nvPr/>
        </p:nvCxnSpPr>
        <p:spPr>
          <a:xfrm flipH="1">
            <a:off x="5021378" y="2693624"/>
            <a:ext cx="144462" cy="304800"/>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p58"/>
          <p:cNvSpPr txBox="1">
            <a:spLocks noGrp="1"/>
          </p:cNvSpPr>
          <p:nvPr>
            <p:ph type="body" idx="1"/>
          </p:nvPr>
        </p:nvSpPr>
        <p:spPr>
          <a:xfrm>
            <a:off x="304800" y="1676400"/>
            <a:ext cx="8686800" cy="50292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Advanced Glaucoma Intervention Study </a:t>
            </a:r>
            <a:endParaRPr dirty="0"/>
          </a:p>
          <a:p>
            <a:pPr marL="692150" lvl="1" indent="-347663" algn="l" rtl="0">
              <a:lnSpc>
                <a:spcPct val="95000"/>
              </a:lnSpc>
              <a:spcBef>
                <a:spcPts val="240"/>
              </a:spcBef>
              <a:spcAft>
                <a:spcPts val="0"/>
              </a:spcAft>
              <a:buSzPts val="840"/>
              <a:buChar char="●"/>
            </a:pPr>
            <a:r>
              <a:rPr lang="en-US" sz="1200" dirty="0"/>
              <a:t>Zwei </a:t>
            </a:r>
            <a:r>
              <a:rPr lang="en-US" sz="1200" dirty="0" err="1"/>
              <a:t>Ziele</a:t>
            </a:r>
            <a:r>
              <a:rPr lang="en-US" sz="1200" dirty="0"/>
              <a:t>: </a:t>
            </a:r>
            <a:endParaRPr dirty="0"/>
          </a:p>
          <a:p>
            <a:pPr marL="987425" lvl="2" indent="-293688" algn="l" rtl="0">
              <a:lnSpc>
                <a:spcPct val="95000"/>
              </a:lnSpc>
              <a:spcBef>
                <a:spcPts val="240"/>
              </a:spcBef>
              <a:spcAft>
                <a:spcPts val="0"/>
              </a:spcAft>
              <a:buSzPts val="840"/>
              <a:buFont typeface="Noto Sans Symbols"/>
              <a:buNone/>
            </a:pPr>
            <a:r>
              <a:rPr lang="en-US" sz="1200" dirty="0"/>
              <a:t>1) </a:t>
            </a:r>
            <a:r>
              <a:rPr lang="en-US" sz="1200" dirty="0" err="1"/>
              <a:t>Vergleich</a:t>
            </a:r>
            <a:r>
              <a:rPr lang="en-US" sz="1200" dirty="0"/>
              <a:t> von ALT (</a:t>
            </a:r>
            <a:r>
              <a:rPr lang="en-US" sz="1200" i="1" dirty="0"/>
              <a:t>A</a:t>
            </a:r>
            <a:r>
              <a:rPr lang="en-US" sz="1200" dirty="0"/>
              <a:t>) und </a:t>
            </a:r>
            <a:r>
              <a:rPr lang="en-US" sz="1200" dirty="0" err="1"/>
              <a:t>Trabekulektomie</a:t>
            </a:r>
            <a:r>
              <a:rPr lang="en-US" sz="1200" dirty="0"/>
              <a:t> (</a:t>
            </a:r>
            <a:r>
              <a:rPr lang="en-US" sz="1200" i="1" dirty="0"/>
              <a:t>T</a:t>
            </a:r>
            <a:r>
              <a:rPr lang="en-US" sz="1200" dirty="0"/>
              <a:t>) </a:t>
            </a:r>
            <a:r>
              <a:rPr lang="en-US" sz="1200" dirty="0" err="1"/>
              <a:t>als</a:t>
            </a:r>
            <a:r>
              <a:rPr lang="en-US" sz="1200" dirty="0"/>
              <a:t> </a:t>
            </a:r>
            <a:r>
              <a:rPr lang="en-US" sz="1200" dirty="0" err="1"/>
              <a:t>Erstintervention</a:t>
            </a:r>
            <a:r>
              <a:rPr lang="en-US" sz="1200" dirty="0"/>
              <a:t> </a:t>
            </a:r>
            <a:r>
              <a:rPr lang="en-US" sz="1200" dirty="0" err="1"/>
              <a:t>bei</a:t>
            </a:r>
            <a:r>
              <a:rPr lang="en-US" sz="1200" dirty="0"/>
              <a:t> </a:t>
            </a:r>
            <a:r>
              <a:rPr lang="en-US" sz="1200" dirty="0" err="1"/>
              <a:t>fortgeschrittenem</a:t>
            </a:r>
            <a:r>
              <a:rPr lang="en-US" sz="1200" dirty="0"/>
              <a:t> POWG</a:t>
            </a:r>
            <a:endParaRPr dirty="0"/>
          </a:p>
          <a:p>
            <a:pPr marL="987425" lvl="2" indent="-293688" algn="l" rtl="0">
              <a:lnSpc>
                <a:spcPct val="95000"/>
              </a:lnSpc>
              <a:spcBef>
                <a:spcPts val="240"/>
              </a:spcBef>
              <a:spcAft>
                <a:spcPts val="0"/>
              </a:spcAft>
              <a:buSzPts val="840"/>
              <a:buFont typeface="Noto Sans Symbols"/>
              <a:buNone/>
            </a:pPr>
            <a:r>
              <a:rPr lang="en-US" sz="1200" dirty="0"/>
              <a:t>2) </a:t>
            </a:r>
            <a:r>
              <a:rPr lang="en-US" sz="1200" dirty="0" err="1">
                <a:solidFill>
                  <a:srgbClr val="0000FF"/>
                </a:solidFill>
              </a:rPr>
              <a:t>Ermittlung</a:t>
            </a:r>
            <a:r>
              <a:rPr lang="en-US" sz="1200" dirty="0">
                <a:solidFill>
                  <a:srgbClr val="0000FF"/>
                </a:solidFill>
              </a:rPr>
              <a:t> des </a:t>
            </a:r>
            <a:r>
              <a:rPr lang="en-US" sz="1200" dirty="0" err="1">
                <a:solidFill>
                  <a:srgbClr val="0000FF"/>
                </a:solidFill>
              </a:rPr>
              <a:t>Zusammenhangs</a:t>
            </a:r>
            <a:r>
              <a:rPr lang="en-US" sz="1200" dirty="0">
                <a:solidFill>
                  <a:srgbClr val="0000FF"/>
                </a:solidFill>
              </a:rPr>
              <a:t> </a:t>
            </a:r>
            <a:r>
              <a:rPr lang="en-US" sz="1200" dirty="0" err="1">
                <a:solidFill>
                  <a:srgbClr val="0000FF"/>
                </a:solidFill>
              </a:rPr>
              <a:t>zwischen</a:t>
            </a:r>
            <a:r>
              <a:rPr lang="en-US" sz="1200" dirty="0">
                <a:solidFill>
                  <a:srgbClr val="0000FF"/>
                </a:solidFill>
              </a:rPr>
              <a:t> </a:t>
            </a:r>
            <a:r>
              <a:rPr lang="en-US" sz="1200" dirty="0" err="1">
                <a:solidFill>
                  <a:srgbClr val="0000FF"/>
                </a:solidFill>
              </a:rPr>
              <a:t>Augeninnendruck</a:t>
            </a:r>
            <a:r>
              <a:rPr lang="en-US" sz="1200" dirty="0">
                <a:solidFill>
                  <a:srgbClr val="0000FF"/>
                </a:solidFill>
              </a:rPr>
              <a:t> und </a:t>
            </a:r>
            <a:r>
              <a:rPr lang="en-US" sz="1200" dirty="0" err="1">
                <a:solidFill>
                  <a:srgbClr val="0000FF"/>
                </a:solidFill>
              </a:rPr>
              <a:t>Gesichtsfeldausfall</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789 Augen </a:t>
            </a:r>
            <a:r>
              <a:rPr lang="en-US" sz="1200" dirty="0" err="1"/>
              <a:t>mit</a:t>
            </a:r>
            <a:r>
              <a:rPr lang="en-US" sz="1200" dirty="0"/>
              <a:t> </a:t>
            </a:r>
            <a:r>
              <a:rPr lang="en-US" sz="1200" dirty="0" err="1"/>
              <a:t>fortgeschrittenem</a:t>
            </a:r>
            <a:r>
              <a:rPr lang="en-US" sz="1200" dirty="0"/>
              <a:t> OWG, die auf MTMT nicht </a:t>
            </a:r>
            <a:r>
              <a:rPr lang="en-US" sz="1200" dirty="0" err="1"/>
              <a:t>ansprechen</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Die </a:t>
            </a:r>
            <a:r>
              <a:rPr lang="en-US" sz="1200" dirty="0" err="1"/>
              <a:t>Hälfte</a:t>
            </a:r>
            <a:r>
              <a:rPr lang="en-US" sz="1200" dirty="0"/>
              <a:t> der </a:t>
            </a:r>
            <a:r>
              <a:rPr lang="en-US" sz="1200" dirty="0" err="1"/>
              <a:t>Patienten</a:t>
            </a:r>
            <a:r>
              <a:rPr lang="en-US" sz="1200" dirty="0"/>
              <a:t> </a:t>
            </a:r>
            <a:r>
              <a:rPr lang="en-US" sz="1200" dirty="0" err="1"/>
              <a:t>wurde</a:t>
            </a:r>
            <a:r>
              <a:rPr lang="en-US" sz="1200" dirty="0"/>
              <a:t> der </a:t>
            </a:r>
            <a:r>
              <a:rPr lang="en-US" sz="1200" dirty="0" err="1"/>
              <a:t>Behandlungsreihenfolge</a:t>
            </a:r>
            <a:r>
              <a:rPr lang="en-US" sz="1200" dirty="0"/>
              <a:t> </a:t>
            </a:r>
            <a:r>
              <a:rPr lang="en-US" sz="1200" i="1" dirty="0"/>
              <a:t>ATT</a:t>
            </a:r>
            <a:r>
              <a:rPr lang="en-US" sz="1200" dirty="0"/>
              <a:t> </a:t>
            </a:r>
            <a:r>
              <a:rPr lang="en-US" sz="1200" dirty="0" err="1"/>
              <a:t>zugewiesen</a:t>
            </a:r>
            <a:r>
              <a:rPr lang="en-US" sz="1200" dirty="0"/>
              <a:t>, die </a:t>
            </a:r>
            <a:r>
              <a:rPr lang="en-US" sz="1200" dirty="0" err="1"/>
              <a:t>andere</a:t>
            </a:r>
            <a:r>
              <a:rPr lang="en-US" sz="1200" dirty="0"/>
              <a:t> </a:t>
            </a:r>
            <a:r>
              <a:rPr lang="en-US" sz="1200" dirty="0" err="1"/>
              <a:t>Hälfte</a:t>
            </a:r>
            <a:r>
              <a:rPr lang="en-US" sz="1200" dirty="0"/>
              <a:t> der </a:t>
            </a:r>
            <a:r>
              <a:rPr lang="en-US" sz="1200" i="1" dirty="0"/>
              <a:t>TAT.</a:t>
            </a:r>
            <a:endParaRPr dirty="0"/>
          </a:p>
        </p:txBody>
      </p:sp>
      <p:sp>
        <p:nvSpPr>
          <p:cNvPr id="834" name="Google Shape;834;p58"/>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835" name="Google Shape;835;p58"/>
          <p:cNvSpPr/>
          <p:nvPr/>
        </p:nvSpPr>
        <p:spPr>
          <a:xfrm>
            <a:off x="5715918" y="2692706"/>
            <a:ext cx="354376" cy="20473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endParaRPr dirty="0"/>
          </a:p>
        </p:txBody>
      </p:sp>
      <p:sp>
        <p:nvSpPr>
          <p:cNvPr id="836" name="Google Shape;836;p58"/>
          <p:cNvSpPr/>
          <p:nvPr/>
        </p:nvSpPr>
        <p:spPr>
          <a:xfrm>
            <a:off x="8458200" y="2692706"/>
            <a:ext cx="685800"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endParaRPr dirty="0"/>
          </a:p>
        </p:txBody>
      </p:sp>
      <p:sp>
        <p:nvSpPr>
          <p:cNvPr id="837" name="Google Shape;837;p5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58</a:t>
            </a:fld>
            <a:endParaRPr sz="1000">
              <a:solidFill>
                <a:schemeClr val="dk1"/>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842" name="Google Shape;842;g3f645ac5276_0_272"/>
          <p:cNvSpPr txBox="1">
            <a:spLocks noGrp="1"/>
          </p:cNvSpPr>
          <p:nvPr>
            <p:ph type="body" idx="1"/>
          </p:nvPr>
        </p:nvSpPr>
        <p:spPr>
          <a:xfrm>
            <a:off x="304800" y="1676400"/>
            <a:ext cx="8686800" cy="50292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Advanced Glaucoma Intervention Study </a:t>
            </a:r>
            <a:endParaRPr dirty="0"/>
          </a:p>
          <a:p>
            <a:pPr marL="692150" lvl="1" indent="-347663" algn="l" rtl="0">
              <a:lnSpc>
                <a:spcPct val="95000"/>
              </a:lnSpc>
              <a:spcBef>
                <a:spcPts val="240"/>
              </a:spcBef>
              <a:spcAft>
                <a:spcPts val="0"/>
              </a:spcAft>
              <a:buSzPts val="840"/>
              <a:buChar char="●"/>
            </a:pPr>
            <a:r>
              <a:rPr lang="en-US" sz="1200" dirty="0"/>
              <a:t>Zwei </a:t>
            </a:r>
            <a:r>
              <a:rPr lang="en-US" sz="1200" dirty="0" err="1"/>
              <a:t>Ziele</a:t>
            </a:r>
            <a:r>
              <a:rPr lang="en-US" sz="1200" dirty="0"/>
              <a:t>: </a:t>
            </a:r>
            <a:endParaRPr dirty="0"/>
          </a:p>
          <a:p>
            <a:pPr marL="987425" lvl="2" indent="-293688" algn="l" rtl="0">
              <a:lnSpc>
                <a:spcPct val="95000"/>
              </a:lnSpc>
              <a:spcBef>
                <a:spcPts val="240"/>
              </a:spcBef>
              <a:spcAft>
                <a:spcPts val="0"/>
              </a:spcAft>
              <a:buSzPts val="840"/>
              <a:buFont typeface="Noto Sans Symbols"/>
              <a:buNone/>
            </a:pPr>
            <a:r>
              <a:rPr lang="en-US" sz="1200" dirty="0"/>
              <a:t>1) </a:t>
            </a:r>
            <a:r>
              <a:rPr lang="en-US" sz="1200" dirty="0" err="1"/>
              <a:t>Vergleich</a:t>
            </a:r>
            <a:r>
              <a:rPr lang="en-US" sz="1200" dirty="0"/>
              <a:t> von ALT (</a:t>
            </a:r>
            <a:r>
              <a:rPr lang="en-US" sz="1200" i="1" dirty="0"/>
              <a:t>A</a:t>
            </a:r>
            <a:r>
              <a:rPr lang="en-US" sz="1200" dirty="0"/>
              <a:t>) und </a:t>
            </a:r>
            <a:r>
              <a:rPr lang="en-US" sz="1200" dirty="0" err="1"/>
              <a:t>Trabekulektomie</a:t>
            </a:r>
            <a:r>
              <a:rPr lang="en-US" sz="1200" dirty="0"/>
              <a:t> (</a:t>
            </a:r>
            <a:r>
              <a:rPr lang="en-US" sz="1200" i="1" dirty="0"/>
              <a:t>T</a:t>
            </a:r>
            <a:r>
              <a:rPr lang="en-US" sz="1200" dirty="0"/>
              <a:t>) </a:t>
            </a:r>
            <a:r>
              <a:rPr lang="en-US" sz="1200" dirty="0" err="1"/>
              <a:t>als</a:t>
            </a:r>
            <a:r>
              <a:rPr lang="en-US" sz="1200" dirty="0"/>
              <a:t> </a:t>
            </a:r>
            <a:r>
              <a:rPr lang="en-US" sz="1200" dirty="0" err="1"/>
              <a:t>Erstintervention</a:t>
            </a:r>
            <a:r>
              <a:rPr lang="en-US" sz="1200" dirty="0"/>
              <a:t> </a:t>
            </a:r>
            <a:r>
              <a:rPr lang="en-US" sz="1200" dirty="0" err="1"/>
              <a:t>bei</a:t>
            </a:r>
            <a:r>
              <a:rPr lang="en-US" sz="1200" dirty="0"/>
              <a:t> </a:t>
            </a:r>
            <a:r>
              <a:rPr lang="en-US" sz="1200" dirty="0" err="1"/>
              <a:t>fortgeschrittenem</a:t>
            </a:r>
            <a:r>
              <a:rPr lang="en-US" sz="1200" dirty="0"/>
              <a:t> POWG</a:t>
            </a:r>
            <a:endParaRPr dirty="0"/>
          </a:p>
          <a:p>
            <a:pPr marL="987425" lvl="2" indent="-293688" algn="l" rtl="0">
              <a:lnSpc>
                <a:spcPct val="95000"/>
              </a:lnSpc>
              <a:spcBef>
                <a:spcPts val="240"/>
              </a:spcBef>
              <a:spcAft>
                <a:spcPts val="0"/>
              </a:spcAft>
              <a:buSzPts val="840"/>
              <a:buFont typeface="Noto Sans Symbols"/>
              <a:buNone/>
            </a:pPr>
            <a:r>
              <a:rPr lang="en-US" sz="1200" dirty="0"/>
              <a:t>2) </a:t>
            </a:r>
            <a:r>
              <a:rPr lang="en-US" sz="1200" dirty="0" err="1">
                <a:solidFill>
                  <a:srgbClr val="0000FF"/>
                </a:solidFill>
              </a:rPr>
              <a:t>Ermittlung</a:t>
            </a:r>
            <a:r>
              <a:rPr lang="en-US" sz="1200" dirty="0">
                <a:solidFill>
                  <a:srgbClr val="0000FF"/>
                </a:solidFill>
              </a:rPr>
              <a:t> des </a:t>
            </a:r>
            <a:r>
              <a:rPr lang="en-US" sz="1200" dirty="0" err="1">
                <a:solidFill>
                  <a:srgbClr val="0000FF"/>
                </a:solidFill>
              </a:rPr>
              <a:t>Zusammenhangs</a:t>
            </a:r>
            <a:r>
              <a:rPr lang="en-US" sz="1200" dirty="0">
                <a:solidFill>
                  <a:srgbClr val="0000FF"/>
                </a:solidFill>
              </a:rPr>
              <a:t> </a:t>
            </a:r>
            <a:r>
              <a:rPr lang="en-US" sz="1200" dirty="0" err="1">
                <a:solidFill>
                  <a:srgbClr val="0000FF"/>
                </a:solidFill>
              </a:rPr>
              <a:t>zwischen</a:t>
            </a:r>
            <a:r>
              <a:rPr lang="en-US" sz="1200" dirty="0">
                <a:solidFill>
                  <a:srgbClr val="0000FF"/>
                </a:solidFill>
              </a:rPr>
              <a:t> </a:t>
            </a:r>
            <a:r>
              <a:rPr lang="en-US" sz="1200" dirty="0" err="1">
                <a:solidFill>
                  <a:srgbClr val="0000FF"/>
                </a:solidFill>
              </a:rPr>
              <a:t>Augeninnendruck</a:t>
            </a:r>
            <a:r>
              <a:rPr lang="en-US" sz="1200" dirty="0">
                <a:solidFill>
                  <a:srgbClr val="0000FF"/>
                </a:solidFill>
              </a:rPr>
              <a:t> und </a:t>
            </a:r>
            <a:r>
              <a:rPr lang="en-US" sz="1200" dirty="0" err="1">
                <a:solidFill>
                  <a:srgbClr val="0000FF"/>
                </a:solidFill>
              </a:rPr>
              <a:t>Gesichtsfeldausfall</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789 Augen </a:t>
            </a:r>
            <a:r>
              <a:rPr lang="en-US" sz="1200" dirty="0" err="1"/>
              <a:t>mit</a:t>
            </a:r>
            <a:r>
              <a:rPr lang="en-US" sz="1200" dirty="0"/>
              <a:t> </a:t>
            </a:r>
            <a:r>
              <a:rPr lang="en-US" sz="1200" dirty="0" err="1"/>
              <a:t>fortgeschrittenem</a:t>
            </a:r>
            <a:r>
              <a:rPr lang="en-US" sz="1200" dirty="0"/>
              <a:t> OWG, die auf MTMT nicht </a:t>
            </a:r>
            <a:r>
              <a:rPr lang="en-US" sz="1200" dirty="0" err="1"/>
              <a:t>ansprechen</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Die </a:t>
            </a:r>
            <a:r>
              <a:rPr lang="en-US" sz="1200" dirty="0" err="1"/>
              <a:t>Hälfte</a:t>
            </a:r>
            <a:r>
              <a:rPr lang="en-US" sz="1200" dirty="0"/>
              <a:t> der </a:t>
            </a:r>
            <a:r>
              <a:rPr lang="en-US" sz="1200" dirty="0" err="1"/>
              <a:t>Patienten</a:t>
            </a:r>
            <a:r>
              <a:rPr lang="en-US" sz="1200" dirty="0"/>
              <a:t> </a:t>
            </a:r>
            <a:r>
              <a:rPr lang="en-US" sz="1200" dirty="0" err="1"/>
              <a:t>wurde</a:t>
            </a:r>
            <a:r>
              <a:rPr lang="en-US" sz="1200" dirty="0"/>
              <a:t> der </a:t>
            </a:r>
            <a:r>
              <a:rPr lang="en-US" sz="1200" dirty="0" err="1"/>
              <a:t>Behandlungsreihenfolge</a:t>
            </a:r>
            <a:r>
              <a:rPr lang="en-US" sz="1200" dirty="0"/>
              <a:t> </a:t>
            </a:r>
            <a:r>
              <a:rPr lang="en-US" sz="1200" i="1" dirty="0">
                <a:solidFill>
                  <a:srgbClr val="0000FF"/>
                </a:solidFill>
              </a:rPr>
              <a:t>ATT</a:t>
            </a:r>
            <a:r>
              <a:rPr lang="en-US" sz="1200" dirty="0"/>
              <a:t> </a:t>
            </a:r>
            <a:r>
              <a:rPr lang="en-US" sz="1200" dirty="0" err="1"/>
              <a:t>zugewiesen</a:t>
            </a:r>
            <a:r>
              <a:rPr lang="en-US" sz="1200" dirty="0"/>
              <a:t>, die </a:t>
            </a:r>
            <a:r>
              <a:rPr lang="en-US" sz="1200" dirty="0" err="1"/>
              <a:t>andere</a:t>
            </a:r>
            <a:r>
              <a:rPr lang="en-US" sz="1200" dirty="0"/>
              <a:t> </a:t>
            </a:r>
            <a:r>
              <a:rPr lang="en-US" sz="1200" dirty="0" err="1"/>
              <a:t>Hälfte</a:t>
            </a:r>
            <a:r>
              <a:rPr lang="en-US" sz="1200" dirty="0"/>
              <a:t> der </a:t>
            </a:r>
            <a:r>
              <a:rPr lang="en-US" sz="1200" i="1" dirty="0">
                <a:solidFill>
                  <a:srgbClr val="0000FF"/>
                </a:solidFill>
              </a:rPr>
              <a:t>TAT</a:t>
            </a:r>
            <a:r>
              <a:rPr lang="en-US" sz="1200" i="1" dirty="0"/>
              <a:t>.</a:t>
            </a:r>
            <a:endParaRPr dirty="0"/>
          </a:p>
        </p:txBody>
      </p:sp>
      <p:sp>
        <p:nvSpPr>
          <p:cNvPr id="843" name="Google Shape;843;g3f645ac5276_0_272"/>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844" name="Google Shape;844;g3f645ac5276_0_27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59</a:t>
            </a:fld>
            <a:endParaRPr sz="100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11" name="Google Shape;211;p6"/>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a:t>Studie zur Behandlung von okulärer Hypertension</a:t>
            </a:r>
            <a:endParaRPr/>
          </a:p>
          <a:p>
            <a:pPr marL="692150" lvl="1" indent="-347663" algn="l" rtl="0">
              <a:lnSpc>
                <a:spcPct val="95000"/>
              </a:lnSpc>
              <a:spcBef>
                <a:spcPts val="240"/>
              </a:spcBef>
              <a:spcAft>
                <a:spcPts val="0"/>
              </a:spcAft>
              <a:buSzPts val="840"/>
              <a:buChar char="●"/>
            </a:pPr>
            <a:r>
              <a:rPr lang="en-US" sz="1200"/>
              <a:t>Ziel: Wirksamkeit der medikamentösen Behandlung zur Vorbeugung bzw. Verzögerung des Auftretens eines POWG bei OHT</a:t>
            </a:r>
            <a:endParaRPr/>
          </a:p>
          <a:p>
            <a:pPr marL="692150" lvl="1" indent="-347663" algn="l" rtl="0">
              <a:lnSpc>
                <a:spcPct val="95000"/>
              </a:lnSpc>
              <a:spcBef>
                <a:spcPts val="240"/>
              </a:spcBef>
              <a:spcAft>
                <a:spcPts val="0"/>
              </a:spcAft>
              <a:buSzPts val="840"/>
              <a:buChar char="●"/>
            </a:pPr>
            <a:r>
              <a:rPr lang="en-US" sz="1200"/>
              <a:t>Teilnehmer: ~1600 Patienten mit Augeninnendruck </a:t>
            </a:r>
            <a:r>
              <a:rPr lang="en-US" sz="1200">
                <a:solidFill>
                  <a:srgbClr val="0000FF"/>
                </a:solidFill>
              </a:rPr>
              <a:t>von 24–32 mmHg</a:t>
            </a:r>
            <a:r>
              <a:rPr lang="en-US" sz="1200"/>
              <a:t>, normalem </a:t>
            </a:r>
            <a:r>
              <a:rPr lang="en-US" sz="1200">
                <a:solidFill>
                  <a:srgbClr val="0000FF"/>
                </a:solidFill>
              </a:rPr>
              <a:t>GF </a:t>
            </a:r>
            <a:r>
              <a:rPr lang="en-US" sz="1200"/>
              <a:t>und </a:t>
            </a:r>
            <a:r>
              <a:rPr lang="en-US" sz="1200">
                <a:solidFill>
                  <a:srgbClr val="0000FF"/>
                </a:solidFill>
              </a:rPr>
              <a:t>normalem Papillenbefund</a:t>
            </a:r>
            <a:endParaRPr/>
          </a:p>
        </p:txBody>
      </p:sp>
      <p:sp>
        <p:nvSpPr>
          <p:cNvPr id="212" name="Google Shape;212;p6"/>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213" name="Google Shape;213;p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6</a:t>
            </a:fld>
            <a:endParaRPr sz="1000" b="0" i="0" u="none" strike="noStrike" cap="none">
              <a:solidFill>
                <a:schemeClr val="dk1"/>
              </a:solidFill>
              <a:latin typeface="Arial"/>
              <a:ea typeface="Arial"/>
              <a:cs typeface="Arial"/>
              <a:sym typeface="Arial"/>
            </a:endParaRPr>
          </a:p>
        </p:txBody>
      </p:sp>
      <p:sp>
        <p:nvSpPr>
          <p:cNvPr id="214" name="Google Shape;214;p6"/>
          <p:cNvSpPr/>
          <p:nvPr/>
        </p:nvSpPr>
        <p:spPr>
          <a:xfrm rot="-5400000">
            <a:off x="6565776" y="935219"/>
            <a:ext cx="703204" cy="3792231"/>
          </a:xfrm>
          <a:prstGeom prst="lef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15" name="Google Shape;215;p6"/>
          <p:cNvSpPr txBox="1"/>
          <p:nvPr/>
        </p:nvSpPr>
        <p:spPr>
          <a:xfrm>
            <a:off x="5389409" y="3290094"/>
            <a:ext cx="3600355" cy="39498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1" u="none" strike="noStrike" cap="none" dirty="0">
                <a:solidFill>
                  <a:schemeClr val="dk1"/>
                </a:solidFill>
                <a:latin typeface="Arial"/>
                <a:ea typeface="Arial"/>
                <a:cs typeface="Arial"/>
                <a:sym typeface="Arial"/>
              </a:rPr>
              <a:t>„</a:t>
            </a:r>
            <a:r>
              <a:rPr lang="en-US" sz="1200" b="0" i="1" u="none" strike="noStrike" cap="none" dirty="0" err="1">
                <a:solidFill>
                  <a:schemeClr val="dk1"/>
                </a:solidFill>
                <a:latin typeface="Arial"/>
                <a:ea typeface="Arial"/>
                <a:cs typeface="Arial"/>
                <a:sym typeface="Arial"/>
              </a:rPr>
              <a:t>Normales</a:t>
            </a:r>
            <a:r>
              <a:rPr lang="en-US" sz="1200" b="0" i="1" u="none" strike="noStrike" cap="none" dirty="0">
                <a:solidFill>
                  <a:schemeClr val="dk1"/>
                </a:solidFill>
                <a:latin typeface="Arial"/>
                <a:ea typeface="Arial"/>
                <a:cs typeface="Arial"/>
                <a:sym typeface="Arial"/>
              </a:rPr>
              <a:t> </a:t>
            </a:r>
            <a:r>
              <a:rPr lang="en-US" sz="1200" b="0" i="1" u="none" strike="noStrike" cap="none" dirty="0" err="1">
                <a:solidFill>
                  <a:schemeClr val="dk1"/>
                </a:solidFill>
                <a:latin typeface="Arial"/>
                <a:ea typeface="Arial"/>
                <a:cs typeface="Arial"/>
                <a:sym typeface="Arial"/>
              </a:rPr>
              <a:t>Gesichtsfeld</a:t>
            </a:r>
            <a:r>
              <a:rPr lang="en-US" sz="1200" b="0" i="1" u="none" strike="noStrike" cap="none" dirty="0">
                <a:solidFill>
                  <a:schemeClr val="dk1"/>
                </a:solidFill>
                <a:latin typeface="Arial"/>
                <a:ea typeface="Arial"/>
                <a:cs typeface="Arial"/>
                <a:sym typeface="Arial"/>
              </a:rPr>
              <a:t> und </a:t>
            </a:r>
            <a:r>
              <a:rPr lang="en-US" sz="1200" b="0" i="1" u="none" strike="noStrike" cap="none" dirty="0" err="1">
                <a:solidFill>
                  <a:schemeClr val="dk1"/>
                </a:solidFill>
                <a:latin typeface="Arial"/>
                <a:ea typeface="Arial"/>
                <a:cs typeface="Arial"/>
                <a:sym typeface="Arial"/>
              </a:rPr>
              <a:t>normaler</a:t>
            </a:r>
            <a:r>
              <a:rPr lang="en-US" sz="1200" b="0" i="1" u="none" strike="noStrike" cap="none" dirty="0">
                <a:solidFill>
                  <a:schemeClr val="dk1"/>
                </a:solidFill>
                <a:latin typeface="Arial"/>
                <a:ea typeface="Arial"/>
                <a:cs typeface="Arial"/>
                <a:sym typeface="Arial"/>
              </a:rPr>
              <a:t> </a:t>
            </a:r>
            <a:r>
              <a:rPr lang="en-US" sz="1200" b="0" i="1" u="none" strike="noStrike" cap="none" dirty="0" err="1">
                <a:solidFill>
                  <a:schemeClr val="dk1"/>
                </a:solidFill>
                <a:latin typeface="Arial"/>
                <a:ea typeface="Arial"/>
                <a:cs typeface="Arial"/>
                <a:sym typeface="Arial"/>
              </a:rPr>
              <a:t>Sehnervenkopf</a:t>
            </a:r>
            <a:r>
              <a:rPr lang="en-US" sz="1200" b="0" i="1" u="none" strike="noStrike" cap="none" dirty="0">
                <a:solidFill>
                  <a:schemeClr val="dk1"/>
                </a:solidFill>
                <a:latin typeface="Arial"/>
                <a:ea typeface="Arial"/>
                <a:cs typeface="Arial"/>
                <a:sym typeface="Arial"/>
              </a:rPr>
              <a:t>“</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51" name="Google Shape;851;p60"/>
          <p:cNvSpPr txBox="1">
            <a:spLocks noGrp="1"/>
          </p:cNvSpPr>
          <p:nvPr>
            <p:ph type="body" idx="1"/>
          </p:nvPr>
        </p:nvSpPr>
        <p:spPr>
          <a:xfrm>
            <a:off x="304800" y="1676400"/>
            <a:ext cx="8686800" cy="50292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Advanced Glaucoma Intervention Study </a:t>
            </a:r>
            <a:endParaRPr dirty="0"/>
          </a:p>
          <a:p>
            <a:pPr marL="692150" lvl="1" indent="-347663" algn="l" rtl="0">
              <a:lnSpc>
                <a:spcPct val="95000"/>
              </a:lnSpc>
              <a:spcBef>
                <a:spcPts val="240"/>
              </a:spcBef>
              <a:spcAft>
                <a:spcPts val="0"/>
              </a:spcAft>
              <a:buSzPts val="840"/>
              <a:buChar char="●"/>
            </a:pPr>
            <a:r>
              <a:rPr lang="en-US" sz="1200" dirty="0"/>
              <a:t>Zwei </a:t>
            </a:r>
            <a:r>
              <a:rPr lang="en-US" sz="1200" dirty="0" err="1"/>
              <a:t>Ziele</a:t>
            </a:r>
            <a:r>
              <a:rPr lang="en-US" sz="1200" dirty="0"/>
              <a:t>: </a:t>
            </a:r>
            <a:endParaRPr dirty="0"/>
          </a:p>
          <a:p>
            <a:pPr marL="987425" lvl="2" indent="-293688" algn="l" rtl="0">
              <a:lnSpc>
                <a:spcPct val="95000"/>
              </a:lnSpc>
              <a:spcBef>
                <a:spcPts val="240"/>
              </a:spcBef>
              <a:spcAft>
                <a:spcPts val="0"/>
              </a:spcAft>
              <a:buSzPts val="840"/>
              <a:buFont typeface="Noto Sans Symbols"/>
              <a:buNone/>
            </a:pPr>
            <a:r>
              <a:rPr lang="en-US" sz="1200" dirty="0"/>
              <a:t>1) </a:t>
            </a:r>
            <a:r>
              <a:rPr lang="en-US" sz="1200" dirty="0" err="1"/>
              <a:t>Vergleich</a:t>
            </a:r>
            <a:r>
              <a:rPr lang="en-US" sz="1200" dirty="0"/>
              <a:t> von ALT (</a:t>
            </a:r>
            <a:r>
              <a:rPr lang="en-US" sz="1200" i="1" dirty="0"/>
              <a:t>A</a:t>
            </a:r>
            <a:r>
              <a:rPr lang="en-US" sz="1200" dirty="0"/>
              <a:t>) und </a:t>
            </a:r>
            <a:r>
              <a:rPr lang="en-US" sz="1200" dirty="0" err="1"/>
              <a:t>Trabekulektomie</a:t>
            </a:r>
            <a:r>
              <a:rPr lang="en-US" sz="1200" dirty="0"/>
              <a:t> (</a:t>
            </a:r>
            <a:r>
              <a:rPr lang="en-US" sz="1200" i="1" dirty="0"/>
              <a:t>T</a:t>
            </a:r>
            <a:r>
              <a:rPr lang="en-US" sz="1200" dirty="0"/>
              <a:t>) </a:t>
            </a:r>
            <a:r>
              <a:rPr lang="en-US" sz="1200" dirty="0" err="1"/>
              <a:t>als</a:t>
            </a:r>
            <a:r>
              <a:rPr lang="en-US" sz="1200" dirty="0"/>
              <a:t> </a:t>
            </a:r>
            <a:r>
              <a:rPr lang="en-US" sz="1200" dirty="0" err="1"/>
              <a:t>Erstintervention</a:t>
            </a:r>
            <a:r>
              <a:rPr lang="en-US" sz="1200" dirty="0"/>
              <a:t> </a:t>
            </a:r>
            <a:r>
              <a:rPr lang="en-US" sz="1200" dirty="0" err="1"/>
              <a:t>bei</a:t>
            </a:r>
            <a:r>
              <a:rPr lang="en-US" sz="1200" dirty="0"/>
              <a:t> </a:t>
            </a:r>
            <a:r>
              <a:rPr lang="en-US" sz="1200" dirty="0" err="1"/>
              <a:t>fortgeschrittenem</a:t>
            </a:r>
            <a:r>
              <a:rPr lang="en-US" sz="1200" dirty="0"/>
              <a:t> POWG</a:t>
            </a:r>
            <a:endParaRPr dirty="0"/>
          </a:p>
          <a:p>
            <a:pPr marL="987425" lvl="2" indent="-293688" algn="l" rtl="0">
              <a:lnSpc>
                <a:spcPct val="95000"/>
              </a:lnSpc>
              <a:spcBef>
                <a:spcPts val="240"/>
              </a:spcBef>
              <a:spcAft>
                <a:spcPts val="0"/>
              </a:spcAft>
              <a:buSzPts val="840"/>
              <a:buFont typeface="Noto Sans Symbols"/>
              <a:buNone/>
            </a:pPr>
            <a:r>
              <a:rPr lang="en-US" sz="1200" dirty="0"/>
              <a:t>2) </a:t>
            </a:r>
            <a:r>
              <a:rPr lang="en-US" sz="1200" dirty="0" err="1">
                <a:solidFill>
                  <a:srgbClr val="0000FF"/>
                </a:solidFill>
              </a:rPr>
              <a:t>Ermittlung</a:t>
            </a:r>
            <a:r>
              <a:rPr lang="en-US" sz="1200" dirty="0">
                <a:solidFill>
                  <a:srgbClr val="0000FF"/>
                </a:solidFill>
              </a:rPr>
              <a:t> des </a:t>
            </a:r>
            <a:r>
              <a:rPr lang="en-US" sz="1200" dirty="0" err="1">
                <a:solidFill>
                  <a:srgbClr val="0000FF"/>
                </a:solidFill>
              </a:rPr>
              <a:t>Zusammenhangs</a:t>
            </a:r>
            <a:r>
              <a:rPr lang="en-US" sz="1200" dirty="0">
                <a:solidFill>
                  <a:srgbClr val="0000FF"/>
                </a:solidFill>
              </a:rPr>
              <a:t> </a:t>
            </a:r>
            <a:r>
              <a:rPr lang="en-US" sz="1200" dirty="0" err="1">
                <a:solidFill>
                  <a:srgbClr val="0000FF"/>
                </a:solidFill>
              </a:rPr>
              <a:t>zwischen</a:t>
            </a:r>
            <a:r>
              <a:rPr lang="en-US" sz="1200" dirty="0">
                <a:solidFill>
                  <a:srgbClr val="0000FF"/>
                </a:solidFill>
              </a:rPr>
              <a:t> </a:t>
            </a:r>
            <a:r>
              <a:rPr lang="en-US" sz="1200" dirty="0" err="1">
                <a:solidFill>
                  <a:srgbClr val="0000FF"/>
                </a:solidFill>
              </a:rPr>
              <a:t>Augeninnendruck</a:t>
            </a:r>
            <a:r>
              <a:rPr lang="en-US" sz="1200" dirty="0">
                <a:solidFill>
                  <a:srgbClr val="0000FF"/>
                </a:solidFill>
              </a:rPr>
              <a:t> und </a:t>
            </a:r>
            <a:r>
              <a:rPr lang="en-US" sz="1200" dirty="0" err="1">
                <a:solidFill>
                  <a:srgbClr val="0000FF"/>
                </a:solidFill>
              </a:rPr>
              <a:t>Gesichtsfeldausfall</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789 Augen </a:t>
            </a:r>
            <a:r>
              <a:rPr lang="en-US" sz="1200" dirty="0" err="1"/>
              <a:t>mit</a:t>
            </a:r>
            <a:r>
              <a:rPr lang="en-US" sz="1200" dirty="0"/>
              <a:t> </a:t>
            </a:r>
            <a:r>
              <a:rPr lang="en-US" sz="1200" dirty="0" err="1"/>
              <a:t>fortgeschrittenem</a:t>
            </a:r>
            <a:r>
              <a:rPr lang="en-US" sz="1200" dirty="0"/>
              <a:t> OWG, die auf MTMT nicht </a:t>
            </a:r>
            <a:r>
              <a:rPr lang="en-US" sz="1200" dirty="0" err="1"/>
              <a:t>ansprechen</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Die </a:t>
            </a:r>
            <a:r>
              <a:rPr lang="en-US" sz="1200" dirty="0" err="1"/>
              <a:t>Hälfte</a:t>
            </a:r>
            <a:r>
              <a:rPr lang="en-US" sz="1200" dirty="0"/>
              <a:t> der </a:t>
            </a:r>
            <a:r>
              <a:rPr lang="en-US" sz="1200" dirty="0" err="1"/>
              <a:t>Patienten</a:t>
            </a:r>
            <a:r>
              <a:rPr lang="en-US" sz="1200" dirty="0"/>
              <a:t> </a:t>
            </a:r>
            <a:r>
              <a:rPr lang="en-US" sz="1200" dirty="0" err="1"/>
              <a:t>wurde</a:t>
            </a:r>
            <a:r>
              <a:rPr lang="en-US" sz="1200" dirty="0"/>
              <a:t> der </a:t>
            </a:r>
            <a:r>
              <a:rPr lang="en-US" sz="1200" dirty="0" err="1"/>
              <a:t>Behandlungsreihenfolge</a:t>
            </a:r>
            <a:r>
              <a:rPr lang="en-US" sz="1200" dirty="0"/>
              <a:t> </a:t>
            </a:r>
            <a:r>
              <a:rPr lang="en-US" sz="1200" i="1" dirty="0">
                <a:solidFill>
                  <a:srgbClr val="0000FF"/>
                </a:solidFill>
              </a:rPr>
              <a:t>ATT</a:t>
            </a:r>
            <a:r>
              <a:rPr lang="en-US" sz="1200" dirty="0"/>
              <a:t> </a:t>
            </a:r>
            <a:r>
              <a:rPr lang="en-US" sz="1200" dirty="0" err="1"/>
              <a:t>zugewiesen</a:t>
            </a:r>
            <a:r>
              <a:rPr lang="en-US" sz="1200" dirty="0"/>
              <a:t>, die </a:t>
            </a:r>
            <a:r>
              <a:rPr lang="en-US" sz="1200" dirty="0" err="1"/>
              <a:t>andere</a:t>
            </a:r>
            <a:r>
              <a:rPr lang="en-US" sz="1200" dirty="0"/>
              <a:t> </a:t>
            </a:r>
            <a:r>
              <a:rPr lang="en-US" sz="1200" dirty="0" err="1"/>
              <a:t>Hälfte</a:t>
            </a:r>
            <a:r>
              <a:rPr lang="en-US" sz="1200" dirty="0"/>
              <a:t> der </a:t>
            </a:r>
            <a:r>
              <a:rPr lang="en-US" sz="1200" i="1" dirty="0">
                <a:solidFill>
                  <a:srgbClr val="0000FF"/>
                </a:solidFill>
              </a:rPr>
              <a:t>TAT.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Bessere</a:t>
            </a:r>
            <a:r>
              <a:rPr lang="en-US" sz="1200" dirty="0"/>
              <a:t> IOD-</a:t>
            </a:r>
            <a:r>
              <a:rPr lang="en-US" sz="1200" dirty="0" err="1"/>
              <a:t>Kontrolle</a:t>
            </a:r>
            <a:r>
              <a:rPr lang="en-US" sz="1200" dirty="0"/>
              <a:t> </a:t>
            </a:r>
            <a:r>
              <a:rPr lang="en-US" sz="1200" dirty="0" err="1"/>
              <a:t>bei</a:t>
            </a:r>
            <a:r>
              <a:rPr lang="en-US" sz="1200" dirty="0"/>
              <a:t> der </a:t>
            </a:r>
            <a:r>
              <a:rPr lang="en-US" sz="1200" dirty="0" err="1"/>
              <a:t>Behandlungsreihenfolge</a:t>
            </a:r>
            <a:r>
              <a:rPr lang="en-US" sz="1200" dirty="0"/>
              <a:t> </a:t>
            </a:r>
            <a:r>
              <a:rPr lang="en-US" sz="1200" i="1" dirty="0"/>
              <a:t>TAT</a:t>
            </a:r>
            <a:endParaRPr dirty="0"/>
          </a:p>
        </p:txBody>
      </p:sp>
      <p:sp>
        <p:nvSpPr>
          <p:cNvPr id="852" name="Google Shape;852;p60"/>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853" name="Google Shape;853;p6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60</a:t>
            </a:fld>
            <a:endParaRPr sz="1000">
              <a:solidFill>
                <a:schemeClr val="dk1"/>
              </a:solidFill>
              <a:latin typeface="Arial"/>
              <a:ea typeface="Arial"/>
              <a:cs typeface="Arial"/>
              <a:sym typeface="Arial"/>
            </a:endParaRPr>
          </a:p>
        </p:txBody>
      </p:sp>
      <p:sp>
        <p:nvSpPr>
          <p:cNvPr id="854" name="Google Shape;854;p60"/>
          <p:cNvSpPr/>
          <p:nvPr/>
        </p:nvSpPr>
        <p:spPr>
          <a:xfrm>
            <a:off x="1200838" y="3032850"/>
            <a:ext cx="721261" cy="316278"/>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lnSpc>
                <a:spcPct val="80000"/>
              </a:lnSpc>
              <a:spcBef>
                <a:spcPts val="0"/>
              </a:spcBef>
              <a:spcAft>
                <a:spcPts val="0"/>
              </a:spcAft>
              <a:buClr>
                <a:schemeClr val="dk1"/>
              </a:buClr>
              <a:buSzPts val="1200"/>
              <a:buFont typeface="Noto Sans Symbols"/>
              <a:buNone/>
            </a:pPr>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sp>
        <p:nvSpPr>
          <p:cNvPr id="861" name="Google Shape;861;g3f645ac5276_0_280"/>
          <p:cNvSpPr txBox="1">
            <a:spLocks noGrp="1"/>
          </p:cNvSpPr>
          <p:nvPr>
            <p:ph type="body" idx="1"/>
          </p:nvPr>
        </p:nvSpPr>
        <p:spPr>
          <a:xfrm>
            <a:off x="304800" y="1676400"/>
            <a:ext cx="8686800" cy="50292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Advanced Glaucoma Intervention Study </a:t>
            </a:r>
            <a:endParaRPr dirty="0"/>
          </a:p>
          <a:p>
            <a:pPr marL="692150" lvl="1" indent="-347663" algn="l" rtl="0">
              <a:lnSpc>
                <a:spcPct val="95000"/>
              </a:lnSpc>
              <a:spcBef>
                <a:spcPts val="240"/>
              </a:spcBef>
              <a:spcAft>
                <a:spcPts val="0"/>
              </a:spcAft>
              <a:buSzPts val="840"/>
              <a:buChar char="●"/>
            </a:pPr>
            <a:r>
              <a:rPr lang="en-US" sz="1200" dirty="0"/>
              <a:t>Zwei </a:t>
            </a:r>
            <a:r>
              <a:rPr lang="en-US" sz="1200" dirty="0" err="1"/>
              <a:t>Ziele</a:t>
            </a:r>
            <a:r>
              <a:rPr lang="en-US" sz="1200" dirty="0"/>
              <a:t>: </a:t>
            </a:r>
            <a:endParaRPr dirty="0"/>
          </a:p>
          <a:p>
            <a:pPr marL="987425" lvl="2" indent="-293688" algn="l" rtl="0">
              <a:lnSpc>
                <a:spcPct val="95000"/>
              </a:lnSpc>
              <a:spcBef>
                <a:spcPts val="240"/>
              </a:spcBef>
              <a:spcAft>
                <a:spcPts val="0"/>
              </a:spcAft>
              <a:buSzPts val="840"/>
              <a:buFont typeface="Noto Sans Symbols"/>
              <a:buNone/>
            </a:pPr>
            <a:r>
              <a:rPr lang="en-US" sz="1200" dirty="0"/>
              <a:t>1) </a:t>
            </a:r>
            <a:r>
              <a:rPr lang="en-US" sz="1200" dirty="0" err="1"/>
              <a:t>Vergleich</a:t>
            </a:r>
            <a:r>
              <a:rPr lang="en-US" sz="1200" dirty="0"/>
              <a:t> von ALT (</a:t>
            </a:r>
            <a:r>
              <a:rPr lang="en-US" sz="1200" i="1" dirty="0"/>
              <a:t>A</a:t>
            </a:r>
            <a:r>
              <a:rPr lang="en-US" sz="1200" dirty="0"/>
              <a:t>) und </a:t>
            </a:r>
            <a:r>
              <a:rPr lang="en-US" sz="1200" dirty="0" err="1"/>
              <a:t>Trabekulektomie</a:t>
            </a:r>
            <a:r>
              <a:rPr lang="en-US" sz="1200" dirty="0"/>
              <a:t> (</a:t>
            </a:r>
            <a:r>
              <a:rPr lang="en-US" sz="1200" i="1" dirty="0"/>
              <a:t>T</a:t>
            </a:r>
            <a:r>
              <a:rPr lang="en-US" sz="1200" dirty="0"/>
              <a:t>) </a:t>
            </a:r>
            <a:r>
              <a:rPr lang="en-US" sz="1200" dirty="0" err="1"/>
              <a:t>als</a:t>
            </a:r>
            <a:r>
              <a:rPr lang="en-US" sz="1200" dirty="0"/>
              <a:t> </a:t>
            </a:r>
            <a:r>
              <a:rPr lang="en-US" sz="1200" dirty="0" err="1"/>
              <a:t>Erstintervention</a:t>
            </a:r>
            <a:r>
              <a:rPr lang="en-US" sz="1200" dirty="0"/>
              <a:t> </a:t>
            </a:r>
            <a:r>
              <a:rPr lang="en-US" sz="1200" dirty="0" err="1"/>
              <a:t>bei</a:t>
            </a:r>
            <a:r>
              <a:rPr lang="en-US" sz="1200" dirty="0"/>
              <a:t> </a:t>
            </a:r>
            <a:r>
              <a:rPr lang="en-US" sz="1200" dirty="0" err="1"/>
              <a:t>fortgeschrittenem</a:t>
            </a:r>
            <a:r>
              <a:rPr lang="en-US" sz="1200" dirty="0"/>
              <a:t> POWG</a:t>
            </a:r>
            <a:endParaRPr dirty="0"/>
          </a:p>
          <a:p>
            <a:pPr marL="987425" lvl="2" indent="-293688" algn="l" rtl="0">
              <a:lnSpc>
                <a:spcPct val="95000"/>
              </a:lnSpc>
              <a:spcBef>
                <a:spcPts val="240"/>
              </a:spcBef>
              <a:spcAft>
                <a:spcPts val="0"/>
              </a:spcAft>
              <a:buSzPts val="840"/>
              <a:buFont typeface="Noto Sans Symbols"/>
              <a:buNone/>
            </a:pPr>
            <a:r>
              <a:rPr lang="en-US" sz="1200" dirty="0"/>
              <a:t>2) </a:t>
            </a:r>
            <a:r>
              <a:rPr lang="en-US" sz="1200" dirty="0" err="1">
                <a:solidFill>
                  <a:srgbClr val="0000FF"/>
                </a:solidFill>
              </a:rPr>
              <a:t>Ermittlung</a:t>
            </a:r>
            <a:r>
              <a:rPr lang="en-US" sz="1200" dirty="0">
                <a:solidFill>
                  <a:srgbClr val="0000FF"/>
                </a:solidFill>
              </a:rPr>
              <a:t> des </a:t>
            </a:r>
            <a:r>
              <a:rPr lang="en-US" sz="1200" dirty="0" err="1">
                <a:solidFill>
                  <a:srgbClr val="0000FF"/>
                </a:solidFill>
              </a:rPr>
              <a:t>Zusammenhangs</a:t>
            </a:r>
            <a:r>
              <a:rPr lang="en-US" sz="1200" dirty="0">
                <a:solidFill>
                  <a:srgbClr val="0000FF"/>
                </a:solidFill>
              </a:rPr>
              <a:t> </a:t>
            </a:r>
            <a:r>
              <a:rPr lang="en-US" sz="1200" dirty="0" err="1">
                <a:solidFill>
                  <a:srgbClr val="0000FF"/>
                </a:solidFill>
              </a:rPr>
              <a:t>zwischen</a:t>
            </a:r>
            <a:r>
              <a:rPr lang="en-US" sz="1200" dirty="0">
                <a:solidFill>
                  <a:srgbClr val="0000FF"/>
                </a:solidFill>
              </a:rPr>
              <a:t> </a:t>
            </a:r>
            <a:r>
              <a:rPr lang="en-US" sz="1200" dirty="0" err="1">
                <a:solidFill>
                  <a:srgbClr val="0000FF"/>
                </a:solidFill>
              </a:rPr>
              <a:t>Augeninnendruck</a:t>
            </a:r>
            <a:r>
              <a:rPr lang="en-US" sz="1200" dirty="0">
                <a:solidFill>
                  <a:srgbClr val="0000FF"/>
                </a:solidFill>
              </a:rPr>
              <a:t> und </a:t>
            </a:r>
            <a:r>
              <a:rPr lang="en-US" sz="1200" dirty="0" err="1">
                <a:solidFill>
                  <a:srgbClr val="0000FF"/>
                </a:solidFill>
              </a:rPr>
              <a:t>Gesichtsfeldausfall</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789 Augen </a:t>
            </a:r>
            <a:r>
              <a:rPr lang="en-US" sz="1200" dirty="0" err="1"/>
              <a:t>mit</a:t>
            </a:r>
            <a:r>
              <a:rPr lang="en-US" sz="1200" dirty="0"/>
              <a:t> </a:t>
            </a:r>
            <a:r>
              <a:rPr lang="en-US" sz="1200" dirty="0" err="1"/>
              <a:t>fortgeschrittenem</a:t>
            </a:r>
            <a:r>
              <a:rPr lang="en-US" sz="1200" dirty="0"/>
              <a:t> OWG, die auf MTMT nicht </a:t>
            </a:r>
            <a:r>
              <a:rPr lang="en-US" sz="1200" dirty="0" err="1"/>
              <a:t>ansprechen</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Die </a:t>
            </a:r>
            <a:r>
              <a:rPr lang="en-US" sz="1200" dirty="0" err="1"/>
              <a:t>Hälfte</a:t>
            </a:r>
            <a:r>
              <a:rPr lang="en-US" sz="1200" dirty="0"/>
              <a:t> der </a:t>
            </a:r>
            <a:r>
              <a:rPr lang="en-US" sz="1200" dirty="0" err="1"/>
              <a:t>Patienten</a:t>
            </a:r>
            <a:r>
              <a:rPr lang="en-US" sz="1200" dirty="0"/>
              <a:t> </a:t>
            </a:r>
            <a:r>
              <a:rPr lang="en-US" sz="1200" dirty="0" err="1"/>
              <a:t>wurde</a:t>
            </a:r>
            <a:r>
              <a:rPr lang="en-US" sz="1200" dirty="0"/>
              <a:t> der </a:t>
            </a:r>
            <a:r>
              <a:rPr lang="en-US" sz="1200" dirty="0" err="1"/>
              <a:t>Behandlungsreihenfolge</a:t>
            </a:r>
            <a:r>
              <a:rPr lang="en-US" sz="1200" dirty="0"/>
              <a:t> </a:t>
            </a:r>
            <a:r>
              <a:rPr lang="en-US" sz="1200" i="1" dirty="0">
                <a:solidFill>
                  <a:srgbClr val="0000FF"/>
                </a:solidFill>
              </a:rPr>
              <a:t>ATT</a:t>
            </a:r>
            <a:r>
              <a:rPr lang="en-US" sz="1200" dirty="0"/>
              <a:t> </a:t>
            </a:r>
            <a:r>
              <a:rPr lang="en-US" sz="1200" dirty="0" err="1"/>
              <a:t>zugewiesen</a:t>
            </a:r>
            <a:r>
              <a:rPr lang="en-US" sz="1200" dirty="0"/>
              <a:t>, die </a:t>
            </a:r>
            <a:r>
              <a:rPr lang="en-US" sz="1200" dirty="0" err="1"/>
              <a:t>andere</a:t>
            </a:r>
            <a:r>
              <a:rPr lang="en-US" sz="1200" dirty="0"/>
              <a:t> </a:t>
            </a:r>
            <a:r>
              <a:rPr lang="en-US" sz="1200" dirty="0" err="1"/>
              <a:t>Hälfte</a:t>
            </a:r>
            <a:r>
              <a:rPr lang="en-US" sz="1200" dirty="0"/>
              <a:t> der </a:t>
            </a:r>
            <a:r>
              <a:rPr lang="en-US" sz="1200" i="1" dirty="0">
                <a:solidFill>
                  <a:srgbClr val="0000FF"/>
                </a:solidFill>
              </a:rPr>
              <a:t>TAT.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Bessere</a:t>
            </a:r>
            <a:r>
              <a:rPr lang="en-US" sz="1200" dirty="0"/>
              <a:t> IOD-</a:t>
            </a:r>
            <a:r>
              <a:rPr lang="en-US" sz="1200" dirty="0" err="1"/>
              <a:t>Kontrolle</a:t>
            </a:r>
            <a:r>
              <a:rPr lang="en-US" sz="1200" dirty="0"/>
              <a:t> </a:t>
            </a:r>
            <a:r>
              <a:rPr lang="en-US" sz="1200" dirty="0" err="1"/>
              <a:t>bei</a:t>
            </a:r>
            <a:r>
              <a:rPr lang="en-US" sz="1200" dirty="0"/>
              <a:t> der </a:t>
            </a:r>
            <a:r>
              <a:rPr lang="en-US" sz="1200" dirty="0" err="1"/>
              <a:t>Behandlungsreihenfolge</a:t>
            </a:r>
            <a:r>
              <a:rPr lang="en-US" sz="1200" dirty="0"/>
              <a:t> </a:t>
            </a:r>
            <a:r>
              <a:rPr lang="en-US" sz="1200" i="1" dirty="0">
                <a:solidFill>
                  <a:srgbClr val="0000FF"/>
                </a:solidFill>
              </a:rPr>
              <a:t>TAT</a:t>
            </a:r>
            <a:endParaRPr dirty="0">
              <a:solidFill>
                <a:srgbClr val="0000FF"/>
              </a:solidFill>
            </a:endParaRPr>
          </a:p>
        </p:txBody>
      </p:sp>
      <p:sp>
        <p:nvSpPr>
          <p:cNvPr id="862" name="Google Shape;862;g3f645ac5276_0_280"/>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863" name="Google Shape;863;g3f645ac5276_0_28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61</a:t>
            </a:fld>
            <a:endParaRPr sz="1000">
              <a:solidFill>
                <a:schemeClr val="dk1"/>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71" name="Google Shape;871;p62"/>
          <p:cNvSpPr txBox="1">
            <a:spLocks noGrp="1"/>
          </p:cNvSpPr>
          <p:nvPr>
            <p:ph type="body" idx="1"/>
          </p:nvPr>
        </p:nvSpPr>
        <p:spPr>
          <a:xfrm>
            <a:off x="304800" y="1676400"/>
            <a:ext cx="8686800" cy="50292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Advanced Glaucoma Intervention Study </a:t>
            </a:r>
            <a:endParaRPr dirty="0"/>
          </a:p>
          <a:p>
            <a:pPr marL="692150" lvl="1" indent="-347663" algn="l" rtl="0">
              <a:lnSpc>
                <a:spcPct val="95000"/>
              </a:lnSpc>
              <a:spcBef>
                <a:spcPts val="240"/>
              </a:spcBef>
              <a:spcAft>
                <a:spcPts val="0"/>
              </a:spcAft>
              <a:buSzPts val="840"/>
              <a:buChar char="●"/>
            </a:pPr>
            <a:r>
              <a:rPr lang="en-US" sz="1200" dirty="0"/>
              <a:t>Zwei </a:t>
            </a:r>
            <a:r>
              <a:rPr lang="en-US" sz="1200" dirty="0" err="1"/>
              <a:t>Ziele</a:t>
            </a:r>
            <a:r>
              <a:rPr lang="en-US" sz="1200" dirty="0"/>
              <a:t>: </a:t>
            </a:r>
            <a:endParaRPr dirty="0"/>
          </a:p>
          <a:p>
            <a:pPr marL="987425" lvl="2" indent="-293688" algn="l" rtl="0">
              <a:lnSpc>
                <a:spcPct val="95000"/>
              </a:lnSpc>
              <a:spcBef>
                <a:spcPts val="240"/>
              </a:spcBef>
              <a:spcAft>
                <a:spcPts val="0"/>
              </a:spcAft>
              <a:buSzPts val="840"/>
              <a:buFont typeface="Noto Sans Symbols"/>
              <a:buNone/>
            </a:pPr>
            <a:r>
              <a:rPr lang="en-US" sz="1200" dirty="0"/>
              <a:t>1) </a:t>
            </a:r>
            <a:r>
              <a:rPr lang="en-US" sz="1200" dirty="0" err="1"/>
              <a:t>Vergleich</a:t>
            </a:r>
            <a:r>
              <a:rPr lang="en-US" sz="1200" dirty="0"/>
              <a:t> von ALT (</a:t>
            </a:r>
            <a:r>
              <a:rPr lang="en-US" sz="1200" i="1" dirty="0"/>
              <a:t>A</a:t>
            </a:r>
            <a:r>
              <a:rPr lang="en-US" sz="1200" dirty="0"/>
              <a:t>) und </a:t>
            </a:r>
            <a:r>
              <a:rPr lang="en-US" sz="1200" dirty="0" err="1"/>
              <a:t>Trabekulektomie</a:t>
            </a:r>
            <a:r>
              <a:rPr lang="en-US" sz="1200" dirty="0"/>
              <a:t> (</a:t>
            </a:r>
            <a:r>
              <a:rPr lang="en-US" sz="1200" i="1" dirty="0"/>
              <a:t>T</a:t>
            </a:r>
            <a:r>
              <a:rPr lang="en-US" sz="1200" dirty="0"/>
              <a:t>) </a:t>
            </a:r>
            <a:r>
              <a:rPr lang="en-US" sz="1200" dirty="0" err="1"/>
              <a:t>als</a:t>
            </a:r>
            <a:r>
              <a:rPr lang="en-US" sz="1200" dirty="0"/>
              <a:t> </a:t>
            </a:r>
            <a:r>
              <a:rPr lang="en-US" sz="1200" dirty="0" err="1"/>
              <a:t>Erstintervention</a:t>
            </a:r>
            <a:r>
              <a:rPr lang="en-US" sz="1200" dirty="0"/>
              <a:t> </a:t>
            </a:r>
            <a:r>
              <a:rPr lang="en-US" sz="1200" dirty="0" err="1"/>
              <a:t>bei</a:t>
            </a:r>
            <a:r>
              <a:rPr lang="en-US" sz="1200" dirty="0"/>
              <a:t> </a:t>
            </a:r>
            <a:r>
              <a:rPr lang="en-US" sz="1200" dirty="0" err="1"/>
              <a:t>fortgeschrittenem</a:t>
            </a:r>
            <a:r>
              <a:rPr lang="en-US" sz="1200" dirty="0"/>
              <a:t> POWG</a:t>
            </a:r>
            <a:endParaRPr dirty="0"/>
          </a:p>
          <a:p>
            <a:pPr marL="987425" lvl="2" indent="-293688" algn="l" rtl="0">
              <a:lnSpc>
                <a:spcPct val="95000"/>
              </a:lnSpc>
              <a:spcBef>
                <a:spcPts val="240"/>
              </a:spcBef>
              <a:spcAft>
                <a:spcPts val="0"/>
              </a:spcAft>
              <a:buSzPts val="840"/>
              <a:buFont typeface="Noto Sans Symbols"/>
              <a:buNone/>
            </a:pPr>
            <a:r>
              <a:rPr lang="en-US" sz="1200" dirty="0"/>
              <a:t>2) </a:t>
            </a:r>
            <a:r>
              <a:rPr lang="en-US" sz="1200" dirty="0" err="1">
                <a:solidFill>
                  <a:srgbClr val="0000FF"/>
                </a:solidFill>
              </a:rPr>
              <a:t>Ermittlung</a:t>
            </a:r>
            <a:r>
              <a:rPr lang="en-US" sz="1200" dirty="0">
                <a:solidFill>
                  <a:srgbClr val="0000FF"/>
                </a:solidFill>
              </a:rPr>
              <a:t> des </a:t>
            </a:r>
            <a:r>
              <a:rPr lang="en-US" sz="1200" dirty="0" err="1">
                <a:solidFill>
                  <a:srgbClr val="0000FF"/>
                </a:solidFill>
              </a:rPr>
              <a:t>Zusammenhangs</a:t>
            </a:r>
            <a:r>
              <a:rPr lang="en-US" sz="1200" dirty="0">
                <a:solidFill>
                  <a:srgbClr val="0000FF"/>
                </a:solidFill>
              </a:rPr>
              <a:t> </a:t>
            </a:r>
            <a:r>
              <a:rPr lang="en-US" sz="1200" dirty="0" err="1">
                <a:solidFill>
                  <a:srgbClr val="0000FF"/>
                </a:solidFill>
              </a:rPr>
              <a:t>zwischen</a:t>
            </a:r>
            <a:r>
              <a:rPr lang="en-US" sz="1200" dirty="0">
                <a:solidFill>
                  <a:srgbClr val="0000FF"/>
                </a:solidFill>
              </a:rPr>
              <a:t> </a:t>
            </a:r>
            <a:r>
              <a:rPr lang="en-US" sz="1200" dirty="0" err="1">
                <a:solidFill>
                  <a:srgbClr val="0000FF"/>
                </a:solidFill>
              </a:rPr>
              <a:t>Augeninnendruck</a:t>
            </a:r>
            <a:r>
              <a:rPr lang="en-US" sz="1200" dirty="0">
                <a:solidFill>
                  <a:srgbClr val="0000FF"/>
                </a:solidFill>
              </a:rPr>
              <a:t> und </a:t>
            </a:r>
            <a:r>
              <a:rPr lang="en-US" sz="1200" dirty="0" err="1">
                <a:solidFill>
                  <a:srgbClr val="0000FF"/>
                </a:solidFill>
              </a:rPr>
              <a:t>Gesichtsfeldausfall</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789 Augen </a:t>
            </a:r>
            <a:r>
              <a:rPr lang="en-US" sz="1200" dirty="0" err="1"/>
              <a:t>mit</a:t>
            </a:r>
            <a:r>
              <a:rPr lang="en-US" sz="1200" dirty="0"/>
              <a:t> </a:t>
            </a:r>
            <a:r>
              <a:rPr lang="en-US" sz="1200" dirty="0" err="1"/>
              <a:t>fortgeschrittenem</a:t>
            </a:r>
            <a:r>
              <a:rPr lang="en-US" sz="1200" dirty="0"/>
              <a:t> OWG, die auf MTMT nicht </a:t>
            </a:r>
            <a:r>
              <a:rPr lang="en-US" sz="1200" dirty="0" err="1"/>
              <a:t>ansprechen</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Die </a:t>
            </a:r>
            <a:r>
              <a:rPr lang="en-US" sz="1200" dirty="0" err="1"/>
              <a:t>Hälfte</a:t>
            </a:r>
            <a:r>
              <a:rPr lang="en-US" sz="1200" dirty="0"/>
              <a:t> der </a:t>
            </a:r>
            <a:r>
              <a:rPr lang="en-US" sz="1200" dirty="0" err="1"/>
              <a:t>Patienten</a:t>
            </a:r>
            <a:r>
              <a:rPr lang="en-US" sz="1200" dirty="0"/>
              <a:t> </a:t>
            </a:r>
            <a:r>
              <a:rPr lang="en-US" sz="1200" dirty="0" err="1"/>
              <a:t>wurde</a:t>
            </a:r>
            <a:r>
              <a:rPr lang="en-US" sz="1200" dirty="0"/>
              <a:t> der </a:t>
            </a:r>
            <a:r>
              <a:rPr lang="en-US" sz="1200" dirty="0" err="1"/>
              <a:t>Behandlungsreihenfolge</a:t>
            </a:r>
            <a:r>
              <a:rPr lang="en-US" sz="1200" dirty="0"/>
              <a:t> </a:t>
            </a:r>
            <a:r>
              <a:rPr lang="en-US" sz="1200" i="1" dirty="0">
                <a:solidFill>
                  <a:srgbClr val="0000FF"/>
                </a:solidFill>
              </a:rPr>
              <a:t>ATT</a:t>
            </a:r>
            <a:r>
              <a:rPr lang="en-US" sz="1200" dirty="0"/>
              <a:t> </a:t>
            </a:r>
            <a:r>
              <a:rPr lang="en-US" sz="1200" dirty="0" err="1"/>
              <a:t>zugewiesen</a:t>
            </a:r>
            <a:r>
              <a:rPr lang="en-US" sz="1200" dirty="0"/>
              <a:t>, die </a:t>
            </a:r>
            <a:r>
              <a:rPr lang="en-US" sz="1200" dirty="0" err="1"/>
              <a:t>andere</a:t>
            </a:r>
            <a:r>
              <a:rPr lang="en-US" sz="1200" dirty="0"/>
              <a:t> </a:t>
            </a:r>
            <a:r>
              <a:rPr lang="en-US" sz="1200" dirty="0" err="1"/>
              <a:t>Hälfte</a:t>
            </a:r>
            <a:r>
              <a:rPr lang="en-US" sz="1200" dirty="0"/>
              <a:t> der </a:t>
            </a:r>
            <a:r>
              <a:rPr lang="en-US" sz="1200" i="1" dirty="0">
                <a:solidFill>
                  <a:srgbClr val="0000FF"/>
                </a:solidFill>
              </a:rPr>
              <a:t>TAT.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Bessere</a:t>
            </a:r>
            <a:r>
              <a:rPr lang="en-US" sz="1200" dirty="0"/>
              <a:t> IOD-</a:t>
            </a:r>
            <a:r>
              <a:rPr lang="en-US" sz="1200" dirty="0" err="1"/>
              <a:t>Kontrolle</a:t>
            </a:r>
            <a:r>
              <a:rPr lang="en-US" sz="1200" dirty="0"/>
              <a:t> </a:t>
            </a:r>
            <a:r>
              <a:rPr lang="en-US" sz="1200" dirty="0" err="1"/>
              <a:t>bei</a:t>
            </a:r>
            <a:r>
              <a:rPr lang="en-US" sz="1200" dirty="0"/>
              <a:t> der </a:t>
            </a:r>
            <a:r>
              <a:rPr lang="en-US" sz="1200" dirty="0" err="1"/>
              <a:t>Behandlungsreihenfolge</a:t>
            </a:r>
            <a:r>
              <a:rPr lang="en-US" sz="1200" dirty="0"/>
              <a:t> </a:t>
            </a:r>
            <a:r>
              <a:rPr lang="en-US" sz="1200" i="1" dirty="0">
                <a:solidFill>
                  <a:srgbClr val="0000FF"/>
                </a:solidFill>
              </a:rPr>
              <a:t>TAT</a:t>
            </a:r>
            <a:endParaRPr dirty="0"/>
          </a:p>
          <a:p>
            <a:pPr marL="987425" lvl="2" indent="-293688" algn="l" rtl="0">
              <a:lnSpc>
                <a:spcPct val="95000"/>
              </a:lnSpc>
              <a:spcBef>
                <a:spcPts val="240"/>
              </a:spcBef>
              <a:spcAft>
                <a:spcPts val="0"/>
              </a:spcAft>
              <a:buSzPts val="840"/>
              <a:buChar char="●"/>
            </a:pPr>
            <a:r>
              <a:rPr lang="en-US" sz="1200" dirty="0"/>
              <a:t>GF-/</a:t>
            </a:r>
            <a:r>
              <a:rPr lang="en-US" sz="1200" dirty="0" err="1"/>
              <a:t>Visusverlust</a:t>
            </a:r>
            <a:r>
              <a:rPr lang="en-US" sz="1200" dirty="0"/>
              <a:t>: </a:t>
            </a:r>
            <a:r>
              <a:rPr lang="en-US" sz="1200" dirty="0" err="1"/>
              <a:t>Kaukasier</a:t>
            </a:r>
            <a:r>
              <a:rPr lang="en-US" sz="1200" dirty="0"/>
              <a:t> </a:t>
            </a:r>
            <a:r>
              <a:rPr lang="en-US" sz="1200" dirty="0" err="1"/>
              <a:t>besser</a:t>
            </a:r>
            <a:r>
              <a:rPr lang="en-US" sz="1200" dirty="0"/>
              <a:t> </a:t>
            </a:r>
            <a:r>
              <a:rPr lang="en-US" sz="1200" dirty="0" err="1"/>
              <a:t>mit</a:t>
            </a:r>
            <a:r>
              <a:rPr lang="en-US" sz="1200" dirty="0"/>
              <a:t> </a:t>
            </a:r>
            <a:r>
              <a:rPr lang="en-US" sz="1200" i="1" dirty="0"/>
              <a:t>TAT</a:t>
            </a:r>
            <a:r>
              <a:rPr lang="en-US" sz="1200" dirty="0"/>
              <a:t>; </a:t>
            </a:r>
            <a:r>
              <a:rPr lang="en-US" sz="1200" dirty="0" err="1"/>
              <a:t>Patienten</a:t>
            </a:r>
            <a:r>
              <a:rPr lang="en-US" sz="1200" dirty="0"/>
              <a:t> </a:t>
            </a:r>
            <a:r>
              <a:rPr lang="en-US" sz="1200" dirty="0" err="1"/>
              <a:t>schwarzafrikanischer</a:t>
            </a:r>
            <a:r>
              <a:rPr lang="en-US" sz="1200" dirty="0"/>
              <a:t> Ethnie </a:t>
            </a:r>
            <a:r>
              <a:rPr lang="en-US" sz="1200" dirty="0" err="1"/>
              <a:t>besser</a:t>
            </a:r>
            <a:r>
              <a:rPr lang="en-US" sz="1200" dirty="0"/>
              <a:t> </a:t>
            </a:r>
            <a:r>
              <a:rPr lang="en-US" sz="1200" dirty="0" err="1"/>
              <a:t>mit</a:t>
            </a:r>
            <a:r>
              <a:rPr lang="en-US" sz="1200" dirty="0"/>
              <a:t> </a:t>
            </a:r>
            <a:r>
              <a:rPr lang="en-US" sz="1200" i="1" dirty="0"/>
              <a:t>ATT</a:t>
            </a:r>
            <a:endParaRPr dirty="0"/>
          </a:p>
        </p:txBody>
      </p:sp>
      <p:sp>
        <p:nvSpPr>
          <p:cNvPr id="872" name="Google Shape;872;p62"/>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873" name="Google Shape;873;p62"/>
          <p:cNvSpPr/>
          <p:nvPr/>
        </p:nvSpPr>
        <p:spPr>
          <a:xfrm>
            <a:off x="3958568" y="3309974"/>
            <a:ext cx="326994" cy="119026"/>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lnSpc>
                <a:spcPct val="80000"/>
              </a:lnSpc>
              <a:spcBef>
                <a:spcPts val="0"/>
              </a:spcBef>
              <a:spcAft>
                <a:spcPts val="0"/>
              </a:spcAft>
              <a:buClr>
                <a:schemeClr val="dk1"/>
              </a:buClr>
              <a:buSzPts val="1200"/>
              <a:buFont typeface="Noto Sans Symbols"/>
              <a:buNone/>
            </a:pPr>
            <a:endParaRPr dirty="0"/>
          </a:p>
        </p:txBody>
      </p:sp>
      <p:sp>
        <p:nvSpPr>
          <p:cNvPr id="874" name="Google Shape;874;p62"/>
          <p:cNvSpPr/>
          <p:nvPr/>
        </p:nvSpPr>
        <p:spPr>
          <a:xfrm>
            <a:off x="7702627" y="3239878"/>
            <a:ext cx="560024" cy="23319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lnSpc>
                <a:spcPct val="80000"/>
              </a:lnSpc>
              <a:spcBef>
                <a:spcPts val="0"/>
              </a:spcBef>
              <a:spcAft>
                <a:spcPts val="0"/>
              </a:spcAft>
              <a:buClr>
                <a:schemeClr val="dk1"/>
              </a:buClr>
              <a:buSzPts val="1200"/>
              <a:buFont typeface="Noto Sans Symbols"/>
              <a:buNone/>
            </a:pPr>
            <a:endParaRPr dirty="0"/>
          </a:p>
        </p:txBody>
      </p:sp>
      <p:sp>
        <p:nvSpPr>
          <p:cNvPr id="875" name="Google Shape;875;p6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62</a:t>
            </a:fld>
            <a:endParaRPr sz="1000">
              <a:solidFill>
                <a:schemeClr val="dk1"/>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3" name="Google Shape;883;g3f645ac5276_0_289"/>
          <p:cNvSpPr txBox="1">
            <a:spLocks noGrp="1"/>
          </p:cNvSpPr>
          <p:nvPr>
            <p:ph type="body" idx="1"/>
          </p:nvPr>
        </p:nvSpPr>
        <p:spPr>
          <a:xfrm>
            <a:off x="304800" y="1676400"/>
            <a:ext cx="8686800" cy="50292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Advanced Glaucoma Intervention Study </a:t>
            </a:r>
            <a:endParaRPr dirty="0"/>
          </a:p>
          <a:p>
            <a:pPr marL="692150" lvl="1" indent="-347663" algn="l" rtl="0">
              <a:lnSpc>
                <a:spcPct val="95000"/>
              </a:lnSpc>
              <a:spcBef>
                <a:spcPts val="240"/>
              </a:spcBef>
              <a:spcAft>
                <a:spcPts val="0"/>
              </a:spcAft>
              <a:buSzPts val="840"/>
              <a:buChar char="●"/>
            </a:pPr>
            <a:r>
              <a:rPr lang="en-US" sz="1200" dirty="0"/>
              <a:t>Zwei </a:t>
            </a:r>
            <a:r>
              <a:rPr lang="en-US" sz="1200" dirty="0" err="1"/>
              <a:t>Ziele</a:t>
            </a:r>
            <a:r>
              <a:rPr lang="en-US" sz="1200" dirty="0"/>
              <a:t>: </a:t>
            </a:r>
            <a:endParaRPr dirty="0"/>
          </a:p>
          <a:p>
            <a:pPr marL="987425" lvl="2" indent="-293688" algn="l" rtl="0">
              <a:lnSpc>
                <a:spcPct val="95000"/>
              </a:lnSpc>
              <a:spcBef>
                <a:spcPts val="240"/>
              </a:spcBef>
              <a:spcAft>
                <a:spcPts val="0"/>
              </a:spcAft>
              <a:buSzPts val="840"/>
              <a:buFont typeface="Noto Sans Symbols"/>
              <a:buNone/>
            </a:pPr>
            <a:r>
              <a:rPr lang="en-US" sz="1200" dirty="0"/>
              <a:t>1) </a:t>
            </a:r>
            <a:r>
              <a:rPr lang="en-US" sz="1200" dirty="0" err="1"/>
              <a:t>Vergleich</a:t>
            </a:r>
            <a:r>
              <a:rPr lang="en-US" sz="1200" dirty="0"/>
              <a:t> von ALT (</a:t>
            </a:r>
            <a:r>
              <a:rPr lang="en-US" sz="1200" i="1" dirty="0"/>
              <a:t>A</a:t>
            </a:r>
            <a:r>
              <a:rPr lang="en-US" sz="1200" dirty="0"/>
              <a:t>) und </a:t>
            </a:r>
            <a:r>
              <a:rPr lang="en-US" sz="1200" dirty="0" err="1"/>
              <a:t>Trabekulektomie</a:t>
            </a:r>
            <a:r>
              <a:rPr lang="en-US" sz="1200" dirty="0"/>
              <a:t> (</a:t>
            </a:r>
            <a:r>
              <a:rPr lang="en-US" sz="1200" i="1" dirty="0"/>
              <a:t>T</a:t>
            </a:r>
            <a:r>
              <a:rPr lang="en-US" sz="1200" dirty="0"/>
              <a:t>) </a:t>
            </a:r>
            <a:r>
              <a:rPr lang="en-US" sz="1200" dirty="0" err="1"/>
              <a:t>als</a:t>
            </a:r>
            <a:r>
              <a:rPr lang="en-US" sz="1200" dirty="0"/>
              <a:t> </a:t>
            </a:r>
            <a:r>
              <a:rPr lang="en-US" sz="1200" dirty="0" err="1"/>
              <a:t>Erstintervention</a:t>
            </a:r>
            <a:r>
              <a:rPr lang="en-US" sz="1200" dirty="0"/>
              <a:t> </a:t>
            </a:r>
            <a:r>
              <a:rPr lang="en-US" sz="1200" dirty="0" err="1"/>
              <a:t>bei</a:t>
            </a:r>
            <a:r>
              <a:rPr lang="en-US" sz="1200" dirty="0"/>
              <a:t> </a:t>
            </a:r>
            <a:r>
              <a:rPr lang="en-US" sz="1200" dirty="0" err="1"/>
              <a:t>fortgeschrittenem</a:t>
            </a:r>
            <a:r>
              <a:rPr lang="en-US" sz="1200" dirty="0"/>
              <a:t> POWG</a:t>
            </a:r>
            <a:endParaRPr dirty="0"/>
          </a:p>
          <a:p>
            <a:pPr marL="987425" lvl="2" indent="-293688" algn="l" rtl="0">
              <a:lnSpc>
                <a:spcPct val="95000"/>
              </a:lnSpc>
              <a:spcBef>
                <a:spcPts val="240"/>
              </a:spcBef>
              <a:spcAft>
                <a:spcPts val="0"/>
              </a:spcAft>
              <a:buSzPts val="840"/>
              <a:buFont typeface="Noto Sans Symbols"/>
              <a:buNone/>
            </a:pPr>
            <a:r>
              <a:rPr lang="en-US" sz="1200" dirty="0"/>
              <a:t>2) </a:t>
            </a:r>
            <a:r>
              <a:rPr lang="en-US" sz="1200" dirty="0" err="1">
                <a:solidFill>
                  <a:srgbClr val="0000FF"/>
                </a:solidFill>
              </a:rPr>
              <a:t>Ermittlung</a:t>
            </a:r>
            <a:r>
              <a:rPr lang="en-US" sz="1200" dirty="0">
                <a:solidFill>
                  <a:srgbClr val="0000FF"/>
                </a:solidFill>
              </a:rPr>
              <a:t> des </a:t>
            </a:r>
            <a:r>
              <a:rPr lang="en-US" sz="1200" dirty="0" err="1">
                <a:solidFill>
                  <a:srgbClr val="0000FF"/>
                </a:solidFill>
              </a:rPr>
              <a:t>Zusammenhangs</a:t>
            </a:r>
            <a:r>
              <a:rPr lang="en-US" sz="1200" dirty="0">
                <a:solidFill>
                  <a:srgbClr val="0000FF"/>
                </a:solidFill>
              </a:rPr>
              <a:t> </a:t>
            </a:r>
            <a:r>
              <a:rPr lang="en-US" sz="1200" dirty="0" err="1">
                <a:solidFill>
                  <a:srgbClr val="0000FF"/>
                </a:solidFill>
              </a:rPr>
              <a:t>zwischen</a:t>
            </a:r>
            <a:r>
              <a:rPr lang="en-US" sz="1200" dirty="0">
                <a:solidFill>
                  <a:srgbClr val="0000FF"/>
                </a:solidFill>
              </a:rPr>
              <a:t> </a:t>
            </a:r>
            <a:r>
              <a:rPr lang="en-US" sz="1200" dirty="0" err="1">
                <a:solidFill>
                  <a:srgbClr val="0000FF"/>
                </a:solidFill>
              </a:rPr>
              <a:t>Augeninnendruck</a:t>
            </a:r>
            <a:r>
              <a:rPr lang="en-US" sz="1200" dirty="0">
                <a:solidFill>
                  <a:srgbClr val="0000FF"/>
                </a:solidFill>
              </a:rPr>
              <a:t> und </a:t>
            </a:r>
            <a:r>
              <a:rPr lang="en-US" sz="1200" dirty="0" err="1">
                <a:solidFill>
                  <a:srgbClr val="0000FF"/>
                </a:solidFill>
              </a:rPr>
              <a:t>Gesichtsfeldausfall</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789 Augen </a:t>
            </a:r>
            <a:r>
              <a:rPr lang="en-US" sz="1200" dirty="0" err="1"/>
              <a:t>mit</a:t>
            </a:r>
            <a:r>
              <a:rPr lang="en-US" sz="1200" dirty="0"/>
              <a:t> </a:t>
            </a:r>
            <a:r>
              <a:rPr lang="en-US" sz="1200" dirty="0" err="1"/>
              <a:t>fortgeschrittenem</a:t>
            </a:r>
            <a:r>
              <a:rPr lang="en-US" sz="1200" dirty="0"/>
              <a:t> OWG, die auf MTMT nicht </a:t>
            </a:r>
            <a:r>
              <a:rPr lang="en-US" sz="1200" dirty="0" err="1"/>
              <a:t>ansprechen</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Die </a:t>
            </a:r>
            <a:r>
              <a:rPr lang="en-US" sz="1200" dirty="0" err="1"/>
              <a:t>Hälfte</a:t>
            </a:r>
            <a:r>
              <a:rPr lang="en-US" sz="1200" dirty="0"/>
              <a:t> der </a:t>
            </a:r>
            <a:r>
              <a:rPr lang="en-US" sz="1200" dirty="0" err="1"/>
              <a:t>Patienten</a:t>
            </a:r>
            <a:r>
              <a:rPr lang="en-US" sz="1200" dirty="0"/>
              <a:t> </a:t>
            </a:r>
            <a:r>
              <a:rPr lang="en-US" sz="1200" dirty="0" err="1"/>
              <a:t>wurde</a:t>
            </a:r>
            <a:r>
              <a:rPr lang="en-US" sz="1200" dirty="0"/>
              <a:t> der </a:t>
            </a:r>
            <a:r>
              <a:rPr lang="en-US" sz="1200" dirty="0" err="1"/>
              <a:t>Behandlungsreihenfolge</a:t>
            </a:r>
            <a:r>
              <a:rPr lang="en-US" sz="1200" dirty="0"/>
              <a:t> </a:t>
            </a:r>
            <a:r>
              <a:rPr lang="en-US" sz="1200" i="1" dirty="0">
                <a:solidFill>
                  <a:srgbClr val="0000FF"/>
                </a:solidFill>
              </a:rPr>
              <a:t>ATT</a:t>
            </a:r>
            <a:r>
              <a:rPr lang="en-US" sz="1200" dirty="0"/>
              <a:t> </a:t>
            </a:r>
            <a:r>
              <a:rPr lang="en-US" sz="1200" dirty="0" err="1"/>
              <a:t>zugewiesen</a:t>
            </a:r>
            <a:r>
              <a:rPr lang="en-US" sz="1200" dirty="0"/>
              <a:t>, die </a:t>
            </a:r>
            <a:r>
              <a:rPr lang="en-US" sz="1200" dirty="0" err="1"/>
              <a:t>andere</a:t>
            </a:r>
            <a:r>
              <a:rPr lang="en-US" sz="1200" dirty="0"/>
              <a:t> </a:t>
            </a:r>
            <a:r>
              <a:rPr lang="en-US" sz="1200" dirty="0" err="1"/>
              <a:t>Hälfte</a:t>
            </a:r>
            <a:r>
              <a:rPr lang="en-US" sz="1200" dirty="0"/>
              <a:t> der </a:t>
            </a:r>
            <a:r>
              <a:rPr lang="en-US" sz="1200" i="1" dirty="0">
                <a:solidFill>
                  <a:srgbClr val="0000FF"/>
                </a:solidFill>
              </a:rPr>
              <a:t>TAT.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Bessere</a:t>
            </a:r>
            <a:r>
              <a:rPr lang="en-US" sz="1200" dirty="0"/>
              <a:t> IOD-</a:t>
            </a:r>
            <a:r>
              <a:rPr lang="en-US" sz="1200" dirty="0" err="1"/>
              <a:t>Kontrolle</a:t>
            </a:r>
            <a:r>
              <a:rPr lang="en-US" sz="1200" dirty="0"/>
              <a:t> </a:t>
            </a:r>
            <a:r>
              <a:rPr lang="en-US" sz="1200" dirty="0" err="1"/>
              <a:t>bei</a:t>
            </a:r>
            <a:r>
              <a:rPr lang="en-US" sz="1200" dirty="0"/>
              <a:t> der </a:t>
            </a:r>
            <a:r>
              <a:rPr lang="en-US" sz="1200" dirty="0" err="1"/>
              <a:t>Behandlungsreihenfolge</a:t>
            </a:r>
            <a:r>
              <a:rPr lang="en-US" sz="1200" dirty="0"/>
              <a:t> </a:t>
            </a:r>
            <a:r>
              <a:rPr lang="en-US" sz="1200" i="1" dirty="0">
                <a:solidFill>
                  <a:srgbClr val="0000FF"/>
                </a:solidFill>
              </a:rPr>
              <a:t>TAT</a:t>
            </a:r>
            <a:endParaRPr dirty="0"/>
          </a:p>
          <a:p>
            <a:pPr marL="987425" lvl="2" indent="-293688" algn="l" rtl="0">
              <a:lnSpc>
                <a:spcPct val="95000"/>
              </a:lnSpc>
              <a:spcBef>
                <a:spcPts val="240"/>
              </a:spcBef>
              <a:spcAft>
                <a:spcPts val="0"/>
              </a:spcAft>
              <a:buSzPts val="840"/>
              <a:buChar char="●"/>
            </a:pPr>
            <a:r>
              <a:rPr lang="en-US" sz="1200" dirty="0"/>
              <a:t>GF-/</a:t>
            </a:r>
            <a:r>
              <a:rPr lang="en-US" sz="1200" dirty="0" err="1"/>
              <a:t>Visusverlust</a:t>
            </a:r>
            <a:r>
              <a:rPr lang="en-US" sz="1200" dirty="0"/>
              <a:t>: </a:t>
            </a:r>
            <a:r>
              <a:rPr lang="en-US" sz="1200" dirty="0" err="1"/>
              <a:t>Kaukasier</a:t>
            </a:r>
            <a:r>
              <a:rPr lang="en-US" sz="1200" dirty="0"/>
              <a:t> </a:t>
            </a:r>
            <a:r>
              <a:rPr lang="en-US" sz="1200" dirty="0" err="1"/>
              <a:t>besser</a:t>
            </a:r>
            <a:r>
              <a:rPr lang="en-US" sz="1200" dirty="0"/>
              <a:t> </a:t>
            </a:r>
            <a:r>
              <a:rPr lang="en-US" sz="1200" dirty="0" err="1"/>
              <a:t>mit</a:t>
            </a:r>
            <a:r>
              <a:rPr lang="en-US" sz="1200" dirty="0"/>
              <a:t> </a:t>
            </a:r>
            <a:r>
              <a:rPr lang="en-US" sz="1200" i="1" dirty="0">
                <a:solidFill>
                  <a:srgbClr val="0000FF"/>
                </a:solidFill>
              </a:rPr>
              <a:t>TAT</a:t>
            </a:r>
            <a:r>
              <a:rPr lang="en-US" sz="1200" dirty="0"/>
              <a:t>; </a:t>
            </a:r>
            <a:r>
              <a:rPr lang="en-US" sz="1200" dirty="0" err="1"/>
              <a:t>Patienten</a:t>
            </a:r>
            <a:r>
              <a:rPr lang="en-US" sz="1200" dirty="0"/>
              <a:t> </a:t>
            </a:r>
            <a:r>
              <a:rPr lang="en-US" sz="1200" dirty="0" err="1"/>
              <a:t>schwarzafrikanischer</a:t>
            </a:r>
            <a:r>
              <a:rPr lang="en-US" sz="1200" dirty="0"/>
              <a:t> Ethnie </a:t>
            </a:r>
            <a:r>
              <a:rPr lang="en-US" sz="1200" dirty="0" err="1"/>
              <a:t>besser</a:t>
            </a:r>
            <a:r>
              <a:rPr lang="en-US" sz="1200" dirty="0"/>
              <a:t> </a:t>
            </a:r>
            <a:r>
              <a:rPr lang="en-US" sz="1200" dirty="0" err="1"/>
              <a:t>mit</a:t>
            </a:r>
            <a:r>
              <a:rPr lang="en-US" sz="1200" dirty="0"/>
              <a:t> </a:t>
            </a:r>
            <a:r>
              <a:rPr lang="en-US" sz="1200" i="1" dirty="0">
                <a:solidFill>
                  <a:srgbClr val="0000FF"/>
                </a:solidFill>
              </a:rPr>
              <a:t>ATT</a:t>
            </a:r>
            <a:endParaRPr dirty="0">
              <a:solidFill>
                <a:srgbClr val="0000FF"/>
              </a:solidFill>
            </a:endParaRPr>
          </a:p>
        </p:txBody>
      </p:sp>
      <p:sp>
        <p:nvSpPr>
          <p:cNvPr id="884" name="Google Shape;884;g3f645ac5276_0_289"/>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885" name="Google Shape;885;g3f645ac5276_0_28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63</a:t>
            </a:fld>
            <a:endParaRPr sz="1000">
              <a:solidFill>
                <a:schemeClr val="dk1"/>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6" name="Google Shape;896;p64"/>
          <p:cNvSpPr txBox="1">
            <a:spLocks noGrp="1"/>
          </p:cNvSpPr>
          <p:nvPr>
            <p:ph type="body" idx="1"/>
          </p:nvPr>
        </p:nvSpPr>
        <p:spPr>
          <a:xfrm>
            <a:off x="304800" y="1676400"/>
            <a:ext cx="8686800" cy="50292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Advanced Glaucoma Intervention Study </a:t>
            </a:r>
            <a:endParaRPr dirty="0"/>
          </a:p>
          <a:p>
            <a:pPr marL="692150" lvl="1" indent="-347663" algn="l" rtl="0">
              <a:lnSpc>
                <a:spcPct val="95000"/>
              </a:lnSpc>
              <a:spcBef>
                <a:spcPts val="240"/>
              </a:spcBef>
              <a:spcAft>
                <a:spcPts val="0"/>
              </a:spcAft>
              <a:buSzPts val="840"/>
              <a:buChar char="●"/>
            </a:pPr>
            <a:r>
              <a:rPr lang="en-US" sz="1200" dirty="0"/>
              <a:t>Zwei </a:t>
            </a:r>
            <a:r>
              <a:rPr lang="en-US" sz="1200" dirty="0" err="1"/>
              <a:t>Ziele</a:t>
            </a:r>
            <a:r>
              <a:rPr lang="en-US" sz="1200" dirty="0"/>
              <a:t>: </a:t>
            </a:r>
            <a:endParaRPr dirty="0"/>
          </a:p>
          <a:p>
            <a:pPr marL="987425" lvl="2" indent="-293688" algn="l" rtl="0">
              <a:lnSpc>
                <a:spcPct val="95000"/>
              </a:lnSpc>
              <a:spcBef>
                <a:spcPts val="240"/>
              </a:spcBef>
              <a:spcAft>
                <a:spcPts val="0"/>
              </a:spcAft>
              <a:buSzPts val="840"/>
              <a:buFont typeface="Noto Sans Symbols"/>
              <a:buNone/>
            </a:pPr>
            <a:r>
              <a:rPr lang="en-US" sz="1200" dirty="0"/>
              <a:t>1) </a:t>
            </a:r>
            <a:r>
              <a:rPr lang="en-US" sz="1200" dirty="0" err="1"/>
              <a:t>Vergleich</a:t>
            </a:r>
            <a:r>
              <a:rPr lang="en-US" sz="1200" dirty="0"/>
              <a:t> von ALT (</a:t>
            </a:r>
            <a:r>
              <a:rPr lang="en-US" sz="1200" i="1" dirty="0"/>
              <a:t>A</a:t>
            </a:r>
            <a:r>
              <a:rPr lang="en-US" sz="1200" dirty="0"/>
              <a:t>) und </a:t>
            </a:r>
            <a:r>
              <a:rPr lang="en-US" sz="1200" dirty="0" err="1"/>
              <a:t>Trabekulektomie</a:t>
            </a:r>
            <a:r>
              <a:rPr lang="en-US" sz="1200" dirty="0"/>
              <a:t> (</a:t>
            </a:r>
            <a:r>
              <a:rPr lang="en-US" sz="1200" i="1" dirty="0"/>
              <a:t>T</a:t>
            </a:r>
            <a:r>
              <a:rPr lang="en-US" sz="1200" dirty="0"/>
              <a:t>) </a:t>
            </a:r>
            <a:r>
              <a:rPr lang="en-US" sz="1200" dirty="0" err="1"/>
              <a:t>als</a:t>
            </a:r>
            <a:r>
              <a:rPr lang="en-US" sz="1200" dirty="0"/>
              <a:t> </a:t>
            </a:r>
            <a:r>
              <a:rPr lang="en-US" sz="1200" dirty="0" err="1"/>
              <a:t>Erstintervention</a:t>
            </a:r>
            <a:r>
              <a:rPr lang="en-US" sz="1200" dirty="0"/>
              <a:t> </a:t>
            </a:r>
            <a:r>
              <a:rPr lang="en-US" sz="1200" dirty="0" err="1"/>
              <a:t>bei</a:t>
            </a:r>
            <a:r>
              <a:rPr lang="en-US" sz="1200" dirty="0"/>
              <a:t> </a:t>
            </a:r>
            <a:r>
              <a:rPr lang="en-US" sz="1200" dirty="0" err="1"/>
              <a:t>fortgeschrittenem</a:t>
            </a:r>
            <a:r>
              <a:rPr lang="en-US" sz="1200" dirty="0"/>
              <a:t> POWG</a:t>
            </a:r>
            <a:endParaRPr dirty="0"/>
          </a:p>
          <a:p>
            <a:pPr marL="987425" lvl="2" indent="-293688" algn="l" rtl="0">
              <a:lnSpc>
                <a:spcPct val="95000"/>
              </a:lnSpc>
              <a:spcBef>
                <a:spcPts val="240"/>
              </a:spcBef>
              <a:spcAft>
                <a:spcPts val="0"/>
              </a:spcAft>
              <a:buSzPts val="840"/>
              <a:buFont typeface="Noto Sans Symbols"/>
              <a:buNone/>
            </a:pPr>
            <a:r>
              <a:rPr lang="en-US" sz="1200" dirty="0"/>
              <a:t>2) </a:t>
            </a:r>
            <a:r>
              <a:rPr lang="en-US" sz="1200" dirty="0" err="1">
                <a:solidFill>
                  <a:srgbClr val="0000FF"/>
                </a:solidFill>
              </a:rPr>
              <a:t>Ermittlung</a:t>
            </a:r>
            <a:r>
              <a:rPr lang="en-US" sz="1200" dirty="0">
                <a:solidFill>
                  <a:srgbClr val="0000FF"/>
                </a:solidFill>
              </a:rPr>
              <a:t> des </a:t>
            </a:r>
            <a:r>
              <a:rPr lang="en-US" sz="1200" dirty="0" err="1">
                <a:solidFill>
                  <a:srgbClr val="0000FF"/>
                </a:solidFill>
              </a:rPr>
              <a:t>Zusammenhangs</a:t>
            </a:r>
            <a:r>
              <a:rPr lang="en-US" sz="1200" dirty="0">
                <a:solidFill>
                  <a:srgbClr val="0000FF"/>
                </a:solidFill>
              </a:rPr>
              <a:t> </a:t>
            </a:r>
            <a:r>
              <a:rPr lang="en-US" sz="1200" dirty="0" err="1">
                <a:solidFill>
                  <a:srgbClr val="0000FF"/>
                </a:solidFill>
              </a:rPr>
              <a:t>zwischen</a:t>
            </a:r>
            <a:r>
              <a:rPr lang="en-US" sz="1200" dirty="0">
                <a:solidFill>
                  <a:srgbClr val="0000FF"/>
                </a:solidFill>
              </a:rPr>
              <a:t> </a:t>
            </a:r>
            <a:r>
              <a:rPr lang="en-US" sz="1200" dirty="0" err="1">
                <a:solidFill>
                  <a:srgbClr val="0000FF"/>
                </a:solidFill>
              </a:rPr>
              <a:t>Augeninnendruck</a:t>
            </a:r>
            <a:r>
              <a:rPr lang="en-US" sz="1200" dirty="0">
                <a:solidFill>
                  <a:srgbClr val="0000FF"/>
                </a:solidFill>
              </a:rPr>
              <a:t> und </a:t>
            </a:r>
            <a:r>
              <a:rPr lang="en-US" sz="1200" dirty="0" err="1">
                <a:solidFill>
                  <a:srgbClr val="0000FF"/>
                </a:solidFill>
              </a:rPr>
              <a:t>Gesichtsfeldausfall</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789 Augen </a:t>
            </a:r>
            <a:r>
              <a:rPr lang="en-US" sz="1200" dirty="0" err="1"/>
              <a:t>mit</a:t>
            </a:r>
            <a:r>
              <a:rPr lang="en-US" sz="1200" dirty="0"/>
              <a:t> </a:t>
            </a:r>
            <a:r>
              <a:rPr lang="en-US" sz="1200" dirty="0" err="1"/>
              <a:t>fortgeschrittenem</a:t>
            </a:r>
            <a:r>
              <a:rPr lang="en-US" sz="1200" dirty="0"/>
              <a:t> OWG, die auf MTMT nicht </a:t>
            </a:r>
            <a:r>
              <a:rPr lang="en-US" sz="1200" dirty="0" err="1"/>
              <a:t>ansprechen</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Die </a:t>
            </a:r>
            <a:r>
              <a:rPr lang="en-US" sz="1200" dirty="0" err="1"/>
              <a:t>Hälfte</a:t>
            </a:r>
            <a:r>
              <a:rPr lang="en-US" sz="1200" dirty="0"/>
              <a:t> der </a:t>
            </a:r>
            <a:r>
              <a:rPr lang="en-US" sz="1200" dirty="0" err="1"/>
              <a:t>Patienten</a:t>
            </a:r>
            <a:r>
              <a:rPr lang="en-US" sz="1200" dirty="0"/>
              <a:t> </a:t>
            </a:r>
            <a:r>
              <a:rPr lang="en-US" sz="1200" dirty="0" err="1"/>
              <a:t>wurde</a:t>
            </a:r>
            <a:r>
              <a:rPr lang="en-US" sz="1200" dirty="0"/>
              <a:t> der </a:t>
            </a:r>
            <a:r>
              <a:rPr lang="en-US" sz="1200" dirty="0" err="1"/>
              <a:t>Behandlungsreihenfolge</a:t>
            </a:r>
            <a:r>
              <a:rPr lang="en-US" sz="1200" dirty="0"/>
              <a:t> </a:t>
            </a:r>
            <a:r>
              <a:rPr lang="en-US" sz="1200" i="1" dirty="0">
                <a:solidFill>
                  <a:srgbClr val="0000FF"/>
                </a:solidFill>
              </a:rPr>
              <a:t>ATT</a:t>
            </a:r>
            <a:r>
              <a:rPr lang="en-US" sz="1200" dirty="0"/>
              <a:t> </a:t>
            </a:r>
            <a:r>
              <a:rPr lang="en-US" sz="1200" dirty="0" err="1"/>
              <a:t>zugewiesen</a:t>
            </a:r>
            <a:r>
              <a:rPr lang="en-US" sz="1200" dirty="0"/>
              <a:t>, die </a:t>
            </a:r>
            <a:r>
              <a:rPr lang="en-US" sz="1200" dirty="0" err="1"/>
              <a:t>andere</a:t>
            </a:r>
            <a:r>
              <a:rPr lang="en-US" sz="1200" dirty="0"/>
              <a:t> </a:t>
            </a:r>
            <a:r>
              <a:rPr lang="en-US" sz="1200" dirty="0" err="1"/>
              <a:t>Hälfte</a:t>
            </a:r>
            <a:r>
              <a:rPr lang="en-US" sz="1200" dirty="0"/>
              <a:t> der </a:t>
            </a:r>
            <a:r>
              <a:rPr lang="en-US" sz="1200" i="1" dirty="0">
                <a:solidFill>
                  <a:srgbClr val="0000FF"/>
                </a:solidFill>
              </a:rPr>
              <a:t>TAT.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Bessere</a:t>
            </a:r>
            <a:r>
              <a:rPr lang="en-US" sz="1200" dirty="0"/>
              <a:t> IOD-</a:t>
            </a:r>
            <a:r>
              <a:rPr lang="en-US" sz="1200" dirty="0" err="1"/>
              <a:t>Kontrolle</a:t>
            </a:r>
            <a:r>
              <a:rPr lang="en-US" sz="1200" dirty="0"/>
              <a:t> </a:t>
            </a:r>
            <a:r>
              <a:rPr lang="en-US" sz="1200" dirty="0" err="1"/>
              <a:t>bei</a:t>
            </a:r>
            <a:r>
              <a:rPr lang="en-US" sz="1200" dirty="0"/>
              <a:t> der </a:t>
            </a:r>
            <a:r>
              <a:rPr lang="en-US" sz="1200" dirty="0" err="1"/>
              <a:t>Behandlungsreihenfolge</a:t>
            </a:r>
            <a:r>
              <a:rPr lang="en-US" sz="1200" dirty="0"/>
              <a:t> </a:t>
            </a:r>
            <a:r>
              <a:rPr lang="en-US" sz="1200" i="1" dirty="0">
                <a:solidFill>
                  <a:srgbClr val="0000FF"/>
                </a:solidFill>
              </a:rPr>
              <a:t>TAT</a:t>
            </a:r>
            <a:endParaRPr dirty="0"/>
          </a:p>
          <a:p>
            <a:pPr marL="987425" lvl="2" indent="-267018" algn="l" rtl="0">
              <a:lnSpc>
                <a:spcPct val="95000"/>
              </a:lnSpc>
              <a:spcBef>
                <a:spcPts val="240"/>
              </a:spcBef>
              <a:spcAft>
                <a:spcPts val="0"/>
              </a:spcAft>
              <a:buSzPts val="840"/>
              <a:buChar char="●"/>
            </a:pPr>
            <a:r>
              <a:rPr lang="en-US" sz="1200" dirty="0"/>
              <a:t>GF-/</a:t>
            </a:r>
            <a:r>
              <a:rPr lang="en-US" sz="1200" dirty="0" err="1"/>
              <a:t>Visusverlust</a:t>
            </a:r>
            <a:r>
              <a:rPr lang="en-US" sz="1200" dirty="0"/>
              <a:t>: </a:t>
            </a:r>
            <a:r>
              <a:rPr lang="en-US" sz="1200" dirty="0" err="1"/>
              <a:t>Kaukasier</a:t>
            </a:r>
            <a:r>
              <a:rPr lang="en-US" sz="1200" dirty="0"/>
              <a:t> </a:t>
            </a:r>
            <a:r>
              <a:rPr lang="en-US" sz="1200" dirty="0" err="1"/>
              <a:t>besser</a:t>
            </a:r>
            <a:r>
              <a:rPr lang="en-US" sz="1200" dirty="0"/>
              <a:t> </a:t>
            </a:r>
            <a:r>
              <a:rPr lang="en-US" sz="1200" dirty="0" err="1"/>
              <a:t>mit</a:t>
            </a:r>
            <a:r>
              <a:rPr lang="en-US" sz="1200" dirty="0"/>
              <a:t> </a:t>
            </a:r>
            <a:r>
              <a:rPr lang="en-US" sz="1200" i="1" dirty="0">
                <a:solidFill>
                  <a:srgbClr val="0000FF"/>
                </a:solidFill>
              </a:rPr>
              <a:t>TAT</a:t>
            </a:r>
            <a:r>
              <a:rPr lang="en-US" sz="1200" dirty="0"/>
              <a:t>; </a:t>
            </a:r>
            <a:r>
              <a:rPr lang="en-US" sz="1200" dirty="0" err="1"/>
              <a:t>Patienten</a:t>
            </a:r>
            <a:r>
              <a:rPr lang="en-US" sz="1200" dirty="0"/>
              <a:t> </a:t>
            </a:r>
            <a:r>
              <a:rPr lang="en-US" sz="1200" dirty="0" err="1"/>
              <a:t>schwarzafrikanischer</a:t>
            </a:r>
            <a:r>
              <a:rPr lang="en-US" sz="1200" dirty="0"/>
              <a:t> Ethnie </a:t>
            </a:r>
            <a:r>
              <a:rPr lang="en-US" sz="1200" dirty="0" err="1"/>
              <a:t>besser</a:t>
            </a:r>
            <a:r>
              <a:rPr lang="en-US" sz="1200" dirty="0"/>
              <a:t> </a:t>
            </a:r>
            <a:r>
              <a:rPr lang="en-US" sz="1200" dirty="0" err="1"/>
              <a:t>mit</a:t>
            </a:r>
            <a:r>
              <a:rPr lang="en-US" sz="1200" dirty="0"/>
              <a:t> </a:t>
            </a:r>
            <a:r>
              <a:rPr lang="en-US" sz="1200" i="1" dirty="0">
                <a:solidFill>
                  <a:srgbClr val="0000FF"/>
                </a:solidFill>
              </a:rPr>
              <a:t>ATT</a:t>
            </a:r>
            <a:endParaRPr dirty="0"/>
          </a:p>
          <a:p>
            <a:pPr marL="987425" lvl="2" indent="-293688" algn="l" rtl="0">
              <a:lnSpc>
                <a:spcPct val="95000"/>
              </a:lnSpc>
              <a:spcBef>
                <a:spcPts val="240"/>
              </a:spcBef>
              <a:spcAft>
                <a:spcPts val="0"/>
              </a:spcAft>
              <a:buSzPts val="840"/>
              <a:buChar char="●"/>
            </a:pPr>
            <a:r>
              <a:rPr lang="en-US" sz="1200" dirty="0" err="1"/>
              <a:t>Patienten</a:t>
            </a:r>
            <a:r>
              <a:rPr lang="en-US" sz="1200" dirty="0"/>
              <a:t>, die </a:t>
            </a:r>
            <a:r>
              <a:rPr lang="en-US" sz="1200" dirty="0" err="1"/>
              <a:t>bei</a:t>
            </a:r>
            <a:r>
              <a:rPr lang="en-US" sz="1200" dirty="0"/>
              <a:t> 100 % der </a:t>
            </a:r>
            <a:r>
              <a:rPr lang="en-US" sz="1200" dirty="0" err="1"/>
              <a:t>Visiten</a:t>
            </a:r>
            <a:r>
              <a:rPr lang="en-US" sz="1200" dirty="0"/>
              <a:t> </a:t>
            </a:r>
            <a:r>
              <a:rPr lang="en-US" sz="1200" dirty="0" err="1"/>
              <a:t>einen</a:t>
            </a:r>
            <a:r>
              <a:rPr lang="en-US" sz="1200" dirty="0"/>
              <a:t> IOD &lt; 18 mmHg </a:t>
            </a:r>
            <a:r>
              <a:rPr lang="en-US" sz="1200" dirty="0" err="1"/>
              <a:t>aufrechterhielten</a:t>
            </a:r>
            <a:r>
              <a:rPr lang="en-US" sz="1200" dirty="0"/>
              <a:t>, </a:t>
            </a:r>
            <a:r>
              <a:rPr lang="en-US" sz="1200" dirty="0" err="1"/>
              <a:t>zeigten</a:t>
            </a:r>
            <a:r>
              <a:rPr lang="en-US" sz="1200" dirty="0"/>
              <a:t> </a:t>
            </a:r>
            <a:r>
              <a:rPr lang="en-US" sz="1200" dirty="0" err="1"/>
              <a:t>nahezu</a:t>
            </a:r>
            <a:r>
              <a:rPr lang="en-US" sz="1200" dirty="0"/>
              <a:t> </a:t>
            </a:r>
            <a:r>
              <a:rPr lang="en-US" sz="1200" dirty="0" err="1"/>
              <a:t>keine</a:t>
            </a:r>
            <a:r>
              <a:rPr lang="en-US" sz="1200" dirty="0"/>
              <a:t> </a:t>
            </a:r>
            <a:r>
              <a:rPr lang="en-US" sz="1200" dirty="0" err="1"/>
              <a:t>Gesichtsfeldprogression</a:t>
            </a:r>
            <a:r>
              <a:rPr lang="en-US" sz="1200" dirty="0"/>
              <a:t>.</a:t>
            </a:r>
            <a:endParaRPr sz="2100" dirty="0"/>
          </a:p>
        </p:txBody>
      </p:sp>
      <p:sp>
        <p:nvSpPr>
          <p:cNvPr id="897" name="Google Shape;897;p64"/>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898" name="Google Shape;898;p64"/>
          <p:cNvSpPr/>
          <p:nvPr/>
        </p:nvSpPr>
        <p:spPr>
          <a:xfrm>
            <a:off x="4457700" y="3442771"/>
            <a:ext cx="381000"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a:t>
            </a:r>
            <a:endParaRPr/>
          </a:p>
        </p:txBody>
      </p:sp>
      <p:sp>
        <p:nvSpPr>
          <p:cNvPr id="899" name="Google Shape;899;p6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64</a:t>
            </a:fld>
            <a:endParaRPr sz="1000">
              <a:solidFill>
                <a:schemeClr val="dk1"/>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10" name="Google Shape;910;g3f645ac5276_0_301"/>
          <p:cNvSpPr txBox="1">
            <a:spLocks noGrp="1"/>
          </p:cNvSpPr>
          <p:nvPr>
            <p:ph type="body" idx="1"/>
          </p:nvPr>
        </p:nvSpPr>
        <p:spPr>
          <a:xfrm>
            <a:off x="304800" y="1676400"/>
            <a:ext cx="8686800" cy="50292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Advanced Glaucoma Intervention Study </a:t>
            </a:r>
            <a:endParaRPr dirty="0"/>
          </a:p>
          <a:p>
            <a:pPr marL="692150" lvl="1" indent="-347663" algn="l" rtl="0">
              <a:lnSpc>
                <a:spcPct val="95000"/>
              </a:lnSpc>
              <a:spcBef>
                <a:spcPts val="240"/>
              </a:spcBef>
              <a:spcAft>
                <a:spcPts val="0"/>
              </a:spcAft>
              <a:buSzPts val="840"/>
              <a:buChar char="●"/>
            </a:pPr>
            <a:r>
              <a:rPr lang="en-US" sz="1200" dirty="0"/>
              <a:t>Zwei </a:t>
            </a:r>
            <a:r>
              <a:rPr lang="en-US" sz="1200" dirty="0" err="1"/>
              <a:t>Ziele</a:t>
            </a:r>
            <a:r>
              <a:rPr lang="en-US" sz="1200" dirty="0"/>
              <a:t>: </a:t>
            </a:r>
            <a:endParaRPr dirty="0"/>
          </a:p>
          <a:p>
            <a:pPr marL="987425" lvl="2" indent="-293688" algn="l" rtl="0">
              <a:lnSpc>
                <a:spcPct val="95000"/>
              </a:lnSpc>
              <a:spcBef>
                <a:spcPts val="240"/>
              </a:spcBef>
              <a:spcAft>
                <a:spcPts val="0"/>
              </a:spcAft>
              <a:buSzPts val="840"/>
              <a:buFont typeface="Noto Sans Symbols"/>
              <a:buNone/>
            </a:pPr>
            <a:r>
              <a:rPr lang="en-US" sz="1200" dirty="0"/>
              <a:t>1) </a:t>
            </a:r>
            <a:r>
              <a:rPr lang="en-US" sz="1200" dirty="0" err="1"/>
              <a:t>Vergleich</a:t>
            </a:r>
            <a:r>
              <a:rPr lang="en-US" sz="1200" dirty="0"/>
              <a:t> von ALT (</a:t>
            </a:r>
            <a:r>
              <a:rPr lang="en-US" sz="1200" i="1" dirty="0"/>
              <a:t>A</a:t>
            </a:r>
            <a:r>
              <a:rPr lang="en-US" sz="1200" dirty="0"/>
              <a:t>) und </a:t>
            </a:r>
            <a:r>
              <a:rPr lang="en-US" sz="1200" dirty="0" err="1"/>
              <a:t>Trabekulektomie</a:t>
            </a:r>
            <a:r>
              <a:rPr lang="en-US" sz="1200" dirty="0"/>
              <a:t> (</a:t>
            </a:r>
            <a:r>
              <a:rPr lang="en-US" sz="1200" i="1" dirty="0"/>
              <a:t>T</a:t>
            </a:r>
            <a:r>
              <a:rPr lang="en-US" sz="1200" dirty="0"/>
              <a:t>) </a:t>
            </a:r>
            <a:r>
              <a:rPr lang="en-US" sz="1200" dirty="0" err="1"/>
              <a:t>als</a:t>
            </a:r>
            <a:r>
              <a:rPr lang="en-US" sz="1200" dirty="0"/>
              <a:t> </a:t>
            </a:r>
            <a:r>
              <a:rPr lang="en-US" sz="1200" dirty="0" err="1"/>
              <a:t>Erstintervention</a:t>
            </a:r>
            <a:r>
              <a:rPr lang="en-US" sz="1200" dirty="0"/>
              <a:t> </a:t>
            </a:r>
            <a:r>
              <a:rPr lang="en-US" sz="1200" dirty="0" err="1"/>
              <a:t>bei</a:t>
            </a:r>
            <a:r>
              <a:rPr lang="en-US" sz="1200" dirty="0"/>
              <a:t> </a:t>
            </a:r>
            <a:r>
              <a:rPr lang="en-US" sz="1200" dirty="0" err="1"/>
              <a:t>fortgeschrittenem</a:t>
            </a:r>
            <a:r>
              <a:rPr lang="en-US" sz="1200" dirty="0"/>
              <a:t> POWG</a:t>
            </a:r>
            <a:endParaRPr dirty="0"/>
          </a:p>
          <a:p>
            <a:pPr marL="987425" lvl="2" indent="-293688" algn="l" rtl="0">
              <a:lnSpc>
                <a:spcPct val="95000"/>
              </a:lnSpc>
              <a:spcBef>
                <a:spcPts val="240"/>
              </a:spcBef>
              <a:spcAft>
                <a:spcPts val="0"/>
              </a:spcAft>
              <a:buSzPts val="840"/>
              <a:buFont typeface="Noto Sans Symbols"/>
              <a:buNone/>
            </a:pPr>
            <a:r>
              <a:rPr lang="en-US" sz="1200" dirty="0"/>
              <a:t>2) </a:t>
            </a:r>
            <a:r>
              <a:rPr lang="en-US" sz="1200" dirty="0" err="1">
                <a:solidFill>
                  <a:srgbClr val="0000FF"/>
                </a:solidFill>
              </a:rPr>
              <a:t>Ermittlung</a:t>
            </a:r>
            <a:r>
              <a:rPr lang="en-US" sz="1200" dirty="0">
                <a:solidFill>
                  <a:srgbClr val="0000FF"/>
                </a:solidFill>
              </a:rPr>
              <a:t> des </a:t>
            </a:r>
            <a:r>
              <a:rPr lang="en-US" sz="1200" dirty="0" err="1">
                <a:solidFill>
                  <a:srgbClr val="0000FF"/>
                </a:solidFill>
              </a:rPr>
              <a:t>Zusammenhangs</a:t>
            </a:r>
            <a:r>
              <a:rPr lang="en-US" sz="1200" dirty="0">
                <a:solidFill>
                  <a:srgbClr val="0000FF"/>
                </a:solidFill>
              </a:rPr>
              <a:t> </a:t>
            </a:r>
            <a:r>
              <a:rPr lang="en-US" sz="1200" dirty="0" err="1">
                <a:solidFill>
                  <a:srgbClr val="0000FF"/>
                </a:solidFill>
              </a:rPr>
              <a:t>zwischen</a:t>
            </a:r>
            <a:r>
              <a:rPr lang="en-US" sz="1200" dirty="0">
                <a:solidFill>
                  <a:srgbClr val="0000FF"/>
                </a:solidFill>
              </a:rPr>
              <a:t> </a:t>
            </a:r>
            <a:r>
              <a:rPr lang="en-US" sz="1200" dirty="0" err="1">
                <a:solidFill>
                  <a:srgbClr val="0000FF"/>
                </a:solidFill>
              </a:rPr>
              <a:t>Augeninnendruck</a:t>
            </a:r>
            <a:r>
              <a:rPr lang="en-US" sz="1200" dirty="0">
                <a:solidFill>
                  <a:srgbClr val="0000FF"/>
                </a:solidFill>
              </a:rPr>
              <a:t> und </a:t>
            </a:r>
            <a:r>
              <a:rPr lang="en-US" sz="1200" dirty="0" err="1">
                <a:solidFill>
                  <a:srgbClr val="0000FF"/>
                </a:solidFill>
              </a:rPr>
              <a:t>Gesichtsfeldausfall</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789 Augen </a:t>
            </a:r>
            <a:r>
              <a:rPr lang="en-US" sz="1200" dirty="0" err="1"/>
              <a:t>mit</a:t>
            </a:r>
            <a:r>
              <a:rPr lang="en-US" sz="1200" dirty="0"/>
              <a:t> </a:t>
            </a:r>
            <a:r>
              <a:rPr lang="en-US" sz="1200" dirty="0" err="1"/>
              <a:t>fortgeschrittenem</a:t>
            </a:r>
            <a:r>
              <a:rPr lang="en-US" sz="1200" dirty="0"/>
              <a:t> OWG, die auf MTMT nicht </a:t>
            </a:r>
            <a:r>
              <a:rPr lang="en-US" sz="1200" dirty="0" err="1"/>
              <a:t>ansprechen</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Die </a:t>
            </a:r>
            <a:r>
              <a:rPr lang="en-US" sz="1200" dirty="0" err="1"/>
              <a:t>Hälfte</a:t>
            </a:r>
            <a:r>
              <a:rPr lang="en-US" sz="1200" dirty="0"/>
              <a:t> der </a:t>
            </a:r>
            <a:r>
              <a:rPr lang="en-US" sz="1200" dirty="0" err="1"/>
              <a:t>Patienten</a:t>
            </a:r>
            <a:r>
              <a:rPr lang="en-US" sz="1200" dirty="0"/>
              <a:t> </a:t>
            </a:r>
            <a:r>
              <a:rPr lang="en-US" sz="1200" dirty="0" err="1"/>
              <a:t>wurde</a:t>
            </a:r>
            <a:r>
              <a:rPr lang="en-US" sz="1200" dirty="0"/>
              <a:t> der </a:t>
            </a:r>
            <a:r>
              <a:rPr lang="en-US" sz="1200" dirty="0" err="1"/>
              <a:t>Behandlungsreihenfolge</a:t>
            </a:r>
            <a:r>
              <a:rPr lang="en-US" sz="1200" dirty="0"/>
              <a:t> </a:t>
            </a:r>
            <a:r>
              <a:rPr lang="en-US" sz="1200" i="1" dirty="0">
                <a:solidFill>
                  <a:srgbClr val="0000FF"/>
                </a:solidFill>
              </a:rPr>
              <a:t>ATT</a:t>
            </a:r>
            <a:r>
              <a:rPr lang="en-US" sz="1200" dirty="0"/>
              <a:t> </a:t>
            </a:r>
            <a:r>
              <a:rPr lang="en-US" sz="1200" dirty="0" err="1"/>
              <a:t>zugewiesen</a:t>
            </a:r>
            <a:r>
              <a:rPr lang="en-US" sz="1200" dirty="0"/>
              <a:t>, die </a:t>
            </a:r>
            <a:r>
              <a:rPr lang="en-US" sz="1200" dirty="0" err="1"/>
              <a:t>andere</a:t>
            </a:r>
            <a:r>
              <a:rPr lang="en-US" sz="1200" dirty="0"/>
              <a:t> </a:t>
            </a:r>
            <a:r>
              <a:rPr lang="en-US" sz="1200" dirty="0" err="1"/>
              <a:t>Hälfte</a:t>
            </a:r>
            <a:r>
              <a:rPr lang="en-US" sz="1200" dirty="0"/>
              <a:t> der </a:t>
            </a:r>
            <a:r>
              <a:rPr lang="en-US" sz="1200" i="1" dirty="0">
                <a:solidFill>
                  <a:srgbClr val="0000FF"/>
                </a:solidFill>
              </a:rPr>
              <a:t>TAT.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err="1"/>
              <a:t>Bessere</a:t>
            </a:r>
            <a:r>
              <a:rPr lang="en-US" sz="1200" dirty="0"/>
              <a:t> IOD-</a:t>
            </a:r>
            <a:r>
              <a:rPr lang="en-US" sz="1200" dirty="0" err="1"/>
              <a:t>Kontrolle</a:t>
            </a:r>
            <a:r>
              <a:rPr lang="en-US" sz="1200" dirty="0"/>
              <a:t> </a:t>
            </a:r>
            <a:r>
              <a:rPr lang="en-US" sz="1200" dirty="0" err="1"/>
              <a:t>bei</a:t>
            </a:r>
            <a:r>
              <a:rPr lang="en-US" sz="1200" dirty="0"/>
              <a:t> der </a:t>
            </a:r>
            <a:r>
              <a:rPr lang="en-US" sz="1200" dirty="0" err="1"/>
              <a:t>Behandlungsreihenfolge</a:t>
            </a:r>
            <a:r>
              <a:rPr lang="en-US" sz="1200" dirty="0"/>
              <a:t> </a:t>
            </a:r>
            <a:r>
              <a:rPr lang="en-US" sz="1200" i="1" dirty="0">
                <a:solidFill>
                  <a:srgbClr val="0000FF"/>
                </a:solidFill>
              </a:rPr>
              <a:t>TAT</a:t>
            </a:r>
            <a:endParaRPr dirty="0"/>
          </a:p>
          <a:p>
            <a:pPr marL="987425" lvl="2" indent="-267018" algn="l" rtl="0">
              <a:lnSpc>
                <a:spcPct val="95000"/>
              </a:lnSpc>
              <a:spcBef>
                <a:spcPts val="240"/>
              </a:spcBef>
              <a:spcAft>
                <a:spcPts val="0"/>
              </a:spcAft>
              <a:buSzPts val="840"/>
              <a:buChar char="●"/>
            </a:pPr>
            <a:r>
              <a:rPr lang="en-US" sz="1200" dirty="0"/>
              <a:t>GF-/</a:t>
            </a:r>
            <a:r>
              <a:rPr lang="en-US" sz="1200" dirty="0" err="1"/>
              <a:t>Visusverlust</a:t>
            </a:r>
            <a:r>
              <a:rPr lang="en-US" sz="1200" dirty="0"/>
              <a:t>: </a:t>
            </a:r>
            <a:r>
              <a:rPr lang="en-US" sz="1200" dirty="0" err="1"/>
              <a:t>Kaukasier</a:t>
            </a:r>
            <a:r>
              <a:rPr lang="en-US" sz="1200" dirty="0"/>
              <a:t> </a:t>
            </a:r>
            <a:r>
              <a:rPr lang="en-US" sz="1200" dirty="0" err="1"/>
              <a:t>besser</a:t>
            </a:r>
            <a:r>
              <a:rPr lang="en-US" sz="1200" dirty="0"/>
              <a:t> </a:t>
            </a:r>
            <a:r>
              <a:rPr lang="en-US" sz="1200" dirty="0" err="1"/>
              <a:t>mit</a:t>
            </a:r>
            <a:r>
              <a:rPr lang="en-US" sz="1200" dirty="0"/>
              <a:t> </a:t>
            </a:r>
            <a:r>
              <a:rPr lang="en-US" sz="1200" i="1" dirty="0">
                <a:solidFill>
                  <a:srgbClr val="0000FF"/>
                </a:solidFill>
              </a:rPr>
              <a:t>TAT</a:t>
            </a:r>
            <a:r>
              <a:rPr lang="en-US" sz="1200" dirty="0"/>
              <a:t>; </a:t>
            </a:r>
            <a:r>
              <a:rPr lang="en-US" sz="1200" dirty="0" err="1"/>
              <a:t>Patienten</a:t>
            </a:r>
            <a:r>
              <a:rPr lang="en-US" sz="1200" dirty="0"/>
              <a:t> </a:t>
            </a:r>
            <a:r>
              <a:rPr lang="en-US" sz="1200" dirty="0" err="1"/>
              <a:t>schwarzafrikanischer</a:t>
            </a:r>
            <a:r>
              <a:rPr lang="en-US" sz="1200" dirty="0"/>
              <a:t> Ethnie </a:t>
            </a:r>
            <a:r>
              <a:rPr lang="en-US" sz="1200" dirty="0" err="1"/>
              <a:t>besser</a:t>
            </a:r>
            <a:r>
              <a:rPr lang="en-US" sz="1200" dirty="0"/>
              <a:t> </a:t>
            </a:r>
            <a:r>
              <a:rPr lang="en-US" sz="1200" dirty="0" err="1"/>
              <a:t>mit</a:t>
            </a:r>
            <a:r>
              <a:rPr lang="en-US" sz="1200" dirty="0"/>
              <a:t> </a:t>
            </a:r>
            <a:r>
              <a:rPr lang="en-US" sz="1200" i="1" dirty="0">
                <a:solidFill>
                  <a:srgbClr val="0000FF"/>
                </a:solidFill>
              </a:rPr>
              <a:t>ATT</a:t>
            </a:r>
            <a:endParaRPr dirty="0"/>
          </a:p>
          <a:p>
            <a:pPr marL="987425" lvl="2" indent="-293688" algn="l" rtl="0">
              <a:lnSpc>
                <a:spcPct val="95000"/>
              </a:lnSpc>
              <a:spcBef>
                <a:spcPts val="240"/>
              </a:spcBef>
              <a:spcAft>
                <a:spcPts val="0"/>
              </a:spcAft>
              <a:buSzPts val="840"/>
              <a:buChar char="●"/>
            </a:pPr>
            <a:r>
              <a:rPr lang="en-US" sz="1200" dirty="0" err="1"/>
              <a:t>Patienten</a:t>
            </a:r>
            <a:r>
              <a:rPr lang="en-US" sz="1200" dirty="0"/>
              <a:t>, die </a:t>
            </a:r>
            <a:r>
              <a:rPr lang="en-US" sz="1200" dirty="0" err="1"/>
              <a:t>bei</a:t>
            </a:r>
            <a:r>
              <a:rPr lang="en-US" sz="1200" dirty="0"/>
              <a:t> 100 % der </a:t>
            </a:r>
            <a:r>
              <a:rPr lang="en-US" sz="1200" dirty="0" err="1"/>
              <a:t>Visiten</a:t>
            </a:r>
            <a:r>
              <a:rPr lang="en-US" sz="1200" dirty="0"/>
              <a:t> </a:t>
            </a:r>
            <a:r>
              <a:rPr lang="en-US" sz="1200" dirty="0" err="1"/>
              <a:t>einen</a:t>
            </a:r>
            <a:r>
              <a:rPr lang="en-US" sz="1200" dirty="0"/>
              <a:t> IOD </a:t>
            </a:r>
            <a:r>
              <a:rPr lang="en-US" sz="1200" dirty="0">
                <a:solidFill>
                  <a:srgbClr val="0000FF"/>
                </a:solidFill>
              </a:rPr>
              <a:t>&lt; 18</a:t>
            </a:r>
            <a:r>
              <a:rPr lang="en-US" sz="1200" dirty="0"/>
              <a:t> mmHg </a:t>
            </a:r>
            <a:r>
              <a:rPr lang="en-US" sz="1200" dirty="0" err="1"/>
              <a:t>aufrechterhielten</a:t>
            </a:r>
            <a:r>
              <a:rPr lang="en-US" sz="1200" dirty="0"/>
              <a:t>, </a:t>
            </a:r>
            <a:r>
              <a:rPr lang="en-US" sz="1200" dirty="0" err="1"/>
              <a:t>zeigten</a:t>
            </a:r>
            <a:r>
              <a:rPr lang="en-US" sz="1200" dirty="0"/>
              <a:t> </a:t>
            </a:r>
            <a:r>
              <a:rPr lang="en-US" sz="1200" dirty="0" err="1"/>
              <a:t>nahezu</a:t>
            </a:r>
            <a:r>
              <a:rPr lang="en-US" sz="1200" dirty="0"/>
              <a:t> </a:t>
            </a:r>
            <a:r>
              <a:rPr lang="en-US" sz="1200" dirty="0" err="1"/>
              <a:t>keine</a:t>
            </a:r>
            <a:r>
              <a:rPr lang="en-US" sz="1200" dirty="0"/>
              <a:t> </a:t>
            </a:r>
            <a:r>
              <a:rPr lang="en-US" sz="1200" dirty="0" err="1"/>
              <a:t>Gesichtsfeldprogression</a:t>
            </a:r>
            <a:r>
              <a:rPr lang="en-US" sz="1200" dirty="0"/>
              <a:t>.</a:t>
            </a:r>
            <a:endParaRPr sz="2100" dirty="0"/>
          </a:p>
        </p:txBody>
      </p:sp>
      <p:sp>
        <p:nvSpPr>
          <p:cNvPr id="911" name="Google Shape;911;g3f645ac5276_0_301"/>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912" name="Google Shape;912;g3f645ac5276_0_30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65</a:t>
            </a:fld>
            <a:endParaRPr sz="1000">
              <a:solidFill>
                <a:schemeClr val="dk1"/>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66"/>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Clr>
                <a:schemeClr val="dk1"/>
              </a:buClr>
              <a:buSzPts val="840"/>
              <a:buChar char="●"/>
            </a:pPr>
            <a:r>
              <a:rPr lang="en-US" sz="1200" b="1"/>
              <a:t>Multizentrische Studie zum Normaldruckglaukom (CNTGS)</a:t>
            </a:r>
            <a:endParaRPr b="1"/>
          </a:p>
          <a:p>
            <a:pPr marL="692150" lvl="1" indent="-347663" algn="l" rtl="0">
              <a:lnSpc>
                <a:spcPct val="95000"/>
              </a:lnSpc>
              <a:spcBef>
                <a:spcPts val="240"/>
              </a:spcBef>
              <a:spcAft>
                <a:spcPts val="0"/>
              </a:spcAft>
              <a:buSzPts val="840"/>
              <a:buChar char="●"/>
            </a:pPr>
            <a:r>
              <a:rPr lang="en-US" sz="1200"/>
              <a:t>Ziel: Feststellung, ob der Augeninnendruck an der Pathogenese des NDG beteiligt ist</a:t>
            </a:r>
            <a:endParaRPr/>
          </a:p>
        </p:txBody>
      </p:sp>
      <p:sp>
        <p:nvSpPr>
          <p:cNvPr id="918" name="Google Shape;918;p66"/>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919" name="Google Shape;919;p6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66</a:t>
            </a:fld>
            <a:endParaRPr sz="1000">
              <a:solidFill>
                <a:schemeClr val="dk1"/>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p67"/>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a:t>Multizentrische Studie zum Normaldruckglaukom (CNTGS)</a:t>
            </a:r>
            <a:endParaRPr/>
          </a:p>
          <a:p>
            <a:pPr marL="692150" lvl="1" indent="-347663" algn="l" rtl="0">
              <a:lnSpc>
                <a:spcPct val="95000"/>
              </a:lnSpc>
              <a:spcBef>
                <a:spcPts val="240"/>
              </a:spcBef>
              <a:spcAft>
                <a:spcPts val="0"/>
              </a:spcAft>
              <a:buSzPts val="840"/>
              <a:buChar char="●"/>
            </a:pPr>
            <a:r>
              <a:rPr lang="en-US" sz="1200"/>
              <a:t>Ziel: Feststellung, ob der Augeninnendruck an der Pathogenese des NDG beteiligt ist</a:t>
            </a:r>
            <a:endParaRPr/>
          </a:p>
          <a:p>
            <a:pPr marL="692150" lvl="1" indent="-347663" algn="l" rtl="0">
              <a:lnSpc>
                <a:spcPct val="95000"/>
              </a:lnSpc>
              <a:spcBef>
                <a:spcPts val="240"/>
              </a:spcBef>
              <a:spcAft>
                <a:spcPts val="0"/>
              </a:spcAft>
              <a:buSzPts val="840"/>
              <a:buChar char="●"/>
            </a:pPr>
            <a:r>
              <a:rPr lang="en-US" sz="1200"/>
              <a:t>Probanden: 70 Patienten (140 Augen) mit normalem Augeninnendruck und Gesichtsfeldausfall</a:t>
            </a:r>
            <a:endParaRPr/>
          </a:p>
        </p:txBody>
      </p:sp>
      <p:sp>
        <p:nvSpPr>
          <p:cNvPr id="925" name="Google Shape;925;p67"/>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926" name="Google Shape;926;p6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67</a:t>
            </a:fld>
            <a:endParaRPr sz="1000">
              <a:solidFill>
                <a:schemeClr val="dk1"/>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p68"/>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Feststellung</a:t>
            </a:r>
            <a:r>
              <a:rPr lang="en-US" sz="1200" dirty="0"/>
              <a:t>, </a:t>
            </a:r>
            <a:r>
              <a:rPr lang="en-US" sz="1200" dirty="0" err="1"/>
              <a:t>ob</a:t>
            </a:r>
            <a:r>
              <a:rPr lang="en-US" sz="1200" dirty="0"/>
              <a:t> der </a:t>
            </a:r>
            <a:r>
              <a:rPr lang="en-US" sz="1200" dirty="0" err="1"/>
              <a:t>Augeninnendruck</a:t>
            </a:r>
            <a:r>
              <a:rPr lang="en-US" sz="1200" dirty="0"/>
              <a:t> an der </a:t>
            </a:r>
            <a:r>
              <a:rPr lang="en-US" sz="1200" dirty="0" err="1"/>
              <a:t>Pathogenese</a:t>
            </a:r>
            <a:r>
              <a:rPr lang="en-US" sz="1200" dirty="0"/>
              <a:t> des NDG </a:t>
            </a:r>
            <a:r>
              <a:rPr lang="en-US" sz="1200" dirty="0" err="1"/>
              <a:t>beteiligt</a:t>
            </a:r>
            <a:r>
              <a:rPr lang="en-US" sz="1200" dirty="0"/>
              <a:t> </a:t>
            </a:r>
            <a:r>
              <a:rPr lang="en-US" sz="1200" dirty="0" err="1"/>
              <a:t>ist</a:t>
            </a:r>
            <a:endParaRPr dirty="0"/>
          </a:p>
          <a:p>
            <a:pPr marL="692150" lvl="1" indent="-347663" algn="l" rtl="0">
              <a:lnSpc>
                <a:spcPct val="95000"/>
              </a:lnSpc>
              <a:spcBef>
                <a:spcPts val="240"/>
              </a:spcBef>
              <a:spcAft>
                <a:spcPts val="0"/>
              </a:spcAft>
              <a:buSzPts val="840"/>
              <a:buChar char="●"/>
            </a:pPr>
            <a:r>
              <a:rPr lang="en-US" sz="1200" dirty="0" err="1"/>
              <a:t>Probanden</a:t>
            </a:r>
            <a:r>
              <a:rPr lang="en-US" sz="1200" dirty="0"/>
              <a:t>: 70 </a:t>
            </a:r>
            <a:r>
              <a:rPr lang="en-US" sz="1200" dirty="0" err="1"/>
              <a:t>Patienten</a:t>
            </a:r>
            <a:r>
              <a:rPr lang="en-US" sz="1200" dirty="0"/>
              <a:t> (140 Augen) </a:t>
            </a:r>
            <a:r>
              <a:rPr lang="en-US" sz="1200" dirty="0" err="1"/>
              <a:t>mit</a:t>
            </a:r>
            <a:r>
              <a:rPr lang="en-US" sz="1200" dirty="0"/>
              <a:t> </a:t>
            </a:r>
            <a:r>
              <a:rPr lang="en-US" sz="1200" dirty="0" err="1"/>
              <a:t>normalem</a:t>
            </a:r>
            <a:r>
              <a:rPr lang="en-US" sz="1200" dirty="0"/>
              <a:t> </a:t>
            </a:r>
            <a:r>
              <a:rPr lang="en-US" sz="1200" dirty="0" err="1"/>
              <a:t>Augeninnendruck</a:t>
            </a:r>
            <a:r>
              <a:rPr lang="en-US" sz="1200" dirty="0"/>
              <a:t> und </a:t>
            </a:r>
            <a:r>
              <a:rPr lang="en-US" sz="1200" dirty="0" err="1"/>
              <a:t>Gesichtsfeldausfall</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93688" algn="l" rtl="0">
              <a:lnSpc>
                <a:spcPct val="95000"/>
              </a:lnSpc>
              <a:spcBef>
                <a:spcPts val="240"/>
              </a:spcBef>
              <a:spcAft>
                <a:spcPts val="0"/>
              </a:spcAft>
              <a:buSzPts val="840"/>
              <a:buChar char="●"/>
            </a:pPr>
            <a:r>
              <a:rPr lang="en-US" sz="1200" dirty="0" err="1"/>
              <a:t>Therapie</a:t>
            </a:r>
            <a:r>
              <a:rPr lang="en-US" sz="1200" dirty="0"/>
              <a:t>: </a:t>
            </a:r>
            <a:r>
              <a:rPr lang="en-US" sz="1200" dirty="0" err="1"/>
              <a:t>Medikamentöse</a:t>
            </a:r>
            <a:r>
              <a:rPr lang="en-US" sz="1200" dirty="0"/>
              <a:t> </a:t>
            </a:r>
            <a:r>
              <a:rPr lang="en-US" sz="1200" dirty="0" err="1"/>
              <a:t>Behandlung</a:t>
            </a:r>
            <a:r>
              <a:rPr lang="en-US" sz="1200" dirty="0"/>
              <a:t>/ALT und/</a:t>
            </a:r>
            <a:r>
              <a:rPr lang="en-US" sz="1200" dirty="0" err="1"/>
              <a:t>oder</a:t>
            </a:r>
            <a:r>
              <a:rPr lang="en-US" sz="1200" dirty="0"/>
              <a:t> </a:t>
            </a:r>
            <a:r>
              <a:rPr lang="en-US" sz="1200" dirty="0" err="1"/>
              <a:t>Glaukomchirurgie</a:t>
            </a:r>
            <a:r>
              <a:rPr lang="en-US" sz="1200" dirty="0"/>
              <a:t> </a:t>
            </a:r>
            <a:r>
              <a:rPr lang="en-US" sz="1200" dirty="0" err="1"/>
              <a:t>nach</a:t>
            </a:r>
            <a:r>
              <a:rPr lang="en-US" sz="1200" dirty="0"/>
              <a:t> </a:t>
            </a:r>
            <a:r>
              <a:rPr lang="en-US" sz="1200" dirty="0" err="1"/>
              <a:t>Bedarf</a:t>
            </a:r>
            <a:r>
              <a:rPr lang="en-US" sz="1200" dirty="0"/>
              <a:t> </a:t>
            </a:r>
            <a:r>
              <a:rPr lang="en-US" sz="1200" dirty="0" err="1"/>
              <a:t>mit</a:t>
            </a:r>
            <a:r>
              <a:rPr lang="en-US" sz="1200" dirty="0"/>
              <a:t> dem Ziel </a:t>
            </a:r>
            <a:r>
              <a:rPr lang="en-US" sz="1200" dirty="0" err="1"/>
              <a:t>einer</a:t>
            </a:r>
            <a:r>
              <a:rPr lang="en-US" sz="1200" dirty="0"/>
              <a:t> IOD-</a:t>
            </a:r>
            <a:r>
              <a:rPr lang="en-US" sz="1200" dirty="0" err="1"/>
              <a:t>Senkung</a:t>
            </a:r>
            <a:r>
              <a:rPr lang="en-US" sz="1200" dirty="0"/>
              <a:t> um 30%</a:t>
            </a:r>
            <a:endParaRPr dirty="0"/>
          </a:p>
        </p:txBody>
      </p:sp>
      <p:sp>
        <p:nvSpPr>
          <p:cNvPr id="932" name="Google Shape;932;p68"/>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933" name="Google Shape;933;p68"/>
          <p:cNvSpPr/>
          <p:nvPr/>
        </p:nvSpPr>
        <p:spPr>
          <a:xfrm>
            <a:off x="1983035" y="2368167"/>
            <a:ext cx="4175393" cy="234568"/>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3 Behandlungsmethoden</a:t>
            </a:r>
            <a:endParaRPr/>
          </a:p>
        </p:txBody>
      </p:sp>
      <p:sp>
        <p:nvSpPr>
          <p:cNvPr id="934" name="Google Shape;934;p68"/>
          <p:cNvSpPr/>
          <p:nvPr/>
        </p:nvSpPr>
        <p:spPr>
          <a:xfrm>
            <a:off x="2180422" y="2602735"/>
            <a:ext cx="386508" cy="292865"/>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a:t>
            </a:r>
            <a:endParaRPr/>
          </a:p>
        </p:txBody>
      </p:sp>
      <p:sp>
        <p:nvSpPr>
          <p:cNvPr id="935" name="Google Shape;935;p6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68</a:t>
            </a:fld>
            <a:endParaRPr sz="1000">
              <a:solidFill>
                <a:schemeClr val="dk1"/>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2" name="Google Shape;942;p69"/>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Feststellung</a:t>
            </a:r>
            <a:r>
              <a:rPr lang="en-US" sz="1200" dirty="0"/>
              <a:t>, </a:t>
            </a:r>
            <a:r>
              <a:rPr lang="en-US" sz="1200" dirty="0" err="1"/>
              <a:t>ob</a:t>
            </a:r>
            <a:r>
              <a:rPr lang="en-US" sz="1200" dirty="0"/>
              <a:t> der </a:t>
            </a:r>
            <a:r>
              <a:rPr lang="en-US" sz="1200" dirty="0" err="1"/>
              <a:t>Augeninnendruck</a:t>
            </a:r>
            <a:r>
              <a:rPr lang="en-US" sz="1200" dirty="0"/>
              <a:t> an der </a:t>
            </a:r>
            <a:r>
              <a:rPr lang="en-US" sz="1200" dirty="0" err="1"/>
              <a:t>Pathogenese</a:t>
            </a:r>
            <a:r>
              <a:rPr lang="en-US" sz="1200" dirty="0"/>
              <a:t> des NDG </a:t>
            </a:r>
            <a:r>
              <a:rPr lang="en-US" sz="1200" dirty="0" err="1"/>
              <a:t>beteiligt</a:t>
            </a:r>
            <a:r>
              <a:rPr lang="en-US" sz="1200" dirty="0"/>
              <a:t> </a:t>
            </a:r>
            <a:r>
              <a:rPr lang="en-US" sz="1200" dirty="0" err="1"/>
              <a:t>ist</a:t>
            </a:r>
            <a:endParaRPr dirty="0"/>
          </a:p>
          <a:p>
            <a:pPr marL="692150" lvl="1" indent="-347663" algn="l" rtl="0">
              <a:lnSpc>
                <a:spcPct val="95000"/>
              </a:lnSpc>
              <a:spcBef>
                <a:spcPts val="240"/>
              </a:spcBef>
              <a:spcAft>
                <a:spcPts val="0"/>
              </a:spcAft>
              <a:buSzPts val="840"/>
              <a:buChar char="●"/>
            </a:pPr>
            <a:r>
              <a:rPr lang="en-US" sz="1200" dirty="0" err="1"/>
              <a:t>Probanden</a:t>
            </a:r>
            <a:r>
              <a:rPr lang="en-US" sz="1200" dirty="0"/>
              <a:t>: 70 </a:t>
            </a:r>
            <a:r>
              <a:rPr lang="en-US" sz="1200" dirty="0" err="1"/>
              <a:t>Patienten</a:t>
            </a:r>
            <a:r>
              <a:rPr lang="en-US" sz="1200" dirty="0"/>
              <a:t> (140 Augen) </a:t>
            </a:r>
            <a:r>
              <a:rPr lang="en-US" sz="1200" dirty="0" err="1"/>
              <a:t>mit</a:t>
            </a:r>
            <a:r>
              <a:rPr lang="en-US" sz="1200" dirty="0"/>
              <a:t> </a:t>
            </a:r>
            <a:r>
              <a:rPr lang="en-US" sz="1200" dirty="0" err="1"/>
              <a:t>normalem</a:t>
            </a:r>
            <a:r>
              <a:rPr lang="en-US" sz="1200" dirty="0"/>
              <a:t> </a:t>
            </a:r>
            <a:r>
              <a:rPr lang="en-US" sz="1200" dirty="0" err="1"/>
              <a:t>Augeninnendruck</a:t>
            </a:r>
            <a:r>
              <a:rPr lang="en-US" sz="1200" dirty="0"/>
              <a:t> und </a:t>
            </a:r>
            <a:r>
              <a:rPr lang="en-US" sz="1200" dirty="0" err="1"/>
              <a:t>Gesichtsfeldausfall</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67018" algn="l" rtl="0">
              <a:lnSpc>
                <a:spcPct val="95000"/>
              </a:lnSpc>
              <a:spcBef>
                <a:spcPts val="240"/>
              </a:spcBef>
              <a:spcAft>
                <a:spcPts val="0"/>
              </a:spcAft>
              <a:buSzPts val="840"/>
              <a:buChar char="●"/>
            </a:pPr>
            <a:r>
              <a:rPr lang="en-US" sz="1200" dirty="0" err="1"/>
              <a:t>Therapie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/ALT und/</a:t>
            </a:r>
            <a:r>
              <a:rPr lang="en-US" sz="1200" dirty="0" err="1">
                <a:solidFill>
                  <a:srgbClr val="0000FF"/>
                </a:solidFill>
              </a:rPr>
              <a:t>oder</a:t>
            </a:r>
            <a:r>
              <a:rPr lang="en-US" sz="1200" dirty="0">
                <a:solidFill>
                  <a:srgbClr val="0000FF"/>
                </a:solidFill>
              </a:rPr>
              <a:t> </a:t>
            </a:r>
            <a:r>
              <a:rPr lang="en-US" sz="1200" dirty="0" err="1">
                <a:solidFill>
                  <a:srgbClr val="0000FF"/>
                </a:solidFill>
              </a:rPr>
              <a:t>Glaukomchirurgie</a:t>
            </a:r>
            <a:r>
              <a:rPr lang="en-US" sz="1200" dirty="0"/>
              <a:t> </a:t>
            </a:r>
            <a:r>
              <a:rPr lang="en-US" sz="1200" dirty="0" err="1"/>
              <a:t>nach</a:t>
            </a:r>
            <a:r>
              <a:rPr lang="en-US" sz="1200" dirty="0"/>
              <a:t> </a:t>
            </a:r>
            <a:r>
              <a:rPr lang="en-US" sz="1200" dirty="0" err="1"/>
              <a:t>Bedarf</a:t>
            </a:r>
            <a:r>
              <a:rPr lang="en-US" sz="1200" dirty="0"/>
              <a:t> </a:t>
            </a:r>
            <a:r>
              <a:rPr lang="en-US" sz="1200" dirty="0" err="1"/>
              <a:t>mit</a:t>
            </a:r>
            <a:r>
              <a:rPr lang="en-US" sz="1200" dirty="0"/>
              <a:t> dem Ziel </a:t>
            </a:r>
            <a:r>
              <a:rPr lang="en-US" sz="1200" dirty="0" err="1"/>
              <a:t>einer</a:t>
            </a:r>
            <a:r>
              <a:rPr lang="en-US" sz="1200" dirty="0"/>
              <a:t> IOD-</a:t>
            </a:r>
            <a:r>
              <a:rPr lang="en-US" sz="1200" dirty="0" err="1"/>
              <a:t>Senkung</a:t>
            </a:r>
            <a:r>
              <a:rPr lang="en-US" sz="1200" dirty="0"/>
              <a:t> um </a:t>
            </a:r>
            <a:r>
              <a:rPr lang="en-US" sz="1200" dirty="0">
                <a:solidFill>
                  <a:srgbClr val="0000FF"/>
                </a:solidFill>
              </a:rPr>
              <a:t>30%</a:t>
            </a:r>
            <a:endParaRPr dirty="0">
              <a:solidFill>
                <a:srgbClr val="0000FF"/>
              </a:solidFill>
            </a:endParaRPr>
          </a:p>
        </p:txBody>
      </p:sp>
      <p:sp>
        <p:nvSpPr>
          <p:cNvPr id="943" name="Google Shape;943;p69"/>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944" name="Google Shape;944;p6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69</a:t>
            </a:fld>
            <a:endParaRPr sz="100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3" name="Google Shape;223;p7"/>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zur</a:t>
            </a:r>
            <a:r>
              <a:rPr lang="en-US" sz="1200" b="1" dirty="0"/>
              <a:t> </a:t>
            </a:r>
            <a:r>
              <a:rPr lang="en-US" sz="1200" b="1" dirty="0" err="1"/>
              <a:t>Behandlung</a:t>
            </a:r>
            <a:r>
              <a:rPr lang="en-US" sz="1200" b="1" dirty="0"/>
              <a:t> von </a:t>
            </a:r>
            <a:r>
              <a:rPr lang="en-US" sz="1200" b="1" dirty="0" err="1"/>
              <a:t>okulärer</a:t>
            </a:r>
            <a:r>
              <a:rPr lang="en-US" sz="1200" b="1" dirty="0"/>
              <a:t> Hypertension</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Wirksamkeit</a:t>
            </a:r>
            <a:r>
              <a:rPr lang="en-US" sz="1200" dirty="0"/>
              <a:t> der </a:t>
            </a:r>
            <a:r>
              <a:rPr lang="en-US" sz="1200" dirty="0" err="1"/>
              <a:t>medikamentösen</a:t>
            </a:r>
            <a:r>
              <a:rPr lang="en-US" sz="1200" dirty="0"/>
              <a:t> </a:t>
            </a:r>
            <a:r>
              <a:rPr lang="en-US" sz="1200" dirty="0" err="1"/>
              <a:t>Behandlung</a:t>
            </a:r>
            <a:r>
              <a:rPr lang="en-US" sz="1200" dirty="0"/>
              <a:t> </a:t>
            </a:r>
            <a:r>
              <a:rPr lang="en-US" sz="1200" dirty="0" err="1"/>
              <a:t>zur</a:t>
            </a:r>
            <a:r>
              <a:rPr lang="en-US" sz="1200" dirty="0"/>
              <a:t> </a:t>
            </a:r>
            <a:r>
              <a:rPr lang="en-US" sz="1200" dirty="0" err="1"/>
              <a:t>Vorbeugung</a:t>
            </a:r>
            <a:r>
              <a:rPr lang="en-US" sz="1200" dirty="0"/>
              <a:t> </a:t>
            </a:r>
            <a:r>
              <a:rPr lang="en-US" sz="1200" dirty="0" err="1"/>
              <a:t>bzw</a:t>
            </a:r>
            <a:r>
              <a:rPr lang="en-US" sz="1200" dirty="0"/>
              <a:t>. </a:t>
            </a:r>
            <a:r>
              <a:rPr lang="en-US" sz="1200" dirty="0" err="1"/>
              <a:t>Verzögerung</a:t>
            </a:r>
            <a:r>
              <a:rPr lang="en-US" sz="1200" dirty="0"/>
              <a:t> des </a:t>
            </a:r>
            <a:r>
              <a:rPr lang="en-US" sz="1200" dirty="0" err="1"/>
              <a:t>Auftretens</a:t>
            </a:r>
            <a:r>
              <a:rPr lang="en-US" sz="1200" dirty="0"/>
              <a:t> </a:t>
            </a:r>
            <a:r>
              <a:rPr lang="en-US" sz="1200" dirty="0" err="1"/>
              <a:t>eines</a:t>
            </a:r>
            <a:r>
              <a:rPr lang="en-US" sz="1200" dirty="0"/>
              <a:t> POWG </a:t>
            </a:r>
            <a:r>
              <a:rPr lang="en-US" sz="1200" dirty="0" err="1"/>
              <a:t>bei</a:t>
            </a:r>
            <a:r>
              <a:rPr lang="en-US" sz="1200" dirty="0"/>
              <a:t> OHT</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~1600 </a:t>
            </a:r>
            <a:r>
              <a:rPr lang="en-US" sz="1200" dirty="0" err="1"/>
              <a:t>Patienten</a:t>
            </a:r>
            <a:r>
              <a:rPr lang="en-US" sz="1200" dirty="0"/>
              <a:t> </a:t>
            </a:r>
            <a:r>
              <a:rPr lang="en-US" sz="1200" dirty="0" err="1"/>
              <a:t>mit</a:t>
            </a:r>
            <a:r>
              <a:rPr lang="en-US" sz="1200" dirty="0"/>
              <a:t> </a:t>
            </a:r>
            <a:r>
              <a:rPr lang="en-US" sz="1200" dirty="0" err="1"/>
              <a:t>Augeninnendruck</a:t>
            </a:r>
            <a:r>
              <a:rPr lang="en-US" sz="1200" dirty="0"/>
              <a:t> </a:t>
            </a:r>
            <a:r>
              <a:rPr lang="en-US" sz="1200" dirty="0">
                <a:solidFill>
                  <a:srgbClr val="0000FF"/>
                </a:solidFill>
              </a:rPr>
              <a:t>von 24–32 mmHg</a:t>
            </a:r>
            <a:r>
              <a:rPr lang="en-US" sz="1200" dirty="0"/>
              <a:t>, </a:t>
            </a:r>
            <a:r>
              <a:rPr lang="en-US" sz="1200" dirty="0" err="1"/>
              <a:t>normalem</a:t>
            </a:r>
            <a:r>
              <a:rPr lang="en-US" sz="1200" dirty="0"/>
              <a:t> </a:t>
            </a:r>
            <a:r>
              <a:rPr lang="en-US" sz="1200" dirty="0">
                <a:solidFill>
                  <a:srgbClr val="0000FF"/>
                </a:solidFill>
              </a:rPr>
              <a:t>GF </a:t>
            </a:r>
            <a:r>
              <a:rPr lang="en-US" sz="1200" dirty="0"/>
              <a:t>und </a:t>
            </a:r>
            <a:r>
              <a:rPr lang="en-US" sz="1200" dirty="0" err="1">
                <a:solidFill>
                  <a:srgbClr val="0000FF"/>
                </a:solidFill>
              </a:rPr>
              <a:t>normalem</a:t>
            </a:r>
            <a:r>
              <a:rPr lang="en-US" sz="1200" dirty="0">
                <a:solidFill>
                  <a:srgbClr val="0000FF"/>
                </a:solidFill>
              </a:rPr>
              <a:t> </a:t>
            </a:r>
            <a:r>
              <a:rPr lang="en-US" sz="1200" dirty="0" err="1">
                <a:solidFill>
                  <a:srgbClr val="0000FF"/>
                </a:solidFill>
              </a:rPr>
              <a:t>Papillenbefund</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wird</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93688" algn="l" rtl="0">
              <a:lnSpc>
                <a:spcPct val="95000"/>
              </a:lnSpc>
              <a:spcBef>
                <a:spcPts val="240"/>
              </a:spcBef>
              <a:spcAft>
                <a:spcPts val="0"/>
              </a:spcAft>
              <a:buSzPts val="840"/>
              <a:buChar char="●"/>
            </a:pPr>
            <a:r>
              <a:rPr lang="en-US" sz="1200" dirty="0" err="1"/>
              <a:t>Behandlungsziel</a:t>
            </a:r>
            <a:r>
              <a:rPr lang="en-US" sz="1200" dirty="0"/>
              <a:t>: </a:t>
            </a:r>
            <a:r>
              <a:rPr lang="en-US" sz="1200" dirty="0" err="1"/>
              <a:t>Senkung</a:t>
            </a:r>
            <a:r>
              <a:rPr lang="en-US" sz="1200" dirty="0"/>
              <a:t> des </a:t>
            </a:r>
            <a:r>
              <a:rPr lang="en-US" sz="1200" dirty="0" err="1"/>
              <a:t>Augeninnendrucks</a:t>
            </a:r>
            <a:r>
              <a:rPr lang="en-US" sz="1200" dirty="0"/>
              <a:t> um 20% </a:t>
            </a:r>
            <a:r>
              <a:rPr lang="en-US" sz="1200" i="1" dirty="0"/>
              <a:t>und </a:t>
            </a:r>
            <a:r>
              <a:rPr lang="en-US" sz="1200" dirty="0" err="1"/>
              <a:t>Augeninnendruck</a:t>
            </a:r>
            <a:r>
              <a:rPr lang="en-US" sz="1200" dirty="0"/>
              <a:t> &lt; 24 mmHg.</a:t>
            </a:r>
            <a:endParaRPr dirty="0"/>
          </a:p>
        </p:txBody>
      </p:sp>
      <p:sp>
        <p:nvSpPr>
          <p:cNvPr id="224" name="Google Shape;224;p7"/>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225" name="Google Shape;225;p7"/>
          <p:cNvSpPr/>
          <p:nvPr/>
        </p:nvSpPr>
        <p:spPr>
          <a:xfrm>
            <a:off x="5109990" y="2575192"/>
            <a:ext cx="376410" cy="234109"/>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dirty="0">
                <a:solidFill>
                  <a:schemeClr val="dk1"/>
                </a:solidFill>
                <a:latin typeface="Arial"/>
                <a:ea typeface="Arial"/>
                <a:cs typeface="Arial"/>
                <a:sym typeface="Arial"/>
              </a:rPr>
              <a:t>%</a:t>
            </a:r>
            <a:endParaRPr dirty="0"/>
          </a:p>
        </p:txBody>
      </p:sp>
      <p:sp>
        <p:nvSpPr>
          <p:cNvPr id="226" name="Google Shape;226;p7"/>
          <p:cNvSpPr/>
          <p:nvPr/>
        </p:nvSpPr>
        <p:spPr>
          <a:xfrm>
            <a:off x="7122405" y="2575192"/>
            <a:ext cx="203812" cy="234109"/>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a:t>
            </a:r>
            <a:endParaRPr/>
          </a:p>
        </p:txBody>
      </p:sp>
      <p:sp>
        <p:nvSpPr>
          <p:cNvPr id="227" name="Google Shape;227;p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7</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sp>
        <p:nvSpPr>
          <p:cNvPr id="951" name="Google Shape;951;p70"/>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FBFBF"/>
              </a:buClr>
              <a:buSzPts val="840"/>
              <a:buChar char="●"/>
            </a:pPr>
            <a:r>
              <a:rPr lang="en-US" sz="1200" b="1" dirty="0" err="1">
                <a:solidFill>
                  <a:srgbClr val="BFBFBF"/>
                </a:solidFill>
              </a:rPr>
              <a:t>Multizentrische</a:t>
            </a:r>
            <a:r>
              <a:rPr lang="en-US" sz="1200" b="1" dirty="0">
                <a:solidFill>
                  <a:srgbClr val="BFBFBF"/>
                </a:solidFill>
              </a:rPr>
              <a:t> Studie </a:t>
            </a:r>
            <a:r>
              <a:rPr lang="en-US" sz="1200" b="1" dirty="0" err="1">
                <a:solidFill>
                  <a:srgbClr val="BFBFBF"/>
                </a:solidFill>
              </a:rPr>
              <a:t>zum</a:t>
            </a:r>
            <a:r>
              <a:rPr lang="en-US" sz="1200" b="1" dirty="0">
                <a:solidFill>
                  <a:srgbClr val="BFBFBF"/>
                </a:solidFill>
              </a:rPr>
              <a:t> </a:t>
            </a:r>
            <a:r>
              <a:rPr lang="en-US" sz="1200" b="1" dirty="0" err="1">
                <a:solidFill>
                  <a:srgbClr val="BFBFBF"/>
                </a:solidFill>
              </a:rPr>
              <a:t>Normaldruckglaukom</a:t>
            </a:r>
            <a:r>
              <a:rPr lang="en-US" sz="1200" b="1" dirty="0">
                <a:solidFill>
                  <a:srgbClr val="BFBFBF"/>
                </a:solidFill>
              </a:rPr>
              <a:t> (CNTGS)</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Feststellung</a:t>
            </a:r>
            <a:r>
              <a:rPr lang="en-US" sz="1200" dirty="0">
                <a:solidFill>
                  <a:srgbClr val="BFBFBF"/>
                </a:solidFill>
              </a:rPr>
              <a:t>, </a:t>
            </a:r>
            <a:r>
              <a:rPr lang="en-US" sz="1200" dirty="0" err="1">
                <a:solidFill>
                  <a:srgbClr val="BFBFBF"/>
                </a:solidFill>
              </a:rPr>
              <a:t>ob</a:t>
            </a:r>
            <a:r>
              <a:rPr lang="en-US" sz="1200" dirty="0">
                <a:solidFill>
                  <a:srgbClr val="BFBFBF"/>
                </a:solidFill>
              </a:rPr>
              <a:t> der </a:t>
            </a:r>
            <a:r>
              <a:rPr lang="en-US" sz="1200" dirty="0" err="1">
                <a:solidFill>
                  <a:srgbClr val="BFBFBF"/>
                </a:solidFill>
              </a:rPr>
              <a:t>Augeninnendruck</a:t>
            </a:r>
            <a:r>
              <a:rPr lang="en-US" sz="1200" dirty="0">
                <a:solidFill>
                  <a:srgbClr val="BFBFBF"/>
                </a:solidFill>
              </a:rPr>
              <a:t> an der </a:t>
            </a:r>
            <a:r>
              <a:rPr lang="en-US" sz="1200" dirty="0" err="1">
                <a:solidFill>
                  <a:srgbClr val="BFBFBF"/>
                </a:solidFill>
              </a:rPr>
              <a:t>Pathogenese</a:t>
            </a:r>
            <a:r>
              <a:rPr lang="en-US" sz="1200" dirty="0">
                <a:solidFill>
                  <a:srgbClr val="BFBFBF"/>
                </a:solidFill>
              </a:rPr>
              <a:t> des NDG </a:t>
            </a:r>
            <a:r>
              <a:rPr lang="en-US" sz="1200" dirty="0" err="1">
                <a:solidFill>
                  <a:srgbClr val="BFBFBF"/>
                </a:solidFill>
              </a:rPr>
              <a:t>beteiligt</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Probanden</a:t>
            </a:r>
            <a:r>
              <a:rPr lang="en-US" sz="1200" dirty="0">
                <a:solidFill>
                  <a:srgbClr val="BFBFBF"/>
                </a:solidFill>
              </a:rPr>
              <a:t>: 70 </a:t>
            </a:r>
            <a:r>
              <a:rPr lang="en-US" sz="1200" dirty="0" err="1">
                <a:solidFill>
                  <a:srgbClr val="BFBFBF"/>
                </a:solidFill>
              </a:rPr>
              <a:t>Patienten</a:t>
            </a:r>
            <a:r>
              <a:rPr lang="en-US" sz="1200" dirty="0">
                <a:solidFill>
                  <a:srgbClr val="BFBFBF"/>
                </a:solidFill>
              </a:rPr>
              <a:t> (140 Augen) </a:t>
            </a:r>
            <a:r>
              <a:rPr lang="en-US" sz="1200" dirty="0" err="1">
                <a:solidFill>
                  <a:srgbClr val="BFBFBF"/>
                </a:solidFill>
              </a:rPr>
              <a:t>mit</a:t>
            </a:r>
            <a:r>
              <a:rPr lang="en-US" sz="1200" dirty="0">
                <a:solidFill>
                  <a:srgbClr val="BFBFBF"/>
                </a:solidFill>
              </a:rPr>
              <a:t> </a:t>
            </a:r>
            <a:r>
              <a:rPr lang="en-US" sz="1200" dirty="0" err="1">
                <a:solidFill>
                  <a:srgbClr val="BFBFBF"/>
                </a:solidFill>
              </a:rPr>
              <a:t>normalem</a:t>
            </a:r>
            <a:r>
              <a:rPr lang="en-US" sz="1200" dirty="0">
                <a:solidFill>
                  <a:srgbClr val="BFBFBF"/>
                </a:solidFill>
              </a:rPr>
              <a:t> </a:t>
            </a:r>
            <a:r>
              <a:rPr lang="en-US" sz="1200" dirty="0" err="1">
                <a:solidFill>
                  <a:srgbClr val="BFBFBF"/>
                </a:solidFill>
              </a:rPr>
              <a:t>Augeninnendruck</a:t>
            </a:r>
            <a:r>
              <a:rPr lang="en-US" sz="1200" dirty="0">
                <a:solidFill>
                  <a:srgbClr val="BFBFBF"/>
                </a:solidFill>
              </a:rPr>
              <a:t> und </a:t>
            </a:r>
            <a:r>
              <a:rPr lang="en-US" sz="1200" dirty="0" err="1">
                <a:solidFill>
                  <a:srgbClr val="BFBFBF"/>
                </a:solidFill>
              </a:rPr>
              <a:t>Gesichtsfeldausfall</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wurde</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err="1">
                <a:solidFill>
                  <a:srgbClr val="BFBFBF"/>
                </a:solidFill>
              </a:rPr>
              <a:t>Therapie</a:t>
            </a:r>
            <a:r>
              <a:rPr lang="en-US" sz="1200" dirty="0">
                <a:solidFill>
                  <a:srgbClr val="BFBFBF"/>
                </a:solidFill>
              </a:rPr>
              <a:t>: </a:t>
            </a:r>
            <a:r>
              <a:rPr lang="en-US" sz="1200" dirty="0" err="1">
                <a:solidFill>
                  <a:srgbClr val="BFBFBF"/>
                </a:solidFill>
              </a:rPr>
              <a:t>Medikamentöse</a:t>
            </a:r>
            <a:r>
              <a:rPr lang="en-US" sz="1200" dirty="0">
                <a:solidFill>
                  <a:srgbClr val="BFBFBF"/>
                </a:solidFill>
              </a:rPr>
              <a:t> </a:t>
            </a:r>
            <a:r>
              <a:rPr lang="en-US" sz="1200" dirty="0" err="1">
                <a:solidFill>
                  <a:srgbClr val="BFBFBF"/>
                </a:solidFill>
              </a:rPr>
              <a:t>Behandlung</a:t>
            </a:r>
            <a:r>
              <a:rPr lang="en-US" sz="1200" dirty="0">
                <a:solidFill>
                  <a:srgbClr val="BFBFBF"/>
                </a:solidFill>
              </a:rPr>
              <a:t>/ALT und/</a:t>
            </a:r>
            <a:r>
              <a:rPr lang="en-US" sz="1200" dirty="0" err="1">
                <a:solidFill>
                  <a:srgbClr val="BFBFBF"/>
                </a:solidFill>
              </a:rPr>
              <a:t>oder</a:t>
            </a:r>
            <a:r>
              <a:rPr lang="en-US" sz="1200" dirty="0">
                <a:solidFill>
                  <a:srgbClr val="BFBFBF"/>
                </a:solidFill>
              </a:rPr>
              <a:t> </a:t>
            </a:r>
            <a:r>
              <a:rPr lang="en-US" sz="1200" dirty="0" err="1">
                <a:solidFill>
                  <a:srgbClr val="BFBFBF"/>
                </a:solidFill>
              </a:rPr>
              <a:t>Glaukomchirurgie</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Bedarf</a:t>
            </a:r>
            <a:r>
              <a:rPr lang="en-US" sz="1200" dirty="0">
                <a:solidFill>
                  <a:srgbClr val="BFBFBF"/>
                </a:solidFill>
              </a:rPr>
              <a:t> </a:t>
            </a:r>
            <a:r>
              <a:rPr lang="en-US" sz="1200" dirty="0" err="1">
                <a:solidFill>
                  <a:srgbClr val="BFBFBF"/>
                </a:solidFill>
              </a:rPr>
              <a:t>mit</a:t>
            </a:r>
            <a:r>
              <a:rPr lang="en-US" sz="1200" dirty="0">
                <a:solidFill>
                  <a:srgbClr val="BFBFBF"/>
                </a:solidFill>
              </a:rPr>
              <a:t> dem Ziel </a:t>
            </a:r>
            <a:r>
              <a:rPr lang="en-US" sz="1200" dirty="0" err="1">
                <a:solidFill>
                  <a:srgbClr val="BFBFBF"/>
                </a:solidFill>
              </a:rPr>
              <a:t>einer</a:t>
            </a:r>
            <a:r>
              <a:rPr lang="en-US" sz="1200" dirty="0">
                <a:solidFill>
                  <a:srgbClr val="BFBFBF"/>
                </a:solidFill>
              </a:rPr>
              <a:t> IOD-</a:t>
            </a:r>
            <a:r>
              <a:rPr lang="en-US" sz="1200" dirty="0" err="1">
                <a:solidFill>
                  <a:srgbClr val="BFBFBF"/>
                </a:solidFill>
              </a:rPr>
              <a:t>Senkung</a:t>
            </a:r>
            <a:r>
              <a:rPr lang="en-US" sz="1200" dirty="0">
                <a:solidFill>
                  <a:srgbClr val="BFBFBF"/>
                </a:solidFill>
              </a:rPr>
              <a:t> um 30%</a:t>
            </a:r>
            <a:endParaRPr dirty="0">
              <a:solidFill>
                <a:srgbClr val="BFBFBF"/>
              </a:solidFill>
            </a:endParaRPr>
          </a:p>
          <a:p>
            <a:pPr marL="692150" lvl="1" indent="-347663" algn="l" rtl="0">
              <a:lnSpc>
                <a:spcPct val="95000"/>
              </a:lnSpc>
              <a:spcBef>
                <a:spcPts val="240"/>
              </a:spcBef>
              <a:spcAft>
                <a:spcPts val="0"/>
              </a:spcAft>
              <a:buSzPts val="840"/>
              <a:buChar char="●"/>
            </a:pPr>
            <a:r>
              <a:rPr lang="en-US" sz="1200" dirty="0" err="1">
                <a:solidFill>
                  <a:schemeClr val="lt1"/>
                </a:solidFill>
              </a:rPr>
              <a:t>Ergebnisse</a:t>
            </a:r>
            <a:r>
              <a:rPr lang="en-US" sz="1200" dirty="0">
                <a:solidFill>
                  <a:schemeClr val="lt1"/>
                </a:solidFill>
              </a:rPr>
              <a:t>:</a:t>
            </a:r>
            <a:endParaRPr i="1" dirty="0">
              <a:solidFill>
                <a:schemeClr val="lt1"/>
              </a:solidFill>
            </a:endParaRPr>
          </a:p>
        </p:txBody>
      </p:sp>
      <p:sp>
        <p:nvSpPr>
          <p:cNvPr id="952" name="Google Shape;952;p70"/>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953" name="Google Shape;953;p7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70</a:t>
            </a:fld>
            <a:endParaRPr sz="1000">
              <a:solidFill>
                <a:schemeClr val="dk1"/>
              </a:solidFill>
              <a:latin typeface="Arial"/>
              <a:ea typeface="Arial"/>
              <a:cs typeface="Arial"/>
              <a:sym typeface="Arial"/>
            </a:endParaRPr>
          </a:p>
        </p:txBody>
      </p:sp>
      <p:sp>
        <p:nvSpPr>
          <p:cNvPr id="954" name="Google Shape;954;p70"/>
          <p:cNvSpPr txBox="1"/>
          <p:nvPr/>
        </p:nvSpPr>
        <p:spPr>
          <a:xfrm>
            <a:off x="533400" y="4724400"/>
            <a:ext cx="3900600" cy="5799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Welches topische </a:t>
            </a:r>
            <a:r>
              <a:rPr lang="en-US" sz="1200" i="1">
                <a:solidFill>
                  <a:srgbClr val="0000FF"/>
                </a:solidFill>
              </a:rPr>
              <a:t>augendrucksenkende</a:t>
            </a:r>
            <a:r>
              <a:rPr lang="en-US" sz="1200" i="1">
                <a:solidFill>
                  <a:srgbClr val="0000FF"/>
                </a:solidFill>
                <a:latin typeface="Arial"/>
                <a:ea typeface="Arial"/>
                <a:cs typeface="Arial"/>
                <a:sym typeface="Arial"/>
              </a:rPr>
              <a:t> </a:t>
            </a:r>
            <a:r>
              <a:rPr lang="en-US" sz="1200" i="1">
                <a:solidFill>
                  <a:srgbClr val="0000FF"/>
                </a:solidFill>
              </a:rPr>
              <a:t>Medikament</a:t>
            </a:r>
            <a:r>
              <a:rPr lang="en-US" sz="1200" i="1">
                <a:solidFill>
                  <a:srgbClr val="0000FF"/>
                </a:solidFill>
                <a:latin typeface="Arial"/>
                <a:ea typeface="Arial"/>
                <a:cs typeface="Arial"/>
                <a:sym typeface="Arial"/>
              </a:rPr>
              <a:t> wurde verwendet?</a:t>
            </a:r>
            <a:endParaRPr/>
          </a:p>
          <a:p>
            <a:pPr marL="0" marR="0" lvl="0" indent="0" algn="l" rtl="0">
              <a:spcBef>
                <a:spcPts val="0"/>
              </a:spcBef>
              <a:spcAft>
                <a:spcPts val="0"/>
              </a:spcAft>
              <a:buClr>
                <a:srgbClr val="FFFF00"/>
              </a:buClr>
              <a:buSzPts val="1200"/>
              <a:buFont typeface="Noto Sans Symbols"/>
              <a:buNone/>
            </a:pPr>
            <a:r>
              <a:rPr lang="en-US" sz="1200">
                <a:solidFill>
                  <a:srgbClr val="FFFF00"/>
                </a:solidFill>
                <a:latin typeface="Arial"/>
                <a:ea typeface="Arial"/>
                <a:cs typeface="Arial"/>
                <a:sym typeface="Arial"/>
              </a:rPr>
              <a:t>Pilo</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61" name="Google Shape;961;g3f645ac5276_0_315"/>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FBFBF"/>
              </a:buClr>
              <a:buSzPts val="840"/>
              <a:buChar char="●"/>
            </a:pPr>
            <a:r>
              <a:rPr lang="en-US" sz="1200" b="1" dirty="0" err="1">
                <a:solidFill>
                  <a:srgbClr val="BFBFBF"/>
                </a:solidFill>
              </a:rPr>
              <a:t>Multizentrische</a:t>
            </a:r>
            <a:r>
              <a:rPr lang="en-US" sz="1200" b="1" dirty="0">
                <a:solidFill>
                  <a:srgbClr val="BFBFBF"/>
                </a:solidFill>
              </a:rPr>
              <a:t> Studie </a:t>
            </a:r>
            <a:r>
              <a:rPr lang="en-US" sz="1200" b="1" dirty="0" err="1">
                <a:solidFill>
                  <a:srgbClr val="BFBFBF"/>
                </a:solidFill>
              </a:rPr>
              <a:t>zum</a:t>
            </a:r>
            <a:r>
              <a:rPr lang="en-US" sz="1200" b="1" dirty="0">
                <a:solidFill>
                  <a:srgbClr val="BFBFBF"/>
                </a:solidFill>
              </a:rPr>
              <a:t> </a:t>
            </a:r>
            <a:r>
              <a:rPr lang="en-US" sz="1200" b="1" dirty="0" err="1">
                <a:solidFill>
                  <a:srgbClr val="BFBFBF"/>
                </a:solidFill>
              </a:rPr>
              <a:t>Normaldruckglaukom</a:t>
            </a:r>
            <a:r>
              <a:rPr lang="en-US" sz="1200" b="1" dirty="0">
                <a:solidFill>
                  <a:srgbClr val="BFBFBF"/>
                </a:solidFill>
              </a:rPr>
              <a:t> (CNTGS)</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Feststellung</a:t>
            </a:r>
            <a:r>
              <a:rPr lang="en-US" sz="1200" dirty="0">
                <a:solidFill>
                  <a:srgbClr val="BFBFBF"/>
                </a:solidFill>
              </a:rPr>
              <a:t>, </a:t>
            </a:r>
            <a:r>
              <a:rPr lang="en-US" sz="1200" dirty="0" err="1">
                <a:solidFill>
                  <a:srgbClr val="BFBFBF"/>
                </a:solidFill>
              </a:rPr>
              <a:t>ob</a:t>
            </a:r>
            <a:r>
              <a:rPr lang="en-US" sz="1200" dirty="0">
                <a:solidFill>
                  <a:srgbClr val="BFBFBF"/>
                </a:solidFill>
              </a:rPr>
              <a:t> der </a:t>
            </a:r>
            <a:r>
              <a:rPr lang="en-US" sz="1200" dirty="0" err="1">
                <a:solidFill>
                  <a:srgbClr val="BFBFBF"/>
                </a:solidFill>
              </a:rPr>
              <a:t>Augeninnendruck</a:t>
            </a:r>
            <a:r>
              <a:rPr lang="en-US" sz="1200" dirty="0">
                <a:solidFill>
                  <a:srgbClr val="BFBFBF"/>
                </a:solidFill>
              </a:rPr>
              <a:t> an der </a:t>
            </a:r>
            <a:r>
              <a:rPr lang="en-US" sz="1200" dirty="0" err="1">
                <a:solidFill>
                  <a:srgbClr val="BFBFBF"/>
                </a:solidFill>
              </a:rPr>
              <a:t>Pathogenese</a:t>
            </a:r>
            <a:r>
              <a:rPr lang="en-US" sz="1200" dirty="0">
                <a:solidFill>
                  <a:srgbClr val="BFBFBF"/>
                </a:solidFill>
              </a:rPr>
              <a:t> des NDG </a:t>
            </a:r>
            <a:r>
              <a:rPr lang="en-US" sz="1200" dirty="0" err="1">
                <a:solidFill>
                  <a:srgbClr val="BFBFBF"/>
                </a:solidFill>
              </a:rPr>
              <a:t>beteiligt</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Probanden</a:t>
            </a:r>
            <a:r>
              <a:rPr lang="en-US" sz="1200" dirty="0">
                <a:solidFill>
                  <a:srgbClr val="BFBFBF"/>
                </a:solidFill>
              </a:rPr>
              <a:t>: 70 </a:t>
            </a:r>
            <a:r>
              <a:rPr lang="en-US" sz="1200" dirty="0" err="1">
                <a:solidFill>
                  <a:srgbClr val="BFBFBF"/>
                </a:solidFill>
              </a:rPr>
              <a:t>Patienten</a:t>
            </a:r>
            <a:r>
              <a:rPr lang="en-US" sz="1200" dirty="0">
                <a:solidFill>
                  <a:srgbClr val="BFBFBF"/>
                </a:solidFill>
              </a:rPr>
              <a:t> (140 Augen) </a:t>
            </a:r>
            <a:r>
              <a:rPr lang="en-US" sz="1200" dirty="0" err="1">
                <a:solidFill>
                  <a:srgbClr val="BFBFBF"/>
                </a:solidFill>
              </a:rPr>
              <a:t>mit</a:t>
            </a:r>
            <a:r>
              <a:rPr lang="en-US" sz="1200" dirty="0">
                <a:solidFill>
                  <a:srgbClr val="BFBFBF"/>
                </a:solidFill>
              </a:rPr>
              <a:t> </a:t>
            </a:r>
            <a:r>
              <a:rPr lang="en-US" sz="1200" dirty="0" err="1">
                <a:solidFill>
                  <a:srgbClr val="BFBFBF"/>
                </a:solidFill>
              </a:rPr>
              <a:t>normalem</a:t>
            </a:r>
            <a:r>
              <a:rPr lang="en-US" sz="1200" dirty="0">
                <a:solidFill>
                  <a:srgbClr val="BFBFBF"/>
                </a:solidFill>
              </a:rPr>
              <a:t> </a:t>
            </a:r>
            <a:r>
              <a:rPr lang="en-US" sz="1200" dirty="0" err="1">
                <a:solidFill>
                  <a:srgbClr val="BFBFBF"/>
                </a:solidFill>
              </a:rPr>
              <a:t>Augeninnendruck</a:t>
            </a:r>
            <a:r>
              <a:rPr lang="en-US" sz="1200" dirty="0">
                <a:solidFill>
                  <a:srgbClr val="BFBFBF"/>
                </a:solidFill>
              </a:rPr>
              <a:t> und </a:t>
            </a:r>
            <a:r>
              <a:rPr lang="en-US" sz="1200" dirty="0" err="1">
                <a:solidFill>
                  <a:srgbClr val="BFBFBF"/>
                </a:solidFill>
              </a:rPr>
              <a:t>Gesichtsfeldausfall</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wurde</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err="1">
                <a:solidFill>
                  <a:srgbClr val="BFBFBF"/>
                </a:solidFill>
              </a:rPr>
              <a:t>Therapie</a:t>
            </a:r>
            <a:r>
              <a:rPr lang="en-US" sz="1200" dirty="0">
                <a:solidFill>
                  <a:srgbClr val="BFBFBF"/>
                </a:solidFill>
              </a:rPr>
              <a:t>: </a:t>
            </a:r>
            <a:r>
              <a:rPr lang="en-US" sz="1200" dirty="0" err="1">
                <a:solidFill>
                  <a:srgbClr val="BFBFBF"/>
                </a:solidFill>
              </a:rPr>
              <a:t>Medikamentöse</a:t>
            </a:r>
            <a:r>
              <a:rPr lang="en-US" sz="1200" dirty="0">
                <a:solidFill>
                  <a:srgbClr val="BFBFBF"/>
                </a:solidFill>
              </a:rPr>
              <a:t> </a:t>
            </a:r>
            <a:r>
              <a:rPr lang="en-US" sz="1200" dirty="0" err="1">
                <a:solidFill>
                  <a:srgbClr val="BFBFBF"/>
                </a:solidFill>
              </a:rPr>
              <a:t>Behandlung</a:t>
            </a:r>
            <a:r>
              <a:rPr lang="en-US" sz="1200" dirty="0">
                <a:solidFill>
                  <a:srgbClr val="BFBFBF"/>
                </a:solidFill>
              </a:rPr>
              <a:t>/ALT und/</a:t>
            </a:r>
            <a:r>
              <a:rPr lang="en-US" sz="1200" dirty="0" err="1">
                <a:solidFill>
                  <a:srgbClr val="BFBFBF"/>
                </a:solidFill>
              </a:rPr>
              <a:t>oder</a:t>
            </a:r>
            <a:r>
              <a:rPr lang="en-US" sz="1200" dirty="0">
                <a:solidFill>
                  <a:srgbClr val="BFBFBF"/>
                </a:solidFill>
              </a:rPr>
              <a:t> </a:t>
            </a:r>
            <a:r>
              <a:rPr lang="en-US" sz="1200" dirty="0" err="1">
                <a:solidFill>
                  <a:srgbClr val="BFBFBF"/>
                </a:solidFill>
              </a:rPr>
              <a:t>Glaukomchirurgie</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Bedarf</a:t>
            </a:r>
            <a:r>
              <a:rPr lang="en-US" sz="1200" dirty="0">
                <a:solidFill>
                  <a:srgbClr val="BFBFBF"/>
                </a:solidFill>
              </a:rPr>
              <a:t> </a:t>
            </a:r>
            <a:r>
              <a:rPr lang="en-US" sz="1200" dirty="0" err="1">
                <a:solidFill>
                  <a:srgbClr val="BFBFBF"/>
                </a:solidFill>
              </a:rPr>
              <a:t>mit</a:t>
            </a:r>
            <a:r>
              <a:rPr lang="en-US" sz="1200" dirty="0">
                <a:solidFill>
                  <a:srgbClr val="BFBFBF"/>
                </a:solidFill>
              </a:rPr>
              <a:t> dem Ziel </a:t>
            </a:r>
            <a:r>
              <a:rPr lang="en-US" sz="1200" dirty="0" err="1">
                <a:solidFill>
                  <a:srgbClr val="BFBFBF"/>
                </a:solidFill>
              </a:rPr>
              <a:t>einer</a:t>
            </a:r>
            <a:r>
              <a:rPr lang="en-US" sz="1200" dirty="0">
                <a:solidFill>
                  <a:srgbClr val="BFBFBF"/>
                </a:solidFill>
              </a:rPr>
              <a:t> IOD-</a:t>
            </a:r>
            <a:r>
              <a:rPr lang="en-US" sz="1200" dirty="0" err="1">
                <a:solidFill>
                  <a:srgbClr val="BFBFBF"/>
                </a:solidFill>
              </a:rPr>
              <a:t>Senkung</a:t>
            </a:r>
            <a:r>
              <a:rPr lang="en-US" sz="1200" dirty="0">
                <a:solidFill>
                  <a:srgbClr val="BFBFBF"/>
                </a:solidFill>
              </a:rPr>
              <a:t> um 30%</a:t>
            </a:r>
            <a:endParaRPr dirty="0">
              <a:solidFill>
                <a:srgbClr val="BFBFBF"/>
              </a:solidFill>
            </a:endParaRPr>
          </a:p>
          <a:p>
            <a:pPr marL="692150" lvl="1" indent="-347663" algn="l" rtl="0">
              <a:lnSpc>
                <a:spcPct val="95000"/>
              </a:lnSpc>
              <a:spcBef>
                <a:spcPts val="240"/>
              </a:spcBef>
              <a:spcAft>
                <a:spcPts val="0"/>
              </a:spcAft>
              <a:buSzPts val="840"/>
              <a:buChar char="●"/>
            </a:pPr>
            <a:r>
              <a:rPr lang="en-US" sz="1200" dirty="0" err="1">
                <a:solidFill>
                  <a:schemeClr val="lt1"/>
                </a:solidFill>
              </a:rPr>
              <a:t>Ergebnisse</a:t>
            </a:r>
            <a:r>
              <a:rPr lang="en-US" sz="1200" dirty="0">
                <a:solidFill>
                  <a:schemeClr val="lt1"/>
                </a:solidFill>
              </a:rPr>
              <a:t>:</a:t>
            </a:r>
            <a:endParaRPr i="1" dirty="0">
              <a:solidFill>
                <a:schemeClr val="lt1"/>
              </a:solidFill>
            </a:endParaRPr>
          </a:p>
        </p:txBody>
      </p:sp>
      <p:sp>
        <p:nvSpPr>
          <p:cNvPr id="962" name="Google Shape;962;g3f645ac5276_0_315"/>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963" name="Google Shape;963;g3f645ac5276_0_31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71</a:t>
            </a:fld>
            <a:endParaRPr sz="1000">
              <a:solidFill>
                <a:schemeClr val="dk1"/>
              </a:solidFill>
              <a:latin typeface="Arial"/>
              <a:ea typeface="Arial"/>
              <a:cs typeface="Arial"/>
              <a:sym typeface="Arial"/>
            </a:endParaRPr>
          </a:p>
        </p:txBody>
      </p:sp>
      <p:sp>
        <p:nvSpPr>
          <p:cNvPr id="964" name="Google Shape;964;g3f645ac5276_0_315"/>
          <p:cNvSpPr txBox="1"/>
          <p:nvPr/>
        </p:nvSpPr>
        <p:spPr>
          <a:xfrm>
            <a:off x="533400" y="4724400"/>
            <a:ext cx="3900600" cy="5799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Welches topische </a:t>
            </a:r>
            <a:r>
              <a:rPr lang="en-US" sz="1200" i="1">
                <a:solidFill>
                  <a:srgbClr val="0000FF"/>
                </a:solidFill>
              </a:rPr>
              <a:t>augendrucksenkende</a:t>
            </a:r>
            <a:r>
              <a:rPr lang="en-US" sz="1200" i="1">
                <a:solidFill>
                  <a:srgbClr val="0000FF"/>
                </a:solidFill>
                <a:latin typeface="Arial"/>
                <a:ea typeface="Arial"/>
                <a:cs typeface="Arial"/>
                <a:sym typeface="Arial"/>
              </a:rPr>
              <a:t> </a:t>
            </a:r>
            <a:r>
              <a:rPr lang="en-US" sz="1200" i="1">
                <a:solidFill>
                  <a:srgbClr val="0000FF"/>
                </a:solidFill>
              </a:rPr>
              <a:t>Medikament</a:t>
            </a:r>
            <a:r>
              <a:rPr lang="en-US" sz="1200" i="1">
                <a:solidFill>
                  <a:srgbClr val="0000FF"/>
                </a:solidFill>
                <a:latin typeface="Arial"/>
                <a:ea typeface="Arial"/>
                <a:cs typeface="Arial"/>
                <a:sym typeface="Arial"/>
              </a:rPr>
              <a:t> wurde verwendet?</a:t>
            </a:r>
            <a:endParaRPr/>
          </a:p>
          <a:p>
            <a:pPr marL="0" marR="0" lvl="0" indent="0" algn="l" rtl="0">
              <a:spcBef>
                <a:spcPts val="0"/>
              </a:spcBef>
              <a:spcAft>
                <a:spcPts val="0"/>
              </a:spcAft>
              <a:buClr>
                <a:srgbClr val="FFFF00"/>
              </a:buClr>
              <a:buSzPts val="1200"/>
              <a:buFont typeface="Noto Sans Symbols"/>
              <a:buNone/>
            </a:pPr>
            <a:r>
              <a:rPr lang="en-US" sz="1200">
                <a:solidFill>
                  <a:srgbClr val="0000FF"/>
                </a:solidFill>
                <a:latin typeface="Arial"/>
                <a:ea typeface="Arial"/>
                <a:cs typeface="Arial"/>
                <a:sym typeface="Arial"/>
              </a:rPr>
              <a:t>Pilo</a:t>
            </a:r>
            <a:endParaRPr>
              <a:solidFill>
                <a:srgbClr val="0000FF"/>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sp>
        <p:nvSpPr>
          <p:cNvPr id="971" name="Google Shape;971;p72"/>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Feststellung</a:t>
            </a:r>
            <a:r>
              <a:rPr lang="en-US" sz="1200" dirty="0"/>
              <a:t>, </a:t>
            </a:r>
            <a:r>
              <a:rPr lang="en-US" sz="1200" dirty="0" err="1"/>
              <a:t>ob</a:t>
            </a:r>
            <a:r>
              <a:rPr lang="en-US" sz="1200" dirty="0"/>
              <a:t> der </a:t>
            </a:r>
            <a:r>
              <a:rPr lang="en-US" sz="1200" dirty="0" err="1"/>
              <a:t>Augeninnendruck</a:t>
            </a:r>
            <a:r>
              <a:rPr lang="en-US" sz="1200" dirty="0"/>
              <a:t> an der </a:t>
            </a:r>
            <a:r>
              <a:rPr lang="en-US" sz="1200" dirty="0" err="1"/>
              <a:t>Pathogenese</a:t>
            </a:r>
            <a:r>
              <a:rPr lang="en-US" sz="1200" dirty="0"/>
              <a:t> des NDG </a:t>
            </a:r>
            <a:r>
              <a:rPr lang="en-US" sz="1200" dirty="0" err="1"/>
              <a:t>beteiligt</a:t>
            </a:r>
            <a:r>
              <a:rPr lang="en-US" sz="1200" dirty="0"/>
              <a:t> </a:t>
            </a:r>
            <a:r>
              <a:rPr lang="en-US" sz="1200" dirty="0" err="1"/>
              <a:t>ist</a:t>
            </a:r>
            <a:endParaRPr dirty="0"/>
          </a:p>
          <a:p>
            <a:pPr marL="692150" lvl="1" indent="-347663" algn="l" rtl="0">
              <a:lnSpc>
                <a:spcPct val="95000"/>
              </a:lnSpc>
              <a:spcBef>
                <a:spcPts val="240"/>
              </a:spcBef>
              <a:spcAft>
                <a:spcPts val="0"/>
              </a:spcAft>
              <a:buSzPts val="840"/>
              <a:buChar char="●"/>
            </a:pPr>
            <a:r>
              <a:rPr lang="en-US" sz="1200" dirty="0" err="1"/>
              <a:t>Probanden</a:t>
            </a:r>
            <a:r>
              <a:rPr lang="en-US" sz="1200" dirty="0"/>
              <a:t>: 70 </a:t>
            </a:r>
            <a:r>
              <a:rPr lang="en-US" sz="1200" dirty="0" err="1"/>
              <a:t>Patienten</a:t>
            </a:r>
            <a:r>
              <a:rPr lang="en-US" sz="1200" dirty="0"/>
              <a:t> (140 Augen) </a:t>
            </a:r>
            <a:r>
              <a:rPr lang="en-US" sz="1200" dirty="0" err="1"/>
              <a:t>mit</a:t>
            </a:r>
            <a:r>
              <a:rPr lang="en-US" sz="1200" dirty="0"/>
              <a:t> </a:t>
            </a:r>
            <a:r>
              <a:rPr lang="en-US" sz="1200" dirty="0" err="1"/>
              <a:t>normalem</a:t>
            </a:r>
            <a:r>
              <a:rPr lang="en-US" sz="1200" dirty="0"/>
              <a:t> </a:t>
            </a:r>
            <a:r>
              <a:rPr lang="en-US" sz="1200" dirty="0" err="1"/>
              <a:t>Augeninnendruck</a:t>
            </a:r>
            <a:r>
              <a:rPr lang="en-US" sz="1200" dirty="0"/>
              <a:t> und </a:t>
            </a:r>
            <a:r>
              <a:rPr lang="en-US" sz="1200" dirty="0" err="1"/>
              <a:t>Gesichtsfeldausfall</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67018" algn="l" rtl="0">
              <a:lnSpc>
                <a:spcPct val="95000"/>
              </a:lnSpc>
              <a:spcBef>
                <a:spcPts val="240"/>
              </a:spcBef>
              <a:spcAft>
                <a:spcPts val="0"/>
              </a:spcAft>
              <a:buSzPts val="840"/>
              <a:buChar char="●"/>
            </a:pPr>
            <a:r>
              <a:rPr lang="en-US" sz="1200" dirty="0" err="1"/>
              <a:t>Therapie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/ALT und/</a:t>
            </a:r>
            <a:r>
              <a:rPr lang="en-US" sz="1200" dirty="0" err="1">
                <a:solidFill>
                  <a:srgbClr val="0000FF"/>
                </a:solidFill>
              </a:rPr>
              <a:t>oder</a:t>
            </a:r>
            <a:r>
              <a:rPr lang="en-US" sz="1200" dirty="0">
                <a:solidFill>
                  <a:srgbClr val="0000FF"/>
                </a:solidFill>
              </a:rPr>
              <a:t> </a:t>
            </a:r>
            <a:r>
              <a:rPr lang="en-US" sz="1200" dirty="0" err="1">
                <a:solidFill>
                  <a:srgbClr val="0000FF"/>
                </a:solidFill>
              </a:rPr>
              <a:t>Glaukomchirurgie</a:t>
            </a:r>
            <a:r>
              <a:rPr lang="en-US" sz="1200" dirty="0"/>
              <a:t> </a:t>
            </a:r>
            <a:r>
              <a:rPr lang="en-US" sz="1200" dirty="0" err="1"/>
              <a:t>nach</a:t>
            </a:r>
            <a:r>
              <a:rPr lang="en-US" sz="1200" dirty="0"/>
              <a:t> </a:t>
            </a:r>
            <a:r>
              <a:rPr lang="en-US" sz="1200" dirty="0" err="1"/>
              <a:t>Bedarf</a:t>
            </a:r>
            <a:r>
              <a:rPr lang="en-US" sz="1200" dirty="0"/>
              <a:t> </a:t>
            </a:r>
            <a:r>
              <a:rPr lang="en-US" sz="1200" dirty="0" err="1"/>
              <a:t>mit</a:t>
            </a:r>
            <a:r>
              <a:rPr lang="en-US" sz="1200" dirty="0"/>
              <a:t> dem Ziel </a:t>
            </a:r>
            <a:r>
              <a:rPr lang="en-US" sz="1200" dirty="0" err="1"/>
              <a:t>einer</a:t>
            </a:r>
            <a:r>
              <a:rPr lang="en-US" sz="1200" dirty="0"/>
              <a:t> IOD-</a:t>
            </a:r>
            <a:r>
              <a:rPr lang="en-US" sz="1200" dirty="0" err="1"/>
              <a:t>Senkung</a:t>
            </a:r>
            <a:r>
              <a:rPr lang="en-US" sz="1200" dirty="0"/>
              <a:t> um </a:t>
            </a:r>
            <a:r>
              <a:rPr lang="en-US" sz="1200" dirty="0">
                <a:solidFill>
                  <a:srgbClr val="0000FF"/>
                </a:solidFill>
              </a:rPr>
              <a:t>30%</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t>30%ige IOD-</a:t>
            </a:r>
            <a:r>
              <a:rPr lang="en-US" sz="1200" dirty="0" err="1"/>
              <a:t>Senkung</a:t>
            </a:r>
            <a:r>
              <a:rPr lang="en-US" sz="1200" dirty="0"/>
              <a:t> → </a:t>
            </a:r>
            <a:r>
              <a:rPr lang="en-US" sz="1200" dirty="0" err="1"/>
              <a:t>geringere</a:t>
            </a:r>
            <a:r>
              <a:rPr lang="en-US" sz="1200" dirty="0"/>
              <a:t> Progression von </a:t>
            </a:r>
            <a:r>
              <a:rPr lang="en-US" sz="1200" dirty="0" err="1"/>
              <a:t>Papillen</a:t>
            </a:r>
            <a:r>
              <a:rPr lang="en-US" sz="1200" dirty="0"/>
              <a:t>- und </a:t>
            </a:r>
            <a:r>
              <a:rPr lang="en-US" sz="1200" dirty="0" err="1"/>
              <a:t>Gesichtsfeldschäden</a:t>
            </a:r>
            <a:r>
              <a:rPr lang="en-US" sz="1200" dirty="0"/>
              <a:t>, </a:t>
            </a:r>
            <a:r>
              <a:rPr lang="en-US" sz="1200" dirty="0" err="1"/>
              <a:t>aber</a:t>
            </a:r>
            <a:r>
              <a:rPr lang="en-US" sz="1200" dirty="0"/>
              <a:t> …</a:t>
            </a:r>
            <a:endParaRPr dirty="0"/>
          </a:p>
        </p:txBody>
      </p:sp>
      <p:sp>
        <p:nvSpPr>
          <p:cNvPr id="972" name="Google Shape;972;p72"/>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973" name="Google Shape;973;p7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72</a:t>
            </a:fld>
            <a:endParaRPr sz="1000">
              <a:solidFill>
                <a:schemeClr val="dk1"/>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80" name="Google Shape;980;p73"/>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Feststellung</a:t>
            </a:r>
            <a:r>
              <a:rPr lang="en-US" sz="1200" dirty="0"/>
              <a:t>, </a:t>
            </a:r>
            <a:r>
              <a:rPr lang="en-US" sz="1200" dirty="0" err="1"/>
              <a:t>ob</a:t>
            </a:r>
            <a:r>
              <a:rPr lang="en-US" sz="1200" dirty="0"/>
              <a:t> der </a:t>
            </a:r>
            <a:r>
              <a:rPr lang="en-US" sz="1200" dirty="0" err="1"/>
              <a:t>Augeninnendruck</a:t>
            </a:r>
            <a:r>
              <a:rPr lang="en-US" sz="1200" dirty="0"/>
              <a:t> an der </a:t>
            </a:r>
            <a:r>
              <a:rPr lang="en-US" sz="1200" dirty="0" err="1"/>
              <a:t>Pathogenese</a:t>
            </a:r>
            <a:r>
              <a:rPr lang="en-US" sz="1200" dirty="0"/>
              <a:t> des NDG </a:t>
            </a:r>
            <a:r>
              <a:rPr lang="en-US" sz="1200" dirty="0" err="1"/>
              <a:t>beteiligt</a:t>
            </a:r>
            <a:r>
              <a:rPr lang="en-US" sz="1200" dirty="0"/>
              <a:t> </a:t>
            </a:r>
            <a:r>
              <a:rPr lang="en-US" sz="1200" dirty="0" err="1"/>
              <a:t>ist</a:t>
            </a:r>
            <a:endParaRPr dirty="0"/>
          </a:p>
          <a:p>
            <a:pPr marL="692150" lvl="1" indent="-347663" algn="l" rtl="0">
              <a:lnSpc>
                <a:spcPct val="95000"/>
              </a:lnSpc>
              <a:spcBef>
                <a:spcPts val="240"/>
              </a:spcBef>
              <a:spcAft>
                <a:spcPts val="0"/>
              </a:spcAft>
              <a:buSzPts val="840"/>
              <a:buChar char="●"/>
            </a:pPr>
            <a:r>
              <a:rPr lang="en-US" sz="1200" dirty="0" err="1"/>
              <a:t>Probanden</a:t>
            </a:r>
            <a:r>
              <a:rPr lang="en-US" sz="1200" dirty="0"/>
              <a:t>: 70 </a:t>
            </a:r>
            <a:r>
              <a:rPr lang="en-US" sz="1200" dirty="0" err="1"/>
              <a:t>Patienten</a:t>
            </a:r>
            <a:r>
              <a:rPr lang="en-US" sz="1200" dirty="0"/>
              <a:t> (140 Augen) </a:t>
            </a:r>
            <a:r>
              <a:rPr lang="en-US" sz="1200" dirty="0" err="1"/>
              <a:t>mit</a:t>
            </a:r>
            <a:r>
              <a:rPr lang="en-US" sz="1200" dirty="0"/>
              <a:t> </a:t>
            </a:r>
            <a:r>
              <a:rPr lang="en-US" sz="1200" dirty="0" err="1"/>
              <a:t>normalem</a:t>
            </a:r>
            <a:r>
              <a:rPr lang="en-US" sz="1200" dirty="0"/>
              <a:t> </a:t>
            </a:r>
            <a:r>
              <a:rPr lang="en-US" sz="1200" dirty="0" err="1"/>
              <a:t>Augeninnendruck</a:t>
            </a:r>
            <a:r>
              <a:rPr lang="en-US" sz="1200" dirty="0"/>
              <a:t> und </a:t>
            </a:r>
            <a:r>
              <a:rPr lang="en-US" sz="1200" dirty="0" err="1"/>
              <a:t>Gesichtsfeldausfall</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67018" algn="l" rtl="0">
              <a:lnSpc>
                <a:spcPct val="95000"/>
              </a:lnSpc>
              <a:spcBef>
                <a:spcPts val="240"/>
              </a:spcBef>
              <a:spcAft>
                <a:spcPts val="0"/>
              </a:spcAft>
              <a:buSzPts val="840"/>
              <a:buChar char="●"/>
            </a:pPr>
            <a:r>
              <a:rPr lang="en-US" sz="1200" dirty="0" err="1"/>
              <a:t>Therapie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/ALT und/</a:t>
            </a:r>
            <a:r>
              <a:rPr lang="en-US" sz="1200" dirty="0" err="1">
                <a:solidFill>
                  <a:srgbClr val="0000FF"/>
                </a:solidFill>
              </a:rPr>
              <a:t>oder</a:t>
            </a:r>
            <a:r>
              <a:rPr lang="en-US" sz="1200" dirty="0">
                <a:solidFill>
                  <a:srgbClr val="0000FF"/>
                </a:solidFill>
              </a:rPr>
              <a:t> </a:t>
            </a:r>
            <a:r>
              <a:rPr lang="en-US" sz="1200" dirty="0" err="1">
                <a:solidFill>
                  <a:srgbClr val="0000FF"/>
                </a:solidFill>
              </a:rPr>
              <a:t>Glaukomchirurgie</a:t>
            </a:r>
            <a:r>
              <a:rPr lang="en-US" sz="1200" dirty="0"/>
              <a:t> </a:t>
            </a:r>
            <a:r>
              <a:rPr lang="en-US" sz="1200" dirty="0" err="1"/>
              <a:t>nach</a:t>
            </a:r>
            <a:r>
              <a:rPr lang="en-US" sz="1200" dirty="0"/>
              <a:t> </a:t>
            </a:r>
            <a:r>
              <a:rPr lang="en-US" sz="1200" dirty="0" err="1"/>
              <a:t>Bedarf</a:t>
            </a:r>
            <a:r>
              <a:rPr lang="en-US" sz="1200" dirty="0"/>
              <a:t> </a:t>
            </a:r>
            <a:r>
              <a:rPr lang="en-US" sz="1200" dirty="0" err="1"/>
              <a:t>mit</a:t>
            </a:r>
            <a:r>
              <a:rPr lang="en-US" sz="1200" dirty="0"/>
              <a:t> dem Ziel </a:t>
            </a:r>
            <a:r>
              <a:rPr lang="en-US" sz="1200" dirty="0" err="1"/>
              <a:t>einer</a:t>
            </a:r>
            <a:r>
              <a:rPr lang="en-US" sz="1200" dirty="0"/>
              <a:t> IOD-</a:t>
            </a:r>
            <a:r>
              <a:rPr lang="en-US" sz="1200" dirty="0" err="1"/>
              <a:t>Senkung</a:t>
            </a:r>
            <a:r>
              <a:rPr lang="en-US" sz="1200" dirty="0"/>
              <a:t> um </a:t>
            </a:r>
            <a:r>
              <a:rPr lang="en-US" sz="1200" dirty="0">
                <a:solidFill>
                  <a:srgbClr val="0000FF"/>
                </a:solidFill>
              </a:rPr>
              <a:t>30%</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67018" algn="l" rtl="0">
              <a:lnSpc>
                <a:spcPct val="95000"/>
              </a:lnSpc>
              <a:spcBef>
                <a:spcPts val="240"/>
              </a:spcBef>
              <a:spcAft>
                <a:spcPts val="0"/>
              </a:spcAft>
              <a:buSzPts val="840"/>
              <a:buChar char="●"/>
            </a:pPr>
            <a:r>
              <a:rPr lang="en-US" sz="1200" dirty="0"/>
              <a:t>30%ige IOD-</a:t>
            </a:r>
            <a:r>
              <a:rPr lang="en-US" sz="1200" dirty="0" err="1"/>
              <a:t>Senkung</a:t>
            </a:r>
            <a:r>
              <a:rPr lang="en-US" sz="1200" dirty="0"/>
              <a:t> → </a:t>
            </a:r>
            <a:r>
              <a:rPr lang="en-US" sz="1200" dirty="0" err="1"/>
              <a:t>geringere</a:t>
            </a:r>
            <a:r>
              <a:rPr lang="en-US" sz="1200" dirty="0"/>
              <a:t> Progression von </a:t>
            </a:r>
            <a:r>
              <a:rPr lang="en-US" sz="1200" dirty="0" err="1"/>
              <a:t>Papillen</a:t>
            </a:r>
            <a:r>
              <a:rPr lang="en-US" sz="1200" dirty="0"/>
              <a:t>- und </a:t>
            </a:r>
            <a:r>
              <a:rPr lang="en-US" sz="1200" dirty="0" err="1"/>
              <a:t>Gesichtsfeldschäden</a:t>
            </a:r>
            <a:r>
              <a:rPr lang="en-US" sz="1200" dirty="0"/>
              <a:t>, </a:t>
            </a:r>
            <a:r>
              <a:rPr lang="en-US" sz="1200" dirty="0" err="1"/>
              <a:t>aber</a:t>
            </a:r>
            <a:r>
              <a:rPr lang="en-US" sz="1200" dirty="0"/>
              <a:t> …</a:t>
            </a:r>
            <a:endParaRPr dirty="0"/>
          </a:p>
          <a:p>
            <a:pPr marL="1281113" lvl="3" indent="-292100" algn="l" rtl="0">
              <a:lnSpc>
                <a:spcPct val="95000"/>
              </a:lnSpc>
              <a:spcBef>
                <a:spcPts val="240"/>
              </a:spcBef>
              <a:spcAft>
                <a:spcPts val="0"/>
              </a:spcAft>
              <a:buSzPts val="900"/>
              <a:buChar char="▪"/>
            </a:pPr>
            <a:r>
              <a:rPr lang="en-US" sz="1200" dirty="0"/>
              <a:t>65% der </a:t>
            </a:r>
            <a:r>
              <a:rPr lang="en-US" sz="1200" dirty="0" err="1"/>
              <a:t>unbehandelten</a:t>
            </a:r>
            <a:r>
              <a:rPr lang="en-US" sz="1200" dirty="0"/>
              <a:t> Augen </a:t>
            </a:r>
            <a:r>
              <a:rPr lang="en-US" sz="1200" dirty="0" err="1"/>
              <a:t>zeigten</a:t>
            </a:r>
            <a:r>
              <a:rPr lang="en-US" sz="1200" dirty="0"/>
              <a:t> </a:t>
            </a:r>
            <a:r>
              <a:rPr lang="en-US" sz="1200" i="1" dirty="0" err="1"/>
              <a:t>keine</a:t>
            </a:r>
            <a:r>
              <a:rPr lang="en-US" sz="1200" i="1" dirty="0"/>
              <a:t> Progression</a:t>
            </a:r>
            <a:endParaRPr dirty="0"/>
          </a:p>
        </p:txBody>
      </p:sp>
      <p:sp>
        <p:nvSpPr>
          <p:cNvPr id="981" name="Google Shape;981;p73"/>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982" name="Google Shape;982;p73"/>
          <p:cNvSpPr/>
          <p:nvPr/>
        </p:nvSpPr>
        <p:spPr>
          <a:xfrm>
            <a:off x="3733800" y="3153578"/>
            <a:ext cx="948369" cy="275422"/>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83" name="Google Shape;983;p7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73</a:t>
            </a:fld>
            <a:endParaRPr sz="1000">
              <a:solidFill>
                <a:schemeClr val="dk1"/>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91" name="Google Shape;991;p74"/>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Feststellung</a:t>
            </a:r>
            <a:r>
              <a:rPr lang="en-US" sz="1200" dirty="0"/>
              <a:t>, </a:t>
            </a:r>
            <a:r>
              <a:rPr lang="en-US" sz="1200" dirty="0" err="1"/>
              <a:t>ob</a:t>
            </a:r>
            <a:r>
              <a:rPr lang="en-US" sz="1200" dirty="0"/>
              <a:t> der </a:t>
            </a:r>
            <a:r>
              <a:rPr lang="en-US" sz="1200" dirty="0" err="1"/>
              <a:t>Augeninnendruck</a:t>
            </a:r>
            <a:r>
              <a:rPr lang="en-US" sz="1200" dirty="0"/>
              <a:t> an der </a:t>
            </a:r>
            <a:r>
              <a:rPr lang="en-US" sz="1200" dirty="0" err="1"/>
              <a:t>Pathogenese</a:t>
            </a:r>
            <a:r>
              <a:rPr lang="en-US" sz="1200" dirty="0"/>
              <a:t> des NDG </a:t>
            </a:r>
            <a:r>
              <a:rPr lang="en-US" sz="1200" dirty="0" err="1"/>
              <a:t>beteiligt</a:t>
            </a:r>
            <a:r>
              <a:rPr lang="en-US" sz="1200" dirty="0"/>
              <a:t> </a:t>
            </a:r>
            <a:r>
              <a:rPr lang="en-US" sz="1200" dirty="0" err="1"/>
              <a:t>ist</a:t>
            </a:r>
            <a:endParaRPr dirty="0"/>
          </a:p>
          <a:p>
            <a:pPr marL="692150" lvl="1" indent="-347663" algn="l" rtl="0">
              <a:lnSpc>
                <a:spcPct val="95000"/>
              </a:lnSpc>
              <a:spcBef>
                <a:spcPts val="240"/>
              </a:spcBef>
              <a:spcAft>
                <a:spcPts val="0"/>
              </a:spcAft>
              <a:buSzPts val="840"/>
              <a:buChar char="●"/>
            </a:pPr>
            <a:r>
              <a:rPr lang="en-US" sz="1200" dirty="0" err="1"/>
              <a:t>Probanden</a:t>
            </a:r>
            <a:r>
              <a:rPr lang="en-US" sz="1200" dirty="0"/>
              <a:t>: 70 </a:t>
            </a:r>
            <a:r>
              <a:rPr lang="en-US" sz="1200" dirty="0" err="1"/>
              <a:t>Patienten</a:t>
            </a:r>
            <a:r>
              <a:rPr lang="en-US" sz="1200" dirty="0"/>
              <a:t> (140 Augen) </a:t>
            </a:r>
            <a:r>
              <a:rPr lang="en-US" sz="1200" dirty="0" err="1"/>
              <a:t>mit</a:t>
            </a:r>
            <a:r>
              <a:rPr lang="en-US" sz="1200" dirty="0"/>
              <a:t> </a:t>
            </a:r>
            <a:r>
              <a:rPr lang="en-US" sz="1200" dirty="0" err="1"/>
              <a:t>normalem</a:t>
            </a:r>
            <a:r>
              <a:rPr lang="en-US" sz="1200" dirty="0"/>
              <a:t> </a:t>
            </a:r>
            <a:r>
              <a:rPr lang="en-US" sz="1200" dirty="0" err="1"/>
              <a:t>Augeninnendruck</a:t>
            </a:r>
            <a:r>
              <a:rPr lang="en-US" sz="1200" dirty="0"/>
              <a:t> und </a:t>
            </a:r>
            <a:r>
              <a:rPr lang="en-US" sz="1200" dirty="0" err="1"/>
              <a:t>Gesichtsfeldausfall</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67018" algn="l" rtl="0">
              <a:lnSpc>
                <a:spcPct val="95000"/>
              </a:lnSpc>
              <a:spcBef>
                <a:spcPts val="240"/>
              </a:spcBef>
              <a:spcAft>
                <a:spcPts val="0"/>
              </a:spcAft>
              <a:buSzPts val="840"/>
              <a:buChar char="●"/>
            </a:pPr>
            <a:r>
              <a:rPr lang="en-US" sz="1200" dirty="0" err="1"/>
              <a:t>Therapie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/ALT und/</a:t>
            </a:r>
            <a:r>
              <a:rPr lang="en-US" sz="1200" dirty="0" err="1">
                <a:solidFill>
                  <a:srgbClr val="0000FF"/>
                </a:solidFill>
              </a:rPr>
              <a:t>oder</a:t>
            </a:r>
            <a:r>
              <a:rPr lang="en-US" sz="1200" dirty="0">
                <a:solidFill>
                  <a:srgbClr val="0000FF"/>
                </a:solidFill>
              </a:rPr>
              <a:t> </a:t>
            </a:r>
            <a:r>
              <a:rPr lang="en-US" sz="1200" dirty="0" err="1">
                <a:solidFill>
                  <a:srgbClr val="0000FF"/>
                </a:solidFill>
              </a:rPr>
              <a:t>Glaukomchirurgie</a:t>
            </a:r>
            <a:r>
              <a:rPr lang="en-US" sz="1200" dirty="0"/>
              <a:t> </a:t>
            </a:r>
            <a:r>
              <a:rPr lang="en-US" sz="1200" dirty="0" err="1"/>
              <a:t>nach</a:t>
            </a:r>
            <a:r>
              <a:rPr lang="en-US" sz="1200" dirty="0"/>
              <a:t> </a:t>
            </a:r>
            <a:r>
              <a:rPr lang="en-US" sz="1200" dirty="0" err="1"/>
              <a:t>Bedarf</a:t>
            </a:r>
            <a:r>
              <a:rPr lang="en-US" sz="1200" dirty="0"/>
              <a:t> </a:t>
            </a:r>
            <a:r>
              <a:rPr lang="en-US" sz="1200" dirty="0" err="1"/>
              <a:t>mit</a:t>
            </a:r>
            <a:r>
              <a:rPr lang="en-US" sz="1200" dirty="0"/>
              <a:t> dem Ziel </a:t>
            </a:r>
            <a:r>
              <a:rPr lang="en-US" sz="1200" dirty="0" err="1"/>
              <a:t>einer</a:t>
            </a:r>
            <a:r>
              <a:rPr lang="en-US" sz="1200" dirty="0"/>
              <a:t> IOD-</a:t>
            </a:r>
            <a:r>
              <a:rPr lang="en-US" sz="1200" dirty="0" err="1"/>
              <a:t>Senkung</a:t>
            </a:r>
            <a:r>
              <a:rPr lang="en-US" sz="1200" dirty="0"/>
              <a:t> um </a:t>
            </a:r>
            <a:r>
              <a:rPr lang="en-US" sz="1200" dirty="0">
                <a:solidFill>
                  <a:srgbClr val="0000FF"/>
                </a:solidFill>
              </a:rPr>
              <a:t>30%</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67018" algn="l" rtl="0">
              <a:lnSpc>
                <a:spcPct val="95000"/>
              </a:lnSpc>
              <a:spcBef>
                <a:spcPts val="240"/>
              </a:spcBef>
              <a:spcAft>
                <a:spcPts val="0"/>
              </a:spcAft>
              <a:buSzPts val="840"/>
              <a:buChar char="●"/>
            </a:pPr>
            <a:r>
              <a:rPr lang="en-US" sz="1200" dirty="0"/>
              <a:t>30%ige IOD-</a:t>
            </a:r>
            <a:r>
              <a:rPr lang="en-US" sz="1200" dirty="0" err="1"/>
              <a:t>Senkung</a:t>
            </a:r>
            <a:r>
              <a:rPr lang="en-US" sz="1200" dirty="0"/>
              <a:t> → </a:t>
            </a:r>
            <a:r>
              <a:rPr lang="en-US" sz="1200" dirty="0" err="1"/>
              <a:t>geringere</a:t>
            </a:r>
            <a:r>
              <a:rPr lang="en-US" sz="1200" dirty="0"/>
              <a:t> Progression von </a:t>
            </a:r>
            <a:r>
              <a:rPr lang="en-US" sz="1200" dirty="0" err="1"/>
              <a:t>Papillen</a:t>
            </a:r>
            <a:r>
              <a:rPr lang="en-US" sz="1200" dirty="0"/>
              <a:t>- und </a:t>
            </a:r>
            <a:r>
              <a:rPr lang="en-US" sz="1200" dirty="0" err="1"/>
              <a:t>Gesichtsfeldschäden</a:t>
            </a:r>
            <a:r>
              <a:rPr lang="en-US" sz="1200" dirty="0"/>
              <a:t>, </a:t>
            </a:r>
            <a:r>
              <a:rPr lang="en-US" sz="1200" dirty="0" err="1"/>
              <a:t>aber</a:t>
            </a:r>
            <a:r>
              <a:rPr lang="en-US" sz="1200" dirty="0"/>
              <a:t> …</a:t>
            </a:r>
            <a:endParaRPr dirty="0"/>
          </a:p>
          <a:p>
            <a:pPr marL="1281113" lvl="3" indent="-292100" algn="l" rtl="0">
              <a:lnSpc>
                <a:spcPct val="95000"/>
              </a:lnSpc>
              <a:spcBef>
                <a:spcPts val="240"/>
              </a:spcBef>
              <a:spcAft>
                <a:spcPts val="0"/>
              </a:spcAft>
              <a:buSzPts val="900"/>
              <a:buChar char="▪"/>
            </a:pPr>
            <a:r>
              <a:rPr lang="en-US" sz="1200" dirty="0"/>
              <a:t>65% der </a:t>
            </a:r>
            <a:r>
              <a:rPr lang="en-US" sz="1200" dirty="0" err="1"/>
              <a:t>unbehandelten</a:t>
            </a:r>
            <a:r>
              <a:rPr lang="en-US" sz="1200" dirty="0"/>
              <a:t> Augen </a:t>
            </a:r>
            <a:r>
              <a:rPr lang="en-US" sz="1200" dirty="0" err="1"/>
              <a:t>zeigten</a:t>
            </a:r>
            <a:r>
              <a:rPr lang="en-US" sz="1200" dirty="0"/>
              <a:t> </a:t>
            </a:r>
            <a:r>
              <a:rPr lang="en-US" sz="1200" i="1" dirty="0" err="1">
                <a:solidFill>
                  <a:srgbClr val="0000FF"/>
                </a:solidFill>
              </a:rPr>
              <a:t>keine</a:t>
            </a:r>
            <a:r>
              <a:rPr lang="en-US" sz="1200" i="1" dirty="0">
                <a:solidFill>
                  <a:srgbClr val="0000FF"/>
                </a:solidFill>
              </a:rPr>
              <a:t> Progression</a:t>
            </a:r>
            <a:endParaRPr dirty="0"/>
          </a:p>
        </p:txBody>
      </p:sp>
      <p:sp>
        <p:nvSpPr>
          <p:cNvPr id="992" name="Google Shape;992;p74"/>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993" name="Google Shape;993;p7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74</a:t>
            </a:fld>
            <a:endParaRPr sz="1000">
              <a:solidFill>
                <a:schemeClr val="dk1"/>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1001" name="Google Shape;1001;p75"/>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Feststellung</a:t>
            </a:r>
            <a:r>
              <a:rPr lang="en-US" sz="1200" dirty="0"/>
              <a:t>, </a:t>
            </a:r>
            <a:r>
              <a:rPr lang="en-US" sz="1200" dirty="0" err="1"/>
              <a:t>ob</a:t>
            </a:r>
            <a:r>
              <a:rPr lang="en-US" sz="1200" dirty="0"/>
              <a:t> der </a:t>
            </a:r>
            <a:r>
              <a:rPr lang="en-US" sz="1200" dirty="0" err="1"/>
              <a:t>Augeninnendruck</a:t>
            </a:r>
            <a:r>
              <a:rPr lang="en-US" sz="1200" dirty="0"/>
              <a:t> an der </a:t>
            </a:r>
            <a:r>
              <a:rPr lang="en-US" sz="1200" dirty="0" err="1"/>
              <a:t>Pathogenese</a:t>
            </a:r>
            <a:r>
              <a:rPr lang="en-US" sz="1200" dirty="0"/>
              <a:t> des NDG </a:t>
            </a:r>
            <a:r>
              <a:rPr lang="en-US" sz="1200" dirty="0" err="1"/>
              <a:t>beteiligt</a:t>
            </a:r>
            <a:r>
              <a:rPr lang="en-US" sz="1200" dirty="0"/>
              <a:t> </a:t>
            </a:r>
            <a:r>
              <a:rPr lang="en-US" sz="1200" dirty="0" err="1"/>
              <a:t>ist</a:t>
            </a:r>
            <a:endParaRPr dirty="0"/>
          </a:p>
          <a:p>
            <a:pPr marL="692150" lvl="1" indent="-347663" algn="l" rtl="0">
              <a:lnSpc>
                <a:spcPct val="95000"/>
              </a:lnSpc>
              <a:spcBef>
                <a:spcPts val="240"/>
              </a:spcBef>
              <a:spcAft>
                <a:spcPts val="0"/>
              </a:spcAft>
              <a:buSzPts val="840"/>
              <a:buChar char="●"/>
            </a:pPr>
            <a:r>
              <a:rPr lang="en-US" sz="1200" dirty="0" err="1"/>
              <a:t>Probanden</a:t>
            </a:r>
            <a:r>
              <a:rPr lang="en-US" sz="1200" dirty="0"/>
              <a:t>: 70 </a:t>
            </a:r>
            <a:r>
              <a:rPr lang="en-US" sz="1200" dirty="0" err="1"/>
              <a:t>Patienten</a:t>
            </a:r>
            <a:r>
              <a:rPr lang="en-US" sz="1200" dirty="0"/>
              <a:t> (140 Augen) </a:t>
            </a:r>
            <a:r>
              <a:rPr lang="en-US" sz="1200" dirty="0" err="1"/>
              <a:t>mit</a:t>
            </a:r>
            <a:r>
              <a:rPr lang="en-US" sz="1200" dirty="0"/>
              <a:t> </a:t>
            </a:r>
            <a:r>
              <a:rPr lang="en-US" sz="1200" dirty="0" err="1"/>
              <a:t>normalem</a:t>
            </a:r>
            <a:r>
              <a:rPr lang="en-US" sz="1200" dirty="0"/>
              <a:t> </a:t>
            </a:r>
            <a:r>
              <a:rPr lang="en-US" sz="1200" dirty="0" err="1"/>
              <a:t>Augeninnendruck</a:t>
            </a:r>
            <a:r>
              <a:rPr lang="en-US" sz="1200" dirty="0"/>
              <a:t> und </a:t>
            </a:r>
            <a:r>
              <a:rPr lang="en-US" sz="1200" dirty="0" err="1"/>
              <a:t>Gesichtsfeldausfall</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67018" algn="l" rtl="0">
              <a:lnSpc>
                <a:spcPct val="95000"/>
              </a:lnSpc>
              <a:spcBef>
                <a:spcPts val="240"/>
              </a:spcBef>
              <a:spcAft>
                <a:spcPts val="0"/>
              </a:spcAft>
              <a:buSzPts val="840"/>
              <a:buChar char="●"/>
            </a:pPr>
            <a:r>
              <a:rPr lang="en-US" sz="1200" dirty="0" err="1"/>
              <a:t>Therapie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/ALT und/</a:t>
            </a:r>
            <a:r>
              <a:rPr lang="en-US" sz="1200" dirty="0" err="1">
                <a:solidFill>
                  <a:srgbClr val="0000FF"/>
                </a:solidFill>
              </a:rPr>
              <a:t>oder</a:t>
            </a:r>
            <a:r>
              <a:rPr lang="en-US" sz="1200" dirty="0">
                <a:solidFill>
                  <a:srgbClr val="0000FF"/>
                </a:solidFill>
              </a:rPr>
              <a:t> </a:t>
            </a:r>
            <a:r>
              <a:rPr lang="en-US" sz="1200" dirty="0" err="1">
                <a:solidFill>
                  <a:srgbClr val="0000FF"/>
                </a:solidFill>
              </a:rPr>
              <a:t>Glaukomchirurgie</a:t>
            </a:r>
            <a:r>
              <a:rPr lang="en-US" sz="1200" dirty="0"/>
              <a:t> </a:t>
            </a:r>
            <a:r>
              <a:rPr lang="en-US" sz="1200" dirty="0" err="1"/>
              <a:t>nach</a:t>
            </a:r>
            <a:r>
              <a:rPr lang="en-US" sz="1200" dirty="0"/>
              <a:t> </a:t>
            </a:r>
            <a:r>
              <a:rPr lang="en-US" sz="1200" dirty="0" err="1"/>
              <a:t>Bedarf</a:t>
            </a:r>
            <a:r>
              <a:rPr lang="en-US" sz="1200" dirty="0"/>
              <a:t> </a:t>
            </a:r>
            <a:r>
              <a:rPr lang="en-US" sz="1200" dirty="0" err="1"/>
              <a:t>mit</a:t>
            </a:r>
            <a:r>
              <a:rPr lang="en-US" sz="1200" dirty="0"/>
              <a:t> dem Ziel </a:t>
            </a:r>
            <a:r>
              <a:rPr lang="en-US" sz="1200" dirty="0" err="1"/>
              <a:t>einer</a:t>
            </a:r>
            <a:r>
              <a:rPr lang="en-US" sz="1200" dirty="0"/>
              <a:t> IOD-</a:t>
            </a:r>
            <a:r>
              <a:rPr lang="en-US" sz="1200" dirty="0" err="1"/>
              <a:t>Senkung</a:t>
            </a:r>
            <a:r>
              <a:rPr lang="en-US" sz="1200" dirty="0"/>
              <a:t> um </a:t>
            </a:r>
            <a:r>
              <a:rPr lang="en-US" sz="1200" dirty="0">
                <a:solidFill>
                  <a:srgbClr val="0000FF"/>
                </a:solidFill>
              </a:rPr>
              <a:t>30%</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67018" algn="l" rtl="0">
              <a:lnSpc>
                <a:spcPct val="95000"/>
              </a:lnSpc>
              <a:spcBef>
                <a:spcPts val="240"/>
              </a:spcBef>
              <a:spcAft>
                <a:spcPts val="0"/>
              </a:spcAft>
              <a:buSzPts val="840"/>
              <a:buChar char="●"/>
            </a:pPr>
            <a:r>
              <a:rPr lang="en-US" sz="1200" dirty="0"/>
              <a:t>30%ige IOD-</a:t>
            </a:r>
            <a:r>
              <a:rPr lang="en-US" sz="1200" dirty="0" err="1"/>
              <a:t>Senkung</a:t>
            </a:r>
            <a:r>
              <a:rPr lang="en-US" sz="1200" dirty="0"/>
              <a:t> → </a:t>
            </a:r>
            <a:r>
              <a:rPr lang="en-US" sz="1200" dirty="0" err="1"/>
              <a:t>geringere</a:t>
            </a:r>
            <a:r>
              <a:rPr lang="en-US" sz="1200" dirty="0"/>
              <a:t> Progression von </a:t>
            </a:r>
            <a:r>
              <a:rPr lang="en-US" sz="1200" dirty="0" err="1"/>
              <a:t>Papillen</a:t>
            </a:r>
            <a:r>
              <a:rPr lang="en-US" sz="1200" dirty="0"/>
              <a:t>- und </a:t>
            </a:r>
            <a:r>
              <a:rPr lang="en-US" sz="1200" dirty="0" err="1"/>
              <a:t>Gesichtsfeldschäden</a:t>
            </a:r>
            <a:r>
              <a:rPr lang="en-US" sz="1200" dirty="0"/>
              <a:t>, </a:t>
            </a:r>
            <a:r>
              <a:rPr lang="en-US" sz="1200" dirty="0" err="1"/>
              <a:t>aber</a:t>
            </a:r>
            <a:r>
              <a:rPr lang="en-US" sz="1200" dirty="0"/>
              <a:t> …</a:t>
            </a:r>
            <a:endParaRPr dirty="0"/>
          </a:p>
          <a:p>
            <a:pPr marL="1281113" lvl="3" indent="-292100" algn="l" rtl="0">
              <a:lnSpc>
                <a:spcPct val="95000"/>
              </a:lnSpc>
              <a:spcBef>
                <a:spcPts val="240"/>
              </a:spcBef>
              <a:spcAft>
                <a:spcPts val="0"/>
              </a:spcAft>
              <a:buSzPts val="900"/>
              <a:buChar char="▪"/>
            </a:pPr>
            <a:r>
              <a:rPr lang="en-US" sz="1200" dirty="0"/>
              <a:t>65% der </a:t>
            </a:r>
            <a:r>
              <a:rPr lang="en-US" sz="1200" dirty="0" err="1"/>
              <a:t>unbehandelten</a:t>
            </a:r>
            <a:r>
              <a:rPr lang="en-US" sz="1200" dirty="0"/>
              <a:t> Augen </a:t>
            </a:r>
            <a:r>
              <a:rPr lang="en-US" sz="1200" dirty="0" err="1"/>
              <a:t>zeigten</a:t>
            </a:r>
            <a:r>
              <a:rPr lang="en-US" sz="1200" dirty="0"/>
              <a:t> </a:t>
            </a:r>
            <a:r>
              <a:rPr lang="en-US" sz="1200" i="1" dirty="0" err="1">
                <a:solidFill>
                  <a:srgbClr val="0000FF"/>
                </a:solidFill>
              </a:rPr>
              <a:t>keine</a:t>
            </a:r>
            <a:r>
              <a:rPr lang="en-US" sz="1200" i="1" dirty="0">
                <a:solidFill>
                  <a:srgbClr val="0000FF"/>
                </a:solidFill>
              </a:rPr>
              <a:t> Progression</a:t>
            </a:r>
            <a:endParaRPr dirty="0"/>
          </a:p>
          <a:p>
            <a:pPr marL="1281113" lvl="3" indent="-292100" algn="l" rtl="0">
              <a:lnSpc>
                <a:spcPct val="95000"/>
              </a:lnSpc>
              <a:spcBef>
                <a:spcPts val="240"/>
              </a:spcBef>
              <a:spcAft>
                <a:spcPts val="0"/>
              </a:spcAft>
              <a:buSzPts val="900"/>
              <a:buChar char="▪"/>
            </a:pPr>
            <a:r>
              <a:rPr lang="en-US" sz="1200" dirty="0"/>
              <a:t>12% der </a:t>
            </a:r>
            <a:r>
              <a:rPr lang="en-US" sz="1200" dirty="0" err="1"/>
              <a:t>behandelten</a:t>
            </a:r>
            <a:r>
              <a:rPr lang="en-US" sz="1200" dirty="0"/>
              <a:t> Augen </a:t>
            </a:r>
            <a:r>
              <a:rPr lang="en-US" sz="1200" i="1" dirty="0" err="1"/>
              <a:t>zeigten</a:t>
            </a:r>
            <a:r>
              <a:rPr lang="en-US" sz="1200" i="1" dirty="0"/>
              <a:t> </a:t>
            </a:r>
            <a:r>
              <a:rPr lang="en-US" sz="1200" i="1" dirty="0" err="1"/>
              <a:t>dennoch</a:t>
            </a:r>
            <a:r>
              <a:rPr lang="en-US" sz="1200" i="1" dirty="0"/>
              <a:t> </a:t>
            </a:r>
            <a:r>
              <a:rPr lang="en-US" sz="1200" i="1" dirty="0" err="1"/>
              <a:t>eine</a:t>
            </a:r>
            <a:r>
              <a:rPr lang="en-US" sz="1200" i="1" dirty="0"/>
              <a:t> Progression</a:t>
            </a:r>
            <a:endParaRPr dirty="0"/>
          </a:p>
        </p:txBody>
      </p:sp>
      <p:sp>
        <p:nvSpPr>
          <p:cNvPr id="1002" name="Google Shape;1002;p75"/>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003" name="Google Shape;1003;p75"/>
          <p:cNvSpPr/>
          <p:nvPr/>
        </p:nvSpPr>
        <p:spPr>
          <a:xfrm>
            <a:off x="4083586" y="3352800"/>
            <a:ext cx="2286000" cy="3048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04" name="Google Shape;1004;p7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75</a:t>
            </a:fld>
            <a:endParaRPr sz="1000">
              <a:solidFill>
                <a:schemeClr val="dk1"/>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12" name="Google Shape;1012;g3f645ac5276_0_325"/>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Feststellung</a:t>
            </a:r>
            <a:r>
              <a:rPr lang="en-US" sz="1200" dirty="0"/>
              <a:t>, </a:t>
            </a:r>
            <a:r>
              <a:rPr lang="en-US" sz="1200" dirty="0" err="1"/>
              <a:t>ob</a:t>
            </a:r>
            <a:r>
              <a:rPr lang="en-US" sz="1200" dirty="0"/>
              <a:t> der </a:t>
            </a:r>
            <a:r>
              <a:rPr lang="en-US" sz="1200" dirty="0" err="1"/>
              <a:t>Augeninnendruck</a:t>
            </a:r>
            <a:r>
              <a:rPr lang="en-US" sz="1200" dirty="0"/>
              <a:t> an der </a:t>
            </a:r>
            <a:r>
              <a:rPr lang="en-US" sz="1200" dirty="0" err="1"/>
              <a:t>Pathogenese</a:t>
            </a:r>
            <a:r>
              <a:rPr lang="en-US" sz="1200" dirty="0"/>
              <a:t> des NDG </a:t>
            </a:r>
            <a:r>
              <a:rPr lang="en-US" sz="1200" dirty="0" err="1"/>
              <a:t>beteiligt</a:t>
            </a:r>
            <a:r>
              <a:rPr lang="en-US" sz="1200" dirty="0"/>
              <a:t> </a:t>
            </a:r>
            <a:r>
              <a:rPr lang="en-US" sz="1200" dirty="0" err="1"/>
              <a:t>ist</a:t>
            </a:r>
            <a:endParaRPr dirty="0"/>
          </a:p>
          <a:p>
            <a:pPr marL="692150" lvl="1" indent="-347663" algn="l" rtl="0">
              <a:lnSpc>
                <a:spcPct val="95000"/>
              </a:lnSpc>
              <a:spcBef>
                <a:spcPts val="240"/>
              </a:spcBef>
              <a:spcAft>
                <a:spcPts val="0"/>
              </a:spcAft>
              <a:buSzPts val="840"/>
              <a:buChar char="●"/>
            </a:pPr>
            <a:r>
              <a:rPr lang="en-US" sz="1200" dirty="0" err="1"/>
              <a:t>Probanden</a:t>
            </a:r>
            <a:r>
              <a:rPr lang="en-US" sz="1200" dirty="0"/>
              <a:t>: 70 </a:t>
            </a:r>
            <a:r>
              <a:rPr lang="en-US" sz="1200" dirty="0" err="1"/>
              <a:t>Patienten</a:t>
            </a:r>
            <a:r>
              <a:rPr lang="en-US" sz="1200" dirty="0"/>
              <a:t> (140 Augen) </a:t>
            </a:r>
            <a:r>
              <a:rPr lang="en-US" sz="1200" dirty="0" err="1"/>
              <a:t>mit</a:t>
            </a:r>
            <a:r>
              <a:rPr lang="en-US" sz="1200" dirty="0"/>
              <a:t> </a:t>
            </a:r>
            <a:r>
              <a:rPr lang="en-US" sz="1200" dirty="0" err="1"/>
              <a:t>normalem</a:t>
            </a:r>
            <a:r>
              <a:rPr lang="en-US" sz="1200" dirty="0"/>
              <a:t> </a:t>
            </a:r>
            <a:r>
              <a:rPr lang="en-US" sz="1200" dirty="0" err="1"/>
              <a:t>Augeninnendruck</a:t>
            </a:r>
            <a:r>
              <a:rPr lang="en-US" sz="1200" dirty="0"/>
              <a:t> und </a:t>
            </a:r>
            <a:r>
              <a:rPr lang="en-US" sz="1200" dirty="0" err="1"/>
              <a:t>Gesichtsfeldausfall</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wurde</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67018" algn="l" rtl="0">
              <a:lnSpc>
                <a:spcPct val="95000"/>
              </a:lnSpc>
              <a:spcBef>
                <a:spcPts val="240"/>
              </a:spcBef>
              <a:spcAft>
                <a:spcPts val="0"/>
              </a:spcAft>
              <a:buSzPts val="840"/>
              <a:buChar char="●"/>
            </a:pPr>
            <a:r>
              <a:rPr lang="en-US" sz="1200" dirty="0" err="1"/>
              <a:t>Therapie</a:t>
            </a:r>
            <a:r>
              <a:rPr lang="en-US" sz="1200" dirty="0"/>
              <a:t>: </a:t>
            </a:r>
            <a:r>
              <a:rPr lang="en-US" sz="1200" dirty="0" err="1">
                <a:solidFill>
                  <a:srgbClr val="0000FF"/>
                </a:solidFill>
              </a:rPr>
              <a:t>Medikamentöse</a:t>
            </a:r>
            <a:r>
              <a:rPr lang="en-US" sz="1200" dirty="0">
                <a:solidFill>
                  <a:srgbClr val="0000FF"/>
                </a:solidFill>
              </a:rPr>
              <a:t> </a:t>
            </a:r>
            <a:r>
              <a:rPr lang="en-US" sz="1200" dirty="0" err="1">
                <a:solidFill>
                  <a:srgbClr val="0000FF"/>
                </a:solidFill>
              </a:rPr>
              <a:t>Behandlung</a:t>
            </a:r>
            <a:r>
              <a:rPr lang="en-US" sz="1200" dirty="0">
                <a:solidFill>
                  <a:srgbClr val="0000FF"/>
                </a:solidFill>
              </a:rPr>
              <a:t>/ALT und/</a:t>
            </a:r>
            <a:r>
              <a:rPr lang="en-US" sz="1200" dirty="0" err="1">
                <a:solidFill>
                  <a:srgbClr val="0000FF"/>
                </a:solidFill>
              </a:rPr>
              <a:t>oder</a:t>
            </a:r>
            <a:r>
              <a:rPr lang="en-US" sz="1200" dirty="0">
                <a:solidFill>
                  <a:srgbClr val="0000FF"/>
                </a:solidFill>
              </a:rPr>
              <a:t> </a:t>
            </a:r>
            <a:r>
              <a:rPr lang="en-US" sz="1200" dirty="0" err="1">
                <a:solidFill>
                  <a:srgbClr val="0000FF"/>
                </a:solidFill>
              </a:rPr>
              <a:t>Glaukomchirurgie</a:t>
            </a:r>
            <a:r>
              <a:rPr lang="en-US" sz="1200" dirty="0"/>
              <a:t> </a:t>
            </a:r>
            <a:r>
              <a:rPr lang="en-US" sz="1200" dirty="0" err="1"/>
              <a:t>nach</a:t>
            </a:r>
            <a:r>
              <a:rPr lang="en-US" sz="1200" dirty="0"/>
              <a:t> </a:t>
            </a:r>
            <a:r>
              <a:rPr lang="en-US" sz="1200" dirty="0" err="1"/>
              <a:t>Bedarf</a:t>
            </a:r>
            <a:r>
              <a:rPr lang="en-US" sz="1200" dirty="0"/>
              <a:t> </a:t>
            </a:r>
            <a:r>
              <a:rPr lang="en-US" sz="1200" dirty="0" err="1"/>
              <a:t>mit</a:t>
            </a:r>
            <a:r>
              <a:rPr lang="en-US" sz="1200" dirty="0"/>
              <a:t> dem Ziel </a:t>
            </a:r>
            <a:r>
              <a:rPr lang="en-US" sz="1200" dirty="0" err="1"/>
              <a:t>einer</a:t>
            </a:r>
            <a:r>
              <a:rPr lang="en-US" sz="1200" dirty="0"/>
              <a:t> IOD-</a:t>
            </a:r>
            <a:r>
              <a:rPr lang="en-US" sz="1200" dirty="0" err="1"/>
              <a:t>Senkung</a:t>
            </a:r>
            <a:r>
              <a:rPr lang="en-US" sz="1200" dirty="0"/>
              <a:t> um </a:t>
            </a:r>
            <a:r>
              <a:rPr lang="en-US" sz="1200" dirty="0">
                <a:solidFill>
                  <a:srgbClr val="0000FF"/>
                </a:solidFill>
              </a:rPr>
              <a:t>30%</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67018" algn="l" rtl="0">
              <a:lnSpc>
                <a:spcPct val="95000"/>
              </a:lnSpc>
              <a:spcBef>
                <a:spcPts val="240"/>
              </a:spcBef>
              <a:spcAft>
                <a:spcPts val="0"/>
              </a:spcAft>
              <a:buSzPts val="840"/>
              <a:buChar char="●"/>
            </a:pPr>
            <a:r>
              <a:rPr lang="en-US" sz="1200" dirty="0"/>
              <a:t>30%ige IOD-</a:t>
            </a:r>
            <a:r>
              <a:rPr lang="en-US" sz="1200" dirty="0" err="1"/>
              <a:t>Senkung</a:t>
            </a:r>
            <a:r>
              <a:rPr lang="en-US" sz="1200" dirty="0"/>
              <a:t> → </a:t>
            </a:r>
            <a:r>
              <a:rPr lang="en-US" sz="1200" dirty="0" err="1"/>
              <a:t>geringere</a:t>
            </a:r>
            <a:r>
              <a:rPr lang="en-US" sz="1200" dirty="0"/>
              <a:t> Progression von </a:t>
            </a:r>
            <a:r>
              <a:rPr lang="en-US" sz="1200" dirty="0" err="1"/>
              <a:t>Papillen</a:t>
            </a:r>
            <a:r>
              <a:rPr lang="en-US" sz="1200" dirty="0"/>
              <a:t>- und </a:t>
            </a:r>
            <a:r>
              <a:rPr lang="en-US" sz="1200" dirty="0" err="1"/>
              <a:t>Gesichtsfeldschäden</a:t>
            </a:r>
            <a:r>
              <a:rPr lang="en-US" sz="1200" dirty="0"/>
              <a:t>, </a:t>
            </a:r>
            <a:r>
              <a:rPr lang="en-US" sz="1200" dirty="0" err="1"/>
              <a:t>aber</a:t>
            </a:r>
            <a:r>
              <a:rPr lang="en-US" sz="1200" dirty="0"/>
              <a:t> …</a:t>
            </a:r>
            <a:endParaRPr dirty="0"/>
          </a:p>
          <a:p>
            <a:pPr marL="1281113" lvl="3" indent="-292100" algn="l" rtl="0">
              <a:lnSpc>
                <a:spcPct val="95000"/>
              </a:lnSpc>
              <a:spcBef>
                <a:spcPts val="240"/>
              </a:spcBef>
              <a:spcAft>
                <a:spcPts val="0"/>
              </a:spcAft>
              <a:buSzPts val="900"/>
              <a:buChar char="▪"/>
            </a:pPr>
            <a:r>
              <a:rPr lang="en-US" sz="1200" dirty="0"/>
              <a:t>65% der </a:t>
            </a:r>
            <a:r>
              <a:rPr lang="en-US" sz="1200" dirty="0" err="1"/>
              <a:t>unbehandelten</a:t>
            </a:r>
            <a:r>
              <a:rPr lang="en-US" sz="1200" dirty="0"/>
              <a:t> Augen </a:t>
            </a:r>
            <a:r>
              <a:rPr lang="en-US" sz="1200" dirty="0" err="1"/>
              <a:t>zeigten</a:t>
            </a:r>
            <a:r>
              <a:rPr lang="en-US" sz="1200" dirty="0"/>
              <a:t> </a:t>
            </a:r>
            <a:r>
              <a:rPr lang="en-US" sz="1200" i="1" dirty="0" err="1">
                <a:solidFill>
                  <a:srgbClr val="0000FF"/>
                </a:solidFill>
              </a:rPr>
              <a:t>keine</a:t>
            </a:r>
            <a:r>
              <a:rPr lang="en-US" sz="1200" i="1" dirty="0">
                <a:solidFill>
                  <a:srgbClr val="0000FF"/>
                </a:solidFill>
              </a:rPr>
              <a:t> Progression</a:t>
            </a:r>
            <a:endParaRPr dirty="0"/>
          </a:p>
          <a:p>
            <a:pPr marL="1281113" lvl="3" indent="-292100" algn="l" rtl="0">
              <a:lnSpc>
                <a:spcPct val="95000"/>
              </a:lnSpc>
              <a:spcBef>
                <a:spcPts val="240"/>
              </a:spcBef>
              <a:spcAft>
                <a:spcPts val="0"/>
              </a:spcAft>
              <a:buSzPts val="900"/>
              <a:buChar char="▪"/>
            </a:pPr>
            <a:r>
              <a:rPr lang="en-US" sz="1200" dirty="0"/>
              <a:t>12% der </a:t>
            </a:r>
            <a:r>
              <a:rPr lang="en-US" sz="1200" dirty="0" err="1"/>
              <a:t>behandelten</a:t>
            </a:r>
            <a:r>
              <a:rPr lang="en-US" sz="1200" dirty="0"/>
              <a:t> Augen </a:t>
            </a:r>
            <a:r>
              <a:rPr lang="en-US" sz="1200" i="1" dirty="0" err="1"/>
              <a:t>zeigten</a:t>
            </a:r>
            <a:r>
              <a:rPr lang="en-US" sz="1200" i="1" dirty="0"/>
              <a:t> </a:t>
            </a:r>
            <a:r>
              <a:rPr lang="en-US" sz="1200" i="1" dirty="0" err="1">
                <a:solidFill>
                  <a:srgbClr val="0000FF"/>
                </a:solidFill>
              </a:rPr>
              <a:t>dennoch</a:t>
            </a:r>
            <a:r>
              <a:rPr lang="en-US" sz="1200" i="1" dirty="0">
                <a:solidFill>
                  <a:srgbClr val="0000FF"/>
                </a:solidFill>
              </a:rPr>
              <a:t> </a:t>
            </a:r>
            <a:r>
              <a:rPr lang="en-US" sz="1200" i="1" dirty="0" err="1">
                <a:solidFill>
                  <a:srgbClr val="0000FF"/>
                </a:solidFill>
              </a:rPr>
              <a:t>eine</a:t>
            </a:r>
            <a:r>
              <a:rPr lang="en-US" sz="1200" i="1" dirty="0">
                <a:solidFill>
                  <a:srgbClr val="0000FF"/>
                </a:solidFill>
              </a:rPr>
              <a:t> Progression</a:t>
            </a:r>
            <a:endParaRPr dirty="0">
              <a:solidFill>
                <a:srgbClr val="0000FF"/>
              </a:solidFill>
            </a:endParaRPr>
          </a:p>
        </p:txBody>
      </p:sp>
      <p:sp>
        <p:nvSpPr>
          <p:cNvPr id="1013" name="Google Shape;1013;g3f645ac5276_0_325"/>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014" name="Google Shape;1014;g3f645ac5276_0_325"/>
          <p:cNvSpPr/>
          <p:nvPr/>
        </p:nvSpPr>
        <p:spPr>
          <a:xfrm>
            <a:off x="4105619" y="3429000"/>
            <a:ext cx="2286000" cy="3048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15" name="Google Shape;1015;g3f645ac5276_0_32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76</a:t>
            </a:fld>
            <a:endParaRPr sz="1000">
              <a:solidFill>
                <a:schemeClr val="dk1"/>
              </a:solidFill>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20"/>
        <p:cNvGrpSpPr/>
        <p:nvPr/>
      </p:nvGrpSpPr>
      <p:grpSpPr>
        <a:xfrm>
          <a:off x="0" y="0"/>
          <a:ext cx="0" cy="0"/>
          <a:chOff x="0" y="0"/>
          <a:chExt cx="0" cy="0"/>
        </a:xfrm>
      </p:grpSpPr>
      <p:sp>
        <p:nvSpPr>
          <p:cNvPr id="1024" name="Google Shape;1024;p77"/>
          <p:cNvSpPr/>
          <p:nvPr/>
        </p:nvSpPr>
        <p:spPr>
          <a:xfrm>
            <a:off x="7391400" y="41910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25" name="Google Shape;1025;p77"/>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Feststellung</a:t>
            </a:r>
            <a:r>
              <a:rPr lang="en-US" sz="1200" dirty="0">
                <a:solidFill>
                  <a:srgbClr val="BFBFBF"/>
                </a:solidFill>
              </a:rPr>
              <a:t>, </a:t>
            </a:r>
            <a:r>
              <a:rPr lang="en-US" sz="1200" dirty="0" err="1">
                <a:solidFill>
                  <a:srgbClr val="BFBFBF"/>
                </a:solidFill>
              </a:rPr>
              <a:t>ob</a:t>
            </a:r>
            <a:r>
              <a:rPr lang="en-US" sz="1200" dirty="0">
                <a:solidFill>
                  <a:srgbClr val="BFBFBF"/>
                </a:solidFill>
              </a:rPr>
              <a:t> der </a:t>
            </a:r>
            <a:r>
              <a:rPr lang="en-US" sz="1200" dirty="0" err="1">
                <a:solidFill>
                  <a:srgbClr val="BFBFBF"/>
                </a:solidFill>
              </a:rPr>
              <a:t>Augeninnendruck</a:t>
            </a:r>
            <a:r>
              <a:rPr lang="en-US" sz="1200" dirty="0">
                <a:solidFill>
                  <a:srgbClr val="BFBFBF"/>
                </a:solidFill>
              </a:rPr>
              <a:t> an der </a:t>
            </a:r>
            <a:r>
              <a:rPr lang="en-US" sz="1200" dirty="0" err="1">
                <a:solidFill>
                  <a:srgbClr val="BFBFBF"/>
                </a:solidFill>
              </a:rPr>
              <a:t>Pathogenese</a:t>
            </a:r>
            <a:r>
              <a:rPr lang="en-US" sz="1200" dirty="0">
                <a:solidFill>
                  <a:srgbClr val="BFBFBF"/>
                </a:solidFill>
              </a:rPr>
              <a:t> des NDG </a:t>
            </a:r>
            <a:r>
              <a:rPr lang="en-US" sz="1200" dirty="0" err="1">
                <a:solidFill>
                  <a:srgbClr val="BFBFBF"/>
                </a:solidFill>
              </a:rPr>
              <a:t>beteiligt</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Probanden</a:t>
            </a:r>
            <a:r>
              <a:rPr lang="en-US" sz="1200" dirty="0">
                <a:solidFill>
                  <a:srgbClr val="BFBFBF"/>
                </a:solidFill>
              </a:rPr>
              <a:t>: 70 </a:t>
            </a:r>
            <a:r>
              <a:rPr lang="en-US" sz="1200" dirty="0" err="1">
                <a:solidFill>
                  <a:srgbClr val="BFBFBF"/>
                </a:solidFill>
              </a:rPr>
              <a:t>Patienten</a:t>
            </a:r>
            <a:r>
              <a:rPr lang="en-US" sz="1200" dirty="0">
                <a:solidFill>
                  <a:srgbClr val="BFBFBF"/>
                </a:solidFill>
              </a:rPr>
              <a:t> (140 Augen) </a:t>
            </a:r>
            <a:r>
              <a:rPr lang="en-US" sz="1200" dirty="0" err="1">
                <a:solidFill>
                  <a:srgbClr val="BFBFBF"/>
                </a:solidFill>
              </a:rPr>
              <a:t>mit</a:t>
            </a:r>
            <a:r>
              <a:rPr lang="en-US" sz="1200" dirty="0">
                <a:solidFill>
                  <a:srgbClr val="BFBFBF"/>
                </a:solidFill>
              </a:rPr>
              <a:t> </a:t>
            </a:r>
            <a:r>
              <a:rPr lang="en-US" sz="1200" dirty="0" err="1">
                <a:solidFill>
                  <a:srgbClr val="BFBFBF"/>
                </a:solidFill>
              </a:rPr>
              <a:t>normalem</a:t>
            </a:r>
            <a:r>
              <a:rPr lang="en-US" sz="1200" dirty="0">
                <a:solidFill>
                  <a:srgbClr val="BFBFBF"/>
                </a:solidFill>
              </a:rPr>
              <a:t> </a:t>
            </a:r>
            <a:r>
              <a:rPr lang="en-US" sz="1200" dirty="0" err="1">
                <a:solidFill>
                  <a:srgbClr val="BFBFBF"/>
                </a:solidFill>
              </a:rPr>
              <a:t>Augeninnendruck</a:t>
            </a:r>
            <a:r>
              <a:rPr lang="en-US" sz="1200" dirty="0">
                <a:solidFill>
                  <a:srgbClr val="BFBFBF"/>
                </a:solidFill>
              </a:rPr>
              <a:t> und </a:t>
            </a:r>
            <a:r>
              <a:rPr lang="en-US" sz="1200" dirty="0" err="1">
                <a:solidFill>
                  <a:srgbClr val="BFBFBF"/>
                </a:solidFill>
              </a:rPr>
              <a:t>Gesichtsfeldausfall</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wurde</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err="1">
                <a:solidFill>
                  <a:srgbClr val="BFBFBF"/>
                </a:solidFill>
              </a:rPr>
              <a:t>Therapie</a:t>
            </a:r>
            <a:r>
              <a:rPr lang="en-US" sz="1200" dirty="0">
                <a:solidFill>
                  <a:srgbClr val="BFBFBF"/>
                </a:solidFill>
              </a:rPr>
              <a:t>: </a:t>
            </a:r>
            <a:r>
              <a:rPr lang="en-US" sz="1200" dirty="0" err="1">
                <a:solidFill>
                  <a:srgbClr val="BFBFBF"/>
                </a:solidFill>
              </a:rPr>
              <a:t>Medikamentöse</a:t>
            </a:r>
            <a:r>
              <a:rPr lang="en-US" sz="1200" dirty="0">
                <a:solidFill>
                  <a:srgbClr val="BFBFBF"/>
                </a:solidFill>
              </a:rPr>
              <a:t> </a:t>
            </a:r>
            <a:r>
              <a:rPr lang="en-US" sz="1200" dirty="0" err="1">
                <a:solidFill>
                  <a:srgbClr val="BFBFBF"/>
                </a:solidFill>
              </a:rPr>
              <a:t>Behandlung</a:t>
            </a:r>
            <a:r>
              <a:rPr lang="en-US" sz="1200" dirty="0">
                <a:solidFill>
                  <a:srgbClr val="BFBFBF"/>
                </a:solidFill>
              </a:rPr>
              <a:t>/ALT und/</a:t>
            </a:r>
            <a:r>
              <a:rPr lang="en-US" sz="1200" dirty="0" err="1">
                <a:solidFill>
                  <a:srgbClr val="BFBFBF"/>
                </a:solidFill>
              </a:rPr>
              <a:t>oder</a:t>
            </a:r>
            <a:r>
              <a:rPr lang="en-US" sz="1200" dirty="0">
                <a:solidFill>
                  <a:srgbClr val="BFBFBF"/>
                </a:solidFill>
              </a:rPr>
              <a:t> </a:t>
            </a:r>
            <a:r>
              <a:rPr lang="en-US" sz="1200" dirty="0" err="1">
                <a:solidFill>
                  <a:srgbClr val="BFBFBF"/>
                </a:solidFill>
              </a:rPr>
              <a:t>Glaukomchirurgie</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Bedarf</a:t>
            </a:r>
            <a:r>
              <a:rPr lang="en-US" sz="1200" dirty="0">
                <a:solidFill>
                  <a:srgbClr val="BFBFBF"/>
                </a:solidFill>
              </a:rPr>
              <a:t> </a:t>
            </a:r>
            <a:r>
              <a:rPr lang="en-US" sz="1200" dirty="0" err="1">
                <a:solidFill>
                  <a:srgbClr val="BFBFBF"/>
                </a:solidFill>
              </a:rPr>
              <a:t>mit</a:t>
            </a:r>
            <a:r>
              <a:rPr lang="en-US" sz="1200" dirty="0">
                <a:solidFill>
                  <a:srgbClr val="BFBFBF"/>
                </a:solidFill>
              </a:rPr>
              <a:t> dem Ziel </a:t>
            </a:r>
            <a:r>
              <a:rPr lang="en-US" sz="1200" dirty="0" err="1">
                <a:solidFill>
                  <a:srgbClr val="BFBFBF"/>
                </a:solidFill>
              </a:rPr>
              <a:t>einer</a:t>
            </a:r>
            <a:r>
              <a:rPr lang="en-US" sz="1200" dirty="0">
                <a:solidFill>
                  <a:srgbClr val="BFBFBF"/>
                </a:solidFill>
              </a:rPr>
              <a:t> IOD-</a:t>
            </a:r>
            <a:r>
              <a:rPr lang="en-US" sz="1200" dirty="0" err="1">
                <a:solidFill>
                  <a:srgbClr val="BFBFBF"/>
                </a:solidFill>
              </a:rPr>
              <a:t>Senkung</a:t>
            </a:r>
            <a:r>
              <a:rPr lang="en-US" sz="1200" dirty="0">
                <a:solidFill>
                  <a:srgbClr val="BFBFBF"/>
                </a:solidFill>
              </a:rPr>
              <a:t> um 30%</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Ergebnisse</a:t>
            </a:r>
            <a:r>
              <a:rPr lang="en-US" sz="1200" dirty="0">
                <a:solidFill>
                  <a:srgbClr val="BFBFBF"/>
                </a:solidFill>
              </a:rPr>
              <a:t>: </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a:solidFill>
                  <a:srgbClr val="BFBFBF"/>
                </a:solidFill>
              </a:rPr>
              <a:t>30%ige IOD-</a:t>
            </a:r>
            <a:r>
              <a:rPr lang="en-US" sz="1200" dirty="0" err="1">
                <a:solidFill>
                  <a:srgbClr val="BFBFBF"/>
                </a:solidFill>
              </a:rPr>
              <a:t>Senkung</a:t>
            </a:r>
            <a:r>
              <a:rPr lang="en-US" sz="1200" dirty="0">
                <a:solidFill>
                  <a:srgbClr val="BFBFBF"/>
                </a:solidFill>
              </a:rPr>
              <a:t> → </a:t>
            </a:r>
            <a:r>
              <a:rPr lang="en-US" sz="1200" dirty="0" err="1">
                <a:solidFill>
                  <a:srgbClr val="BFBFBF"/>
                </a:solidFill>
              </a:rPr>
              <a:t>geringere</a:t>
            </a:r>
            <a:r>
              <a:rPr lang="en-US" sz="1200" dirty="0">
                <a:solidFill>
                  <a:srgbClr val="BFBFBF"/>
                </a:solidFill>
              </a:rPr>
              <a:t> Progression von </a:t>
            </a:r>
            <a:r>
              <a:rPr lang="en-US" sz="1200" dirty="0" err="1">
                <a:solidFill>
                  <a:srgbClr val="BFBFBF"/>
                </a:solidFill>
              </a:rPr>
              <a:t>Papillen</a:t>
            </a:r>
            <a:r>
              <a:rPr lang="en-US" sz="1200" dirty="0">
                <a:solidFill>
                  <a:srgbClr val="BFBFBF"/>
                </a:solidFill>
              </a:rPr>
              <a:t>- und </a:t>
            </a:r>
            <a:r>
              <a:rPr lang="en-US" sz="1200" dirty="0" err="1">
                <a:solidFill>
                  <a:srgbClr val="BFBFBF"/>
                </a:solidFill>
              </a:rPr>
              <a:t>Gesichtsfeldschäden</a:t>
            </a:r>
            <a:r>
              <a:rPr lang="en-US" sz="1200" dirty="0">
                <a:solidFill>
                  <a:srgbClr val="BFBFBF"/>
                </a:solidFill>
              </a:rPr>
              <a:t>, </a:t>
            </a:r>
            <a:r>
              <a:rPr lang="en-US" sz="1200" dirty="0" err="1">
                <a:solidFill>
                  <a:srgbClr val="BFBFBF"/>
                </a:solidFill>
              </a:rPr>
              <a:t>aber</a:t>
            </a:r>
            <a:r>
              <a:rPr lang="en-US" sz="1200" dirty="0">
                <a:solidFill>
                  <a:srgbClr val="BFBFBF"/>
                </a:solidFill>
              </a:rPr>
              <a:t> …</a:t>
            </a:r>
            <a:endParaRPr dirty="0">
              <a:solidFill>
                <a:srgbClr val="BFBFBF"/>
              </a:solidFill>
            </a:endParaRPr>
          </a:p>
          <a:p>
            <a:pPr marL="1281113" lvl="3" indent="-292100" algn="l" rtl="0">
              <a:lnSpc>
                <a:spcPct val="95000"/>
              </a:lnSpc>
              <a:spcBef>
                <a:spcPts val="240"/>
              </a:spcBef>
              <a:spcAft>
                <a:spcPts val="0"/>
              </a:spcAft>
              <a:buClr>
                <a:srgbClr val="BFBFBF"/>
              </a:buClr>
              <a:buSzPts val="900"/>
              <a:buChar char="▪"/>
            </a:pPr>
            <a:r>
              <a:rPr lang="en-US" sz="1200" dirty="0">
                <a:solidFill>
                  <a:srgbClr val="BFBFBF"/>
                </a:solidFill>
              </a:rPr>
              <a:t>65%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zeigten</a:t>
            </a:r>
            <a:r>
              <a:rPr lang="en-US" sz="1200" dirty="0">
                <a:solidFill>
                  <a:srgbClr val="BFBFBF"/>
                </a:solidFill>
              </a:rPr>
              <a:t> </a:t>
            </a:r>
            <a:r>
              <a:rPr lang="en-US" sz="1200" i="1" dirty="0" err="1">
                <a:solidFill>
                  <a:srgbClr val="BFBFBF"/>
                </a:solidFill>
              </a:rPr>
              <a:t>keine</a:t>
            </a:r>
            <a:r>
              <a:rPr lang="en-US" sz="1200" i="1" dirty="0">
                <a:solidFill>
                  <a:srgbClr val="BFBFBF"/>
                </a:solidFill>
              </a:rPr>
              <a:t> Progression</a:t>
            </a:r>
            <a:endParaRPr dirty="0">
              <a:solidFill>
                <a:srgbClr val="BFBFBF"/>
              </a:solidFill>
            </a:endParaRPr>
          </a:p>
          <a:p>
            <a:pPr marL="1281113" lvl="3" indent="-292100" algn="l" rtl="0">
              <a:lnSpc>
                <a:spcPct val="95000"/>
              </a:lnSpc>
              <a:spcBef>
                <a:spcPts val="240"/>
              </a:spcBef>
              <a:spcAft>
                <a:spcPts val="0"/>
              </a:spcAft>
              <a:buSzPts val="900"/>
              <a:buChar char="▪"/>
            </a:pPr>
            <a:r>
              <a:rPr lang="en-US" sz="1200" b="1" dirty="0"/>
              <a:t>12% der </a:t>
            </a:r>
            <a:r>
              <a:rPr lang="en-US" sz="1200" b="1" dirty="0" err="1"/>
              <a:t>behandelten</a:t>
            </a:r>
            <a:r>
              <a:rPr lang="en-US" sz="1200" b="1" dirty="0"/>
              <a:t> Augen </a:t>
            </a:r>
            <a:r>
              <a:rPr lang="en-US" sz="1200" b="1" i="1" dirty="0" err="1">
                <a:solidFill>
                  <a:srgbClr val="0000FF"/>
                </a:solidFill>
              </a:rPr>
              <a:t>zeigten</a:t>
            </a:r>
            <a:r>
              <a:rPr lang="en-US" sz="1200" b="1" i="1" dirty="0">
                <a:solidFill>
                  <a:srgbClr val="0000FF"/>
                </a:solidFill>
              </a:rPr>
              <a:t> </a:t>
            </a:r>
            <a:r>
              <a:rPr lang="en-US" sz="1200" b="1" i="1" dirty="0" err="1">
                <a:solidFill>
                  <a:srgbClr val="0000FF"/>
                </a:solidFill>
              </a:rPr>
              <a:t>dennoch</a:t>
            </a:r>
            <a:r>
              <a:rPr lang="en-US" sz="1200" b="1" i="1" dirty="0">
                <a:solidFill>
                  <a:srgbClr val="0000FF"/>
                </a:solidFill>
              </a:rPr>
              <a:t> </a:t>
            </a:r>
            <a:r>
              <a:rPr lang="en-US" sz="1200" b="1" i="1" dirty="0" err="1">
                <a:solidFill>
                  <a:srgbClr val="0000FF"/>
                </a:solidFill>
              </a:rPr>
              <a:t>eine</a:t>
            </a:r>
            <a:r>
              <a:rPr lang="en-US" sz="1200" b="1" i="1" dirty="0">
                <a:solidFill>
                  <a:srgbClr val="0000FF"/>
                </a:solidFill>
              </a:rPr>
              <a:t> Progression</a:t>
            </a:r>
            <a:endParaRPr dirty="0"/>
          </a:p>
        </p:txBody>
      </p:sp>
      <p:sp>
        <p:nvSpPr>
          <p:cNvPr id="1026" name="Google Shape;1026;p77"/>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027" name="Google Shape;1027;p7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77</a:t>
            </a:fld>
            <a:endParaRPr sz="1000">
              <a:solidFill>
                <a:schemeClr val="dk1"/>
              </a:solidFill>
              <a:latin typeface="Arial"/>
              <a:ea typeface="Arial"/>
              <a:cs typeface="Arial"/>
              <a:sym typeface="Arial"/>
            </a:endParaRPr>
          </a:p>
        </p:txBody>
      </p:sp>
      <p:sp>
        <p:nvSpPr>
          <p:cNvPr id="1028" name="Google Shape;1028;p77"/>
          <p:cNvSpPr txBox="1"/>
          <p:nvPr/>
        </p:nvSpPr>
        <p:spPr>
          <a:xfrm>
            <a:off x="2520950" y="3732213"/>
            <a:ext cx="5715000" cy="7644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wurden mehrere Risikofaktoren für eine Progression identifiziert, darunter:</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--weibliches Geschlecht</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endParaRPr sz="1600">
              <a:solidFill>
                <a:srgbClr val="FFFF00"/>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endParaRPr sz="1600">
              <a:solidFill>
                <a:srgbClr val="FFFF00"/>
              </a:solidFill>
              <a:latin typeface="Arial"/>
              <a:ea typeface="Arial"/>
              <a:cs typeface="Arial"/>
              <a:sym typeface="Arial"/>
            </a:endParaRPr>
          </a:p>
        </p:txBody>
      </p:sp>
      <p:sp>
        <p:nvSpPr>
          <p:cNvPr id="1029" name="Google Shape;1029;p77"/>
          <p:cNvSpPr/>
          <p:nvPr/>
        </p:nvSpPr>
        <p:spPr>
          <a:xfrm>
            <a:off x="2655065" y="3921125"/>
            <a:ext cx="685800" cy="231775"/>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9" name="Google Shape;1039;g3f645ac5276_0_335"/>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Feststellung</a:t>
            </a:r>
            <a:r>
              <a:rPr lang="en-US" sz="1200" dirty="0">
                <a:solidFill>
                  <a:srgbClr val="BFBFBF"/>
                </a:solidFill>
              </a:rPr>
              <a:t>, </a:t>
            </a:r>
            <a:r>
              <a:rPr lang="en-US" sz="1200" dirty="0" err="1">
                <a:solidFill>
                  <a:srgbClr val="BFBFBF"/>
                </a:solidFill>
              </a:rPr>
              <a:t>ob</a:t>
            </a:r>
            <a:r>
              <a:rPr lang="en-US" sz="1200" dirty="0">
                <a:solidFill>
                  <a:srgbClr val="BFBFBF"/>
                </a:solidFill>
              </a:rPr>
              <a:t> der </a:t>
            </a:r>
            <a:r>
              <a:rPr lang="en-US" sz="1200" dirty="0" err="1">
                <a:solidFill>
                  <a:srgbClr val="BFBFBF"/>
                </a:solidFill>
              </a:rPr>
              <a:t>Augeninnendruck</a:t>
            </a:r>
            <a:r>
              <a:rPr lang="en-US" sz="1200" dirty="0">
                <a:solidFill>
                  <a:srgbClr val="BFBFBF"/>
                </a:solidFill>
              </a:rPr>
              <a:t> an der </a:t>
            </a:r>
            <a:r>
              <a:rPr lang="en-US" sz="1200" dirty="0" err="1">
                <a:solidFill>
                  <a:srgbClr val="BFBFBF"/>
                </a:solidFill>
              </a:rPr>
              <a:t>Pathogenese</a:t>
            </a:r>
            <a:r>
              <a:rPr lang="en-US" sz="1200" dirty="0">
                <a:solidFill>
                  <a:srgbClr val="BFBFBF"/>
                </a:solidFill>
              </a:rPr>
              <a:t> des NDG </a:t>
            </a:r>
            <a:r>
              <a:rPr lang="en-US" sz="1200" dirty="0" err="1">
                <a:solidFill>
                  <a:srgbClr val="BFBFBF"/>
                </a:solidFill>
              </a:rPr>
              <a:t>beteiligt</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Probanden</a:t>
            </a:r>
            <a:r>
              <a:rPr lang="en-US" sz="1200" dirty="0">
                <a:solidFill>
                  <a:srgbClr val="BFBFBF"/>
                </a:solidFill>
              </a:rPr>
              <a:t>: 70 </a:t>
            </a:r>
            <a:r>
              <a:rPr lang="en-US" sz="1200" dirty="0" err="1">
                <a:solidFill>
                  <a:srgbClr val="BFBFBF"/>
                </a:solidFill>
              </a:rPr>
              <a:t>Patienten</a:t>
            </a:r>
            <a:r>
              <a:rPr lang="en-US" sz="1200" dirty="0">
                <a:solidFill>
                  <a:srgbClr val="BFBFBF"/>
                </a:solidFill>
              </a:rPr>
              <a:t> (140 Augen) </a:t>
            </a:r>
            <a:r>
              <a:rPr lang="en-US" sz="1200" dirty="0" err="1">
                <a:solidFill>
                  <a:srgbClr val="BFBFBF"/>
                </a:solidFill>
              </a:rPr>
              <a:t>mit</a:t>
            </a:r>
            <a:r>
              <a:rPr lang="en-US" sz="1200" dirty="0">
                <a:solidFill>
                  <a:srgbClr val="BFBFBF"/>
                </a:solidFill>
              </a:rPr>
              <a:t> </a:t>
            </a:r>
            <a:r>
              <a:rPr lang="en-US" sz="1200" dirty="0" err="1">
                <a:solidFill>
                  <a:srgbClr val="BFBFBF"/>
                </a:solidFill>
              </a:rPr>
              <a:t>normalem</a:t>
            </a:r>
            <a:r>
              <a:rPr lang="en-US" sz="1200" dirty="0">
                <a:solidFill>
                  <a:srgbClr val="BFBFBF"/>
                </a:solidFill>
              </a:rPr>
              <a:t> </a:t>
            </a:r>
            <a:r>
              <a:rPr lang="en-US" sz="1200" dirty="0" err="1">
                <a:solidFill>
                  <a:srgbClr val="BFBFBF"/>
                </a:solidFill>
              </a:rPr>
              <a:t>Augeninnendruck</a:t>
            </a:r>
            <a:r>
              <a:rPr lang="en-US" sz="1200" dirty="0">
                <a:solidFill>
                  <a:srgbClr val="BFBFBF"/>
                </a:solidFill>
              </a:rPr>
              <a:t> und </a:t>
            </a:r>
            <a:r>
              <a:rPr lang="en-US" sz="1200" dirty="0" err="1">
                <a:solidFill>
                  <a:srgbClr val="BFBFBF"/>
                </a:solidFill>
              </a:rPr>
              <a:t>Gesichtsfeldausfall</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wurde</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err="1">
                <a:solidFill>
                  <a:srgbClr val="BFBFBF"/>
                </a:solidFill>
              </a:rPr>
              <a:t>Therapie</a:t>
            </a:r>
            <a:r>
              <a:rPr lang="en-US" sz="1200" dirty="0">
                <a:solidFill>
                  <a:srgbClr val="BFBFBF"/>
                </a:solidFill>
              </a:rPr>
              <a:t>: </a:t>
            </a:r>
            <a:r>
              <a:rPr lang="en-US" sz="1200" dirty="0" err="1">
                <a:solidFill>
                  <a:srgbClr val="BFBFBF"/>
                </a:solidFill>
              </a:rPr>
              <a:t>Medikamentöse</a:t>
            </a:r>
            <a:r>
              <a:rPr lang="en-US" sz="1200" dirty="0">
                <a:solidFill>
                  <a:srgbClr val="BFBFBF"/>
                </a:solidFill>
              </a:rPr>
              <a:t> </a:t>
            </a:r>
            <a:r>
              <a:rPr lang="en-US" sz="1200" dirty="0" err="1">
                <a:solidFill>
                  <a:srgbClr val="BFBFBF"/>
                </a:solidFill>
              </a:rPr>
              <a:t>Behandlung</a:t>
            </a:r>
            <a:r>
              <a:rPr lang="en-US" sz="1200" dirty="0">
                <a:solidFill>
                  <a:srgbClr val="BFBFBF"/>
                </a:solidFill>
              </a:rPr>
              <a:t>/ALT und/</a:t>
            </a:r>
            <a:r>
              <a:rPr lang="en-US" sz="1200" dirty="0" err="1">
                <a:solidFill>
                  <a:srgbClr val="BFBFBF"/>
                </a:solidFill>
              </a:rPr>
              <a:t>oder</a:t>
            </a:r>
            <a:r>
              <a:rPr lang="en-US" sz="1200" dirty="0">
                <a:solidFill>
                  <a:srgbClr val="BFBFBF"/>
                </a:solidFill>
              </a:rPr>
              <a:t> </a:t>
            </a:r>
            <a:r>
              <a:rPr lang="en-US" sz="1200" dirty="0" err="1">
                <a:solidFill>
                  <a:srgbClr val="BFBFBF"/>
                </a:solidFill>
              </a:rPr>
              <a:t>Glaukomchirurgie</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Bedarf</a:t>
            </a:r>
            <a:r>
              <a:rPr lang="en-US" sz="1200" dirty="0">
                <a:solidFill>
                  <a:srgbClr val="BFBFBF"/>
                </a:solidFill>
              </a:rPr>
              <a:t> </a:t>
            </a:r>
            <a:r>
              <a:rPr lang="en-US" sz="1200" dirty="0" err="1">
                <a:solidFill>
                  <a:srgbClr val="BFBFBF"/>
                </a:solidFill>
              </a:rPr>
              <a:t>mit</a:t>
            </a:r>
            <a:r>
              <a:rPr lang="en-US" sz="1200" dirty="0">
                <a:solidFill>
                  <a:srgbClr val="BFBFBF"/>
                </a:solidFill>
              </a:rPr>
              <a:t> dem Ziel </a:t>
            </a:r>
            <a:r>
              <a:rPr lang="en-US" sz="1200" dirty="0" err="1">
                <a:solidFill>
                  <a:srgbClr val="BFBFBF"/>
                </a:solidFill>
              </a:rPr>
              <a:t>einer</a:t>
            </a:r>
            <a:r>
              <a:rPr lang="en-US" sz="1200" dirty="0">
                <a:solidFill>
                  <a:srgbClr val="BFBFBF"/>
                </a:solidFill>
              </a:rPr>
              <a:t> IOD-</a:t>
            </a:r>
            <a:r>
              <a:rPr lang="en-US" sz="1200" dirty="0" err="1">
                <a:solidFill>
                  <a:srgbClr val="BFBFBF"/>
                </a:solidFill>
              </a:rPr>
              <a:t>Senkung</a:t>
            </a:r>
            <a:r>
              <a:rPr lang="en-US" sz="1200" dirty="0">
                <a:solidFill>
                  <a:srgbClr val="BFBFBF"/>
                </a:solidFill>
              </a:rPr>
              <a:t> um 30%</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Ergebnisse</a:t>
            </a:r>
            <a:r>
              <a:rPr lang="en-US" sz="1200" dirty="0">
                <a:solidFill>
                  <a:srgbClr val="BFBFBF"/>
                </a:solidFill>
              </a:rPr>
              <a:t>: </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a:solidFill>
                  <a:srgbClr val="BFBFBF"/>
                </a:solidFill>
              </a:rPr>
              <a:t>30%ige IOD-</a:t>
            </a:r>
            <a:r>
              <a:rPr lang="en-US" sz="1200" dirty="0" err="1">
                <a:solidFill>
                  <a:srgbClr val="BFBFBF"/>
                </a:solidFill>
              </a:rPr>
              <a:t>Senkung</a:t>
            </a:r>
            <a:r>
              <a:rPr lang="en-US" sz="1200" dirty="0">
                <a:solidFill>
                  <a:srgbClr val="BFBFBF"/>
                </a:solidFill>
              </a:rPr>
              <a:t> → </a:t>
            </a:r>
            <a:r>
              <a:rPr lang="en-US" sz="1200" dirty="0" err="1">
                <a:solidFill>
                  <a:srgbClr val="BFBFBF"/>
                </a:solidFill>
              </a:rPr>
              <a:t>geringere</a:t>
            </a:r>
            <a:r>
              <a:rPr lang="en-US" sz="1200" dirty="0">
                <a:solidFill>
                  <a:srgbClr val="BFBFBF"/>
                </a:solidFill>
              </a:rPr>
              <a:t> Progression von </a:t>
            </a:r>
            <a:r>
              <a:rPr lang="en-US" sz="1200" dirty="0" err="1">
                <a:solidFill>
                  <a:srgbClr val="BFBFBF"/>
                </a:solidFill>
              </a:rPr>
              <a:t>Papillen</a:t>
            </a:r>
            <a:r>
              <a:rPr lang="en-US" sz="1200" dirty="0">
                <a:solidFill>
                  <a:srgbClr val="BFBFBF"/>
                </a:solidFill>
              </a:rPr>
              <a:t>- und </a:t>
            </a:r>
            <a:r>
              <a:rPr lang="en-US" sz="1200" dirty="0" err="1">
                <a:solidFill>
                  <a:srgbClr val="BFBFBF"/>
                </a:solidFill>
              </a:rPr>
              <a:t>Gesichtsfeldschäden</a:t>
            </a:r>
            <a:r>
              <a:rPr lang="en-US" sz="1200" dirty="0">
                <a:solidFill>
                  <a:srgbClr val="BFBFBF"/>
                </a:solidFill>
              </a:rPr>
              <a:t>, </a:t>
            </a:r>
            <a:r>
              <a:rPr lang="en-US" sz="1200" dirty="0" err="1">
                <a:solidFill>
                  <a:srgbClr val="BFBFBF"/>
                </a:solidFill>
              </a:rPr>
              <a:t>aber</a:t>
            </a:r>
            <a:r>
              <a:rPr lang="en-US" sz="1200" dirty="0">
                <a:solidFill>
                  <a:srgbClr val="BFBFBF"/>
                </a:solidFill>
              </a:rPr>
              <a:t> …</a:t>
            </a:r>
            <a:endParaRPr dirty="0">
              <a:solidFill>
                <a:srgbClr val="BFBFBF"/>
              </a:solidFill>
            </a:endParaRPr>
          </a:p>
          <a:p>
            <a:pPr marL="1281113" lvl="3" indent="-292100" algn="l" rtl="0">
              <a:lnSpc>
                <a:spcPct val="95000"/>
              </a:lnSpc>
              <a:spcBef>
                <a:spcPts val="240"/>
              </a:spcBef>
              <a:spcAft>
                <a:spcPts val="0"/>
              </a:spcAft>
              <a:buClr>
                <a:srgbClr val="BFBFBF"/>
              </a:buClr>
              <a:buSzPts val="900"/>
              <a:buChar char="▪"/>
            </a:pPr>
            <a:r>
              <a:rPr lang="en-US" sz="1200" dirty="0">
                <a:solidFill>
                  <a:srgbClr val="BFBFBF"/>
                </a:solidFill>
              </a:rPr>
              <a:t>65%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zeigten</a:t>
            </a:r>
            <a:r>
              <a:rPr lang="en-US" sz="1200" dirty="0">
                <a:solidFill>
                  <a:srgbClr val="BFBFBF"/>
                </a:solidFill>
              </a:rPr>
              <a:t> </a:t>
            </a:r>
            <a:r>
              <a:rPr lang="en-US" sz="1200" i="1" dirty="0" err="1">
                <a:solidFill>
                  <a:srgbClr val="BFBFBF"/>
                </a:solidFill>
              </a:rPr>
              <a:t>keine</a:t>
            </a:r>
            <a:r>
              <a:rPr lang="en-US" sz="1200" i="1" dirty="0">
                <a:solidFill>
                  <a:srgbClr val="BFBFBF"/>
                </a:solidFill>
              </a:rPr>
              <a:t> Progression</a:t>
            </a:r>
            <a:endParaRPr dirty="0">
              <a:solidFill>
                <a:srgbClr val="BFBFBF"/>
              </a:solidFill>
            </a:endParaRPr>
          </a:p>
          <a:p>
            <a:pPr marL="1281113" lvl="3" indent="-292100" algn="l" rtl="0">
              <a:lnSpc>
                <a:spcPct val="95000"/>
              </a:lnSpc>
              <a:spcBef>
                <a:spcPts val="240"/>
              </a:spcBef>
              <a:spcAft>
                <a:spcPts val="0"/>
              </a:spcAft>
              <a:buSzPts val="900"/>
              <a:buChar char="▪"/>
            </a:pPr>
            <a:r>
              <a:rPr lang="en-US" sz="1200" b="1" dirty="0"/>
              <a:t>12% der </a:t>
            </a:r>
            <a:r>
              <a:rPr lang="en-US" sz="1200" b="1" dirty="0" err="1"/>
              <a:t>behandelten</a:t>
            </a:r>
            <a:r>
              <a:rPr lang="en-US" sz="1200" b="1" dirty="0"/>
              <a:t> Augen </a:t>
            </a:r>
            <a:r>
              <a:rPr lang="en-US" sz="1200" b="1" i="1" dirty="0" err="1">
                <a:solidFill>
                  <a:srgbClr val="0000FF"/>
                </a:solidFill>
              </a:rPr>
              <a:t>zeigten</a:t>
            </a:r>
            <a:r>
              <a:rPr lang="en-US" sz="1200" b="1" i="1" dirty="0">
                <a:solidFill>
                  <a:srgbClr val="0000FF"/>
                </a:solidFill>
              </a:rPr>
              <a:t> </a:t>
            </a:r>
            <a:r>
              <a:rPr lang="en-US" sz="1200" b="1" i="1" dirty="0" err="1">
                <a:solidFill>
                  <a:srgbClr val="0000FF"/>
                </a:solidFill>
              </a:rPr>
              <a:t>dennoch</a:t>
            </a:r>
            <a:r>
              <a:rPr lang="en-US" sz="1200" b="1" i="1" dirty="0">
                <a:solidFill>
                  <a:srgbClr val="0000FF"/>
                </a:solidFill>
              </a:rPr>
              <a:t> </a:t>
            </a:r>
            <a:r>
              <a:rPr lang="en-US" sz="1200" b="1" i="1" dirty="0" err="1">
                <a:solidFill>
                  <a:srgbClr val="0000FF"/>
                </a:solidFill>
              </a:rPr>
              <a:t>eine</a:t>
            </a:r>
            <a:r>
              <a:rPr lang="en-US" sz="1200" b="1" i="1" dirty="0">
                <a:solidFill>
                  <a:srgbClr val="0000FF"/>
                </a:solidFill>
              </a:rPr>
              <a:t> Progression</a:t>
            </a:r>
            <a:endParaRPr dirty="0"/>
          </a:p>
        </p:txBody>
      </p:sp>
      <p:sp>
        <p:nvSpPr>
          <p:cNvPr id="1040" name="Google Shape;1040;g3f645ac5276_0_335"/>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041" name="Google Shape;1041;g3f645ac5276_0_33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78</a:t>
            </a:fld>
            <a:endParaRPr sz="1000">
              <a:solidFill>
                <a:schemeClr val="dk1"/>
              </a:solidFill>
              <a:latin typeface="Arial"/>
              <a:ea typeface="Arial"/>
              <a:cs typeface="Arial"/>
              <a:sym typeface="Arial"/>
            </a:endParaRPr>
          </a:p>
        </p:txBody>
      </p:sp>
      <p:sp>
        <p:nvSpPr>
          <p:cNvPr id="1042" name="Google Shape;1042;g3f645ac5276_0_335"/>
          <p:cNvSpPr txBox="1"/>
          <p:nvPr/>
        </p:nvSpPr>
        <p:spPr>
          <a:xfrm>
            <a:off x="2520950" y="3732213"/>
            <a:ext cx="5715000" cy="7644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wurden mehrere Risikofaktoren für eine Progression identifiziert, darunter:</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--weibliches Geschlecht</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endParaRPr sz="1600">
              <a:solidFill>
                <a:srgbClr val="FFFF00"/>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endParaRPr sz="1600">
              <a:solidFill>
                <a:srgbClr val="FFFF00"/>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47"/>
        <p:cNvGrpSpPr/>
        <p:nvPr/>
      </p:nvGrpSpPr>
      <p:grpSpPr>
        <a:xfrm>
          <a:off x="0" y="0"/>
          <a:ext cx="0" cy="0"/>
          <a:chOff x="0" y="0"/>
          <a:chExt cx="0" cy="0"/>
        </a:xfrm>
      </p:grpSpPr>
      <p:sp>
        <p:nvSpPr>
          <p:cNvPr id="1052" name="Google Shape;1052;g3f645ac5276_0_348"/>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Feststellung</a:t>
            </a:r>
            <a:r>
              <a:rPr lang="en-US" sz="1200" dirty="0">
                <a:solidFill>
                  <a:srgbClr val="BFBFBF"/>
                </a:solidFill>
              </a:rPr>
              <a:t>, </a:t>
            </a:r>
            <a:r>
              <a:rPr lang="en-US" sz="1200" dirty="0" err="1">
                <a:solidFill>
                  <a:srgbClr val="BFBFBF"/>
                </a:solidFill>
              </a:rPr>
              <a:t>ob</a:t>
            </a:r>
            <a:r>
              <a:rPr lang="en-US" sz="1200" dirty="0">
                <a:solidFill>
                  <a:srgbClr val="BFBFBF"/>
                </a:solidFill>
              </a:rPr>
              <a:t> der </a:t>
            </a:r>
            <a:r>
              <a:rPr lang="en-US" sz="1200" dirty="0" err="1">
                <a:solidFill>
                  <a:srgbClr val="BFBFBF"/>
                </a:solidFill>
              </a:rPr>
              <a:t>Augeninnendruck</a:t>
            </a:r>
            <a:r>
              <a:rPr lang="en-US" sz="1200" dirty="0">
                <a:solidFill>
                  <a:srgbClr val="BFBFBF"/>
                </a:solidFill>
              </a:rPr>
              <a:t> an der </a:t>
            </a:r>
            <a:r>
              <a:rPr lang="en-US" sz="1200" dirty="0" err="1">
                <a:solidFill>
                  <a:srgbClr val="BFBFBF"/>
                </a:solidFill>
              </a:rPr>
              <a:t>Pathogenese</a:t>
            </a:r>
            <a:r>
              <a:rPr lang="en-US" sz="1200" dirty="0">
                <a:solidFill>
                  <a:srgbClr val="BFBFBF"/>
                </a:solidFill>
              </a:rPr>
              <a:t> des NDG </a:t>
            </a:r>
            <a:r>
              <a:rPr lang="en-US" sz="1200" dirty="0" err="1">
                <a:solidFill>
                  <a:srgbClr val="BFBFBF"/>
                </a:solidFill>
              </a:rPr>
              <a:t>beteiligt</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Probanden</a:t>
            </a:r>
            <a:r>
              <a:rPr lang="en-US" sz="1200" dirty="0">
                <a:solidFill>
                  <a:srgbClr val="BFBFBF"/>
                </a:solidFill>
              </a:rPr>
              <a:t>: 70 </a:t>
            </a:r>
            <a:r>
              <a:rPr lang="en-US" sz="1200" dirty="0" err="1">
                <a:solidFill>
                  <a:srgbClr val="BFBFBF"/>
                </a:solidFill>
              </a:rPr>
              <a:t>Patienten</a:t>
            </a:r>
            <a:r>
              <a:rPr lang="en-US" sz="1200" dirty="0">
                <a:solidFill>
                  <a:srgbClr val="BFBFBF"/>
                </a:solidFill>
              </a:rPr>
              <a:t> (140 Augen) </a:t>
            </a:r>
            <a:r>
              <a:rPr lang="en-US" sz="1200" dirty="0" err="1">
                <a:solidFill>
                  <a:srgbClr val="BFBFBF"/>
                </a:solidFill>
              </a:rPr>
              <a:t>mit</a:t>
            </a:r>
            <a:r>
              <a:rPr lang="en-US" sz="1200" dirty="0">
                <a:solidFill>
                  <a:srgbClr val="BFBFBF"/>
                </a:solidFill>
              </a:rPr>
              <a:t> </a:t>
            </a:r>
            <a:r>
              <a:rPr lang="en-US" sz="1200" dirty="0" err="1">
                <a:solidFill>
                  <a:srgbClr val="BFBFBF"/>
                </a:solidFill>
              </a:rPr>
              <a:t>normalem</a:t>
            </a:r>
            <a:r>
              <a:rPr lang="en-US" sz="1200" dirty="0">
                <a:solidFill>
                  <a:srgbClr val="BFBFBF"/>
                </a:solidFill>
              </a:rPr>
              <a:t> </a:t>
            </a:r>
            <a:r>
              <a:rPr lang="en-US" sz="1200" dirty="0" err="1">
                <a:solidFill>
                  <a:srgbClr val="BFBFBF"/>
                </a:solidFill>
              </a:rPr>
              <a:t>Augeninnendruck</a:t>
            </a:r>
            <a:r>
              <a:rPr lang="en-US" sz="1200" dirty="0">
                <a:solidFill>
                  <a:srgbClr val="BFBFBF"/>
                </a:solidFill>
              </a:rPr>
              <a:t> und </a:t>
            </a:r>
            <a:r>
              <a:rPr lang="en-US" sz="1200" dirty="0" err="1">
                <a:solidFill>
                  <a:srgbClr val="BFBFBF"/>
                </a:solidFill>
              </a:rPr>
              <a:t>Gesichtsfeldausfall</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wurde</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err="1">
                <a:solidFill>
                  <a:srgbClr val="BFBFBF"/>
                </a:solidFill>
              </a:rPr>
              <a:t>Therapie</a:t>
            </a:r>
            <a:r>
              <a:rPr lang="en-US" sz="1200" dirty="0">
                <a:solidFill>
                  <a:srgbClr val="BFBFBF"/>
                </a:solidFill>
              </a:rPr>
              <a:t>: </a:t>
            </a:r>
            <a:r>
              <a:rPr lang="en-US" sz="1200" dirty="0" err="1">
                <a:solidFill>
                  <a:srgbClr val="BFBFBF"/>
                </a:solidFill>
              </a:rPr>
              <a:t>Medikamentöse</a:t>
            </a:r>
            <a:r>
              <a:rPr lang="en-US" sz="1200" dirty="0">
                <a:solidFill>
                  <a:srgbClr val="BFBFBF"/>
                </a:solidFill>
              </a:rPr>
              <a:t> </a:t>
            </a:r>
            <a:r>
              <a:rPr lang="en-US" sz="1200" dirty="0" err="1">
                <a:solidFill>
                  <a:srgbClr val="BFBFBF"/>
                </a:solidFill>
              </a:rPr>
              <a:t>Behandlung</a:t>
            </a:r>
            <a:r>
              <a:rPr lang="en-US" sz="1200" dirty="0">
                <a:solidFill>
                  <a:srgbClr val="BFBFBF"/>
                </a:solidFill>
              </a:rPr>
              <a:t>/ALT und/</a:t>
            </a:r>
            <a:r>
              <a:rPr lang="en-US" sz="1200" dirty="0" err="1">
                <a:solidFill>
                  <a:srgbClr val="BFBFBF"/>
                </a:solidFill>
              </a:rPr>
              <a:t>oder</a:t>
            </a:r>
            <a:r>
              <a:rPr lang="en-US" sz="1200" dirty="0">
                <a:solidFill>
                  <a:srgbClr val="BFBFBF"/>
                </a:solidFill>
              </a:rPr>
              <a:t> </a:t>
            </a:r>
            <a:r>
              <a:rPr lang="en-US" sz="1200" dirty="0" err="1">
                <a:solidFill>
                  <a:srgbClr val="BFBFBF"/>
                </a:solidFill>
              </a:rPr>
              <a:t>Glaukomchirurgie</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Bedarf</a:t>
            </a:r>
            <a:r>
              <a:rPr lang="en-US" sz="1200" dirty="0">
                <a:solidFill>
                  <a:srgbClr val="BFBFBF"/>
                </a:solidFill>
              </a:rPr>
              <a:t> </a:t>
            </a:r>
            <a:r>
              <a:rPr lang="en-US" sz="1200" dirty="0" err="1">
                <a:solidFill>
                  <a:srgbClr val="BFBFBF"/>
                </a:solidFill>
              </a:rPr>
              <a:t>mit</a:t>
            </a:r>
            <a:r>
              <a:rPr lang="en-US" sz="1200" dirty="0">
                <a:solidFill>
                  <a:srgbClr val="BFBFBF"/>
                </a:solidFill>
              </a:rPr>
              <a:t> dem Ziel </a:t>
            </a:r>
            <a:r>
              <a:rPr lang="en-US" sz="1200" dirty="0" err="1">
                <a:solidFill>
                  <a:srgbClr val="BFBFBF"/>
                </a:solidFill>
              </a:rPr>
              <a:t>einer</a:t>
            </a:r>
            <a:r>
              <a:rPr lang="en-US" sz="1200" dirty="0">
                <a:solidFill>
                  <a:srgbClr val="BFBFBF"/>
                </a:solidFill>
              </a:rPr>
              <a:t> IOD-</a:t>
            </a:r>
            <a:r>
              <a:rPr lang="en-US" sz="1200" dirty="0" err="1">
                <a:solidFill>
                  <a:srgbClr val="BFBFBF"/>
                </a:solidFill>
              </a:rPr>
              <a:t>Senkung</a:t>
            </a:r>
            <a:r>
              <a:rPr lang="en-US" sz="1200" dirty="0">
                <a:solidFill>
                  <a:srgbClr val="BFBFBF"/>
                </a:solidFill>
              </a:rPr>
              <a:t> um 30%</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Ergebnisse</a:t>
            </a:r>
            <a:r>
              <a:rPr lang="en-US" sz="1200" dirty="0">
                <a:solidFill>
                  <a:srgbClr val="BFBFBF"/>
                </a:solidFill>
              </a:rPr>
              <a:t>: </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a:solidFill>
                  <a:srgbClr val="BFBFBF"/>
                </a:solidFill>
              </a:rPr>
              <a:t>30%ige IOD-</a:t>
            </a:r>
            <a:r>
              <a:rPr lang="en-US" sz="1200" dirty="0" err="1">
                <a:solidFill>
                  <a:srgbClr val="BFBFBF"/>
                </a:solidFill>
              </a:rPr>
              <a:t>Senkung</a:t>
            </a:r>
            <a:r>
              <a:rPr lang="en-US" sz="1200" dirty="0">
                <a:solidFill>
                  <a:srgbClr val="BFBFBF"/>
                </a:solidFill>
              </a:rPr>
              <a:t> → </a:t>
            </a:r>
            <a:r>
              <a:rPr lang="en-US" sz="1200" dirty="0" err="1">
                <a:solidFill>
                  <a:srgbClr val="BFBFBF"/>
                </a:solidFill>
              </a:rPr>
              <a:t>geringere</a:t>
            </a:r>
            <a:r>
              <a:rPr lang="en-US" sz="1200" dirty="0">
                <a:solidFill>
                  <a:srgbClr val="BFBFBF"/>
                </a:solidFill>
              </a:rPr>
              <a:t> Progression von </a:t>
            </a:r>
            <a:r>
              <a:rPr lang="en-US" sz="1200" dirty="0" err="1">
                <a:solidFill>
                  <a:srgbClr val="BFBFBF"/>
                </a:solidFill>
              </a:rPr>
              <a:t>Papillen</a:t>
            </a:r>
            <a:r>
              <a:rPr lang="en-US" sz="1200" dirty="0">
                <a:solidFill>
                  <a:srgbClr val="BFBFBF"/>
                </a:solidFill>
              </a:rPr>
              <a:t>- und </a:t>
            </a:r>
            <a:r>
              <a:rPr lang="en-US" sz="1200" dirty="0" err="1">
                <a:solidFill>
                  <a:srgbClr val="BFBFBF"/>
                </a:solidFill>
              </a:rPr>
              <a:t>Gesichtsfeldschäden</a:t>
            </a:r>
            <a:r>
              <a:rPr lang="en-US" sz="1200" dirty="0">
                <a:solidFill>
                  <a:srgbClr val="BFBFBF"/>
                </a:solidFill>
              </a:rPr>
              <a:t>, </a:t>
            </a:r>
            <a:r>
              <a:rPr lang="en-US" sz="1200" dirty="0" err="1">
                <a:solidFill>
                  <a:srgbClr val="BFBFBF"/>
                </a:solidFill>
              </a:rPr>
              <a:t>aber</a:t>
            </a:r>
            <a:r>
              <a:rPr lang="en-US" sz="1200" dirty="0">
                <a:solidFill>
                  <a:srgbClr val="BFBFBF"/>
                </a:solidFill>
              </a:rPr>
              <a:t> …</a:t>
            </a:r>
            <a:endParaRPr dirty="0">
              <a:solidFill>
                <a:srgbClr val="BFBFBF"/>
              </a:solidFill>
            </a:endParaRPr>
          </a:p>
          <a:p>
            <a:pPr marL="1281113" lvl="3" indent="-292100" algn="l" rtl="0">
              <a:lnSpc>
                <a:spcPct val="95000"/>
              </a:lnSpc>
              <a:spcBef>
                <a:spcPts val="240"/>
              </a:spcBef>
              <a:spcAft>
                <a:spcPts val="0"/>
              </a:spcAft>
              <a:buClr>
                <a:srgbClr val="BFBFBF"/>
              </a:buClr>
              <a:buSzPts val="900"/>
              <a:buChar char="▪"/>
            </a:pPr>
            <a:r>
              <a:rPr lang="en-US" sz="1200" dirty="0">
                <a:solidFill>
                  <a:srgbClr val="BFBFBF"/>
                </a:solidFill>
              </a:rPr>
              <a:t>65%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zeigten</a:t>
            </a:r>
            <a:r>
              <a:rPr lang="en-US" sz="1200" dirty="0">
                <a:solidFill>
                  <a:srgbClr val="BFBFBF"/>
                </a:solidFill>
              </a:rPr>
              <a:t> </a:t>
            </a:r>
            <a:r>
              <a:rPr lang="en-US" sz="1200" i="1" dirty="0" err="1">
                <a:solidFill>
                  <a:srgbClr val="BFBFBF"/>
                </a:solidFill>
              </a:rPr>
              <a:t>keine</a:t>
            </a:r>
            <a:r>
              <a:rPr lang="en-US" sz="1200" i="1" dirty="0">
                <a:solidFill>
                  <a:srgbClr val="BFBFBF"/>
                </a:solidFill>
              </a:rPr>
              <a:t> Progression</a:t>
            </a:r>
            <a:endParaRPr dirty="0">
              <a:solidFill>
                <a:srgbClr val="BFBFBF"/>
              </a:solidFill>
            </a:endParaRPr>
          </a:p>
          <a:p>
            <a:pPr marL="1281113" lvl="3" indent="-292100" algn="l" rtl="0">
              <a:lnSpc>
                <a:spcPct val="95000"/>
              </a:lnSpc>
              <a:spcBef>
                <a:spcPts val="240"/>
              </a:spcBef>
              <a:spcAft>
                <a:spcPts val="0"/>
              </a:spcAft>
              <a:buSzPts val="900"/>
              <a:buChar char="▪"/>
            </a:pPr>
            <a:r>
              <a:rPr lang="en-US" sz="1200" b="1" dirty="0"/>
              <a:t>12% der </a:t>
            </a:r>
            <a:r>
              <a:rPr lang="en-US" sz="1200" b="1" dirty="0" err="1"/>
              <a:t>behandelten</a:t>
            </a:r>
            <a:r>
              <a:rPr lang="en-US" sz="1200" b="1" dirty="0"/>
              <a:t> Augen </a:t>
            </a:r>
            <a:r>
              <a:rPr lang="en-US" sz="1200" b="1" i="1" dirty="0" err="1">
                <a:solidFill>
                  <a:srgbClr val="0000FF"/>
                </a:solidFill>
              </a:rPr>
              <a:t>zeigten</a:t>
            </a:r>
            <a:r>
              <a:rPr lang="en-US" sz="1200" b="1" i="1" dirty="0">
                <a:solidFill>
                  <a:srgbClr val="0000FF"/>
                </a:solidFill>
              </a:rPr>
              <a:t> </a:t>
            </a:r>
            <a:r>
              <a:rPr lang="en-US" sz="1200" b="1" i="1" dirty="0" err="1">
                <a:solidFill>
                  <a:srgbClr val="0000FF"/>
                </a:solidFill>
              </a:rPr>
              <a:t>dennoch</a:t>
            </a:r>
            <a:r>
              <a:rPr lang="en-US" sz="1200" b="1" i="1" dirty="0">
                <a:solidFill>
                  <a:srgbClr val="0000FF"/>
                </a:solidFill>
              </a:rPr>
              <a:t> </a:t>
            </a:r>
            <a:r>
              <a:rPr lang="en-US" sz="1200" b="1" i="1" dirty="0" err="1">
                <a:solidFill>
                  <a:srgbClr val="0000FF"/>
                </a:solidFill>
              </a:rPr>
              <a:t>eine</a:t>
            </a:r>
            <a:r>
              <a:rPr lang="en-US" sz="1200" b="1" i="1" dirty="0">
                <a:solidFill>
                  <a:srgbClr val="0000FF"/>
                </a:solidFill>
              </a:rPr>
              <a:t> Progression</a:t>
            </a:r>
            <a:endParaRPr dirty="0"/>
          </a:p>
        </p:txBody>
      </p:sp>
      <p:sp>
        <p:nvSpPr>
          <p:cNvPr id="1053" name="Google Shape;1053;g3f645ac5276_0_348"/>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054" name="Google Shape;1054;g3f645ac5276_0_34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79</a:t>
            </a:fld>
            <a:endParaRPr sz="1000">
              <a:solidFill>
                <a:schemeClr val="dk1"/>
              </a:solidFill>
              <a:latin typeface="Arial"/>
              <a:ea typeface="Arial"/>
              <a:cs typeface="Arial"/>
              <a:sym typeface="Arial"/>
            </a:endParaRPr>
          </a:p>
        </p:txBody>
      </p:sp>
      <p:sp>
        <p:nvSpPr>
          <p:cNvPr id="1055" name="Google Shape;1055;g3f645ac5276_0_348"/>
          <p:cNvSpPr txBox="1"/>
          <p:nvPr/>
        </p:nvSpPr>
        <p:spPr>
          <a:xfrm>
            <a:off x="2520950" y="3732213"/>
            <a:ext cx="5715000" cy="7644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wurden mehrere Risikofaktoren für eine Progression identifiziert, darunter:</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--weibliches Geschlecht</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a:solidFill>
                  <a:srgbClr val="0000FF"/>
                </a:solidFill>
              </a:rPr>
              <a:t>Migräne oder vasospastische Erkrankungen in der Anamnese</a:t>
            </a:r>
            <a:endParaRPr sz="1600">
              <a:solidFill>
                <a:srgbClr val="FFFF00"/>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endParaRPr sz="1600">
              <a:solidFill>
                <a:srgbClr val="FFFF00"/>
              </a:solidFill>
              <a:latin typeface="Arial"/>
              <a:ea typeface="Arial"/>
              <a:cs typeface="Arial"/>
              <a:sym typeface="Arial"/>
            </a:endParaRPr>
          </a:p>
        </p:txBody>
      </p:sp>
      <p:sp>
        <p:nvSpPr>
          <p:cNvPr id="1056" name="Google Shape;1056;g3f645ac5276_0_348"/>
          <p:cNvSpPr/>
          <p:nvPr/>
        </p:nvSpPr>
        <p:spPr>
          <a:xfrm>
            <a:off x="2406650" y="4109344"/>
            <a:ext cx="799258" cy="187234"/>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Aua!</a:t>
            </a:r>
            <a:endParaRPr/>
          </a:p>
        </p:txBody>
      </p:sp>
      <p:sp>
        <p:nvSpPr>
          <p:cNvPr id="1057" name="Google Shape;1057;g3f645ac5276_0_348"/>
          <p:cNvSpPr/>
          <p:nvPr/>
        </p:nvSpPr>
        <p:spPr>
          <a:xfrm>
            <a:off x="3581400" y="4154631"/>
            <a:ext cx="990600" cy="141947"/>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Aua?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7" name="Google Shape;237;p8"/>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zur</a:t>
            </a:r>
            <a:r>
              <a:rPr lang="en-US" sz="1200" b="1" dirty="0"/>
              <a:t> </a:t>
            </a:r>
            <a:r>
              <a:rPr lang="en-US" sz="1200" b="1" dirty="0" err="1"/>
              <a:t>Behandlung</a:t>
            </a:r>
            <a:r>
              <a:rPr lang="en-US" sz="1200" b="1" dirty="0"/>
              <a:t> von </a:t>
            </a:r>
            <a:r>
              <a:rPr lang="en-US" sz="1200" b="1" dirty="0" err="1"/>
              <a:t>okulärer</a:t>
            </a:r>
            <a:r>
              <a:rPr lang="en-US" sz="1200" b="1" dirty="0"/>
              <a:t> Hypertension</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Wirksamkeit</a:t>
            </a:r>
            <a:r>
              <a:rPr lang="en-US" sz="1200" dirty="0"/>
              <a:t> der </a:t>
            </a:r>
            <a:r>
              <a:rPr lang="en-US" sz="1200" dirty="0" err="1"/>
              <a:t>medikamentösen</a:t>
            </a:r>
            <a:r>
              <a:rPr lang="en-US" sz="1200" dirty="0"/>
              <a:t> </a:t>
            </a:r>
            <a:r>
              <a:rPr lang="en-US" sz="1200" dirty="0" err="1"/>
              <a:t>Behandlung</a:t>
            </a:r>
            <a:r>
              <a:rPr lang="en-US" sz="1200" dirty="0"/>
              <a:t> </a:t>
            </a:r>
            <a:r>
              <a:rPr lang="en-US" sz="1200" dirty="0" err="1"/>
              <a:t>zur</a:t>
            </a:r>
            <a:r>
              <a:rPr lang="en-US" sz="1200" dirty="0"/>
              <a:t> </a:t>
            </a:r>
            <a:r>
              <a:rPr lang="en-US" sz="1200" dirty="0" err="1"/>
              <a:t>Vorbeugung</a:t>
            </a:r>
            <a:r>
              <a:rPr lang="en-US" sz="1200" dirty="0"/>
              <a:t> </a:t>
            </a:r>
            <a:r>
              <a:rPr lang="en-US" sz="1200" dirty="0" err="1"/>
              <a:t>bzw</a:t>
            </a:r>
            <a:r>
              <a:rPr lang="en-US" sz="1200" dirty="0"/>
              <a:t>. </a:t>
            </a:r>
            <a:r>
              <a:rPr lang="en-US" sz="1200" dirty="0" err="1"/>
              <a:t>Verzögerung</a:t>
            </a:r>
            <a:r>
              <a:rPr lang="en-US" sz="1200" dirty="0"/>
              <a:t> des </a:t>
            </a:r>
            <a:r>
              <a:rPr lang="en-US" sz="1200" dirty="0" err="1"/>
              <a:t>Auftretens</a:t>
            </a:r>
            <a:r>
              <a:rPr lang="en-US" sz="1200" dirty="0"/>
              <a:t> </a:t>
            </a:r>
            <a:r>
              <a:rPr lang="en-US" sz="1200" dirty="0" err="1"/>
              <a:t>eines</a:t>
            </a:r>
            <a:r>
              <a:rPr lang="en-US" sz="1200" dirty="0"/>
              <a:t> POWG </a:t>
            </a:r>
            <a:r>
              <a:rPr lang="en-US" sz="1200" dirty="0" err="1"/>
              <a:t>bei</a:t>
            </a:r>
            <a:r>
              <a:rPr lang="en-US" sz="1200" dirty="0"/>
              <a:t> OHT</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~1600 </a:t>
            </a:r>
            <a:r>
              <a:rPr lang="en-US" sz="1200" dirty="0" err="1"/>
              <a:t>Patienten</a:t>
            </a:r>
            <a:r>
              <a:rPr lang="en-US" sz="1200" dirty="0"/>
              <a:t> </a:t>
            </a:r>
            <a:r>
              <a:rPr lang="en-US" sz="1200" dirty="0" err="1"/>
              <a:t>mit</a:t>
            </a:r>
            <a:r>
              <a:rPr lang="en-US" sz="1200" dirty="0"/>
              <a:t> </a:t>
            </a:r>
            <a:r>
              <a:rPr lang="en-US" sz="1200" dirty="0" err="1"/>
              <a:t>Augeninnendruck</a:t>
            </a:r>
            <a:r>
              <a:rPr lang="en-US" sz="1200" dirty="0"/>
              <a:t> </a:t>
            </a:r>
            <a:r>
              <a:rPr lang="en-US" sz="1200" dirty="0">
                <a:solidFill>
                  <a:srgbClr val="0000FF"/>
                </a:solidFill>
              </a:rPr>
              <a:t>von 24–32 mmHg</a:t>
            </a:r>
            <a:r>
              <a:rPr lang="en-US" sz="1200" dirty="0"/>
              <a:t>, </a:t>
            </a:r>
            <a:r>
              <a:rPr lang="en-US" sz="1200" dirty="0" err="1"/>
              <a:t>normalem</a:t>
            </a:r>
            <a:r>
              <a:rPr lang="en-US" sz="1200" dirty="0"/>
              <a:t> </a:t>
            </a:r>
            <a:r>
              <a:rPr lang="en-US" sz="1200" dirty="0">
                <a:solidFill>
                  <a:srgbClr val="0000FF"/>
                </a:solidFill>
              </a:rPr>
              <a:t>GF </a:t>
            </a:r>
            <a:r>
              <a:rPr lang="en-US" sz="1200" dirty="0"/>
              <a:t>und </a:t>
            </a:r>
            <a:r>
              <a:rPr lang="en-US" sz="1200" dirty="0" err="1">
                <a:solidFill>
                  <a:srgbClr val="0000FF"/>
                </a:solidFill>
              </a:rPr>
              <a:t>normalem</a:t>
            </a:r>
            <a:r>
              <a:rPr lang="en-US" sz="1200" dirty="0">
                <a:solidFill>
                  <a:srgbClr val="0000FF"/>
                </a:solidFill>
              </a:rPr>
              <a:t> </a:t>
            </a:r>
            <a:r>
              <a:rPr lang="en-US" sz="1200" dirty="0" err="1">
                <a:solidFill>
                  <a:srgbClr val="0000FF"/>
                </a:solidFill>
              </a:rPr>
              <a:t>Papillenbefund</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wird</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93688" algn="l" rtl="0">
              <a:lnSpc>
                <a:spcPct val="95000"/>
              </a:lnSpc>
              <a:spcBef>
                <a:spcPts val="240"/>
              </a:spcBef>
              <a:spcAft>
                <a:spcPts val="0"/>
              </a:spcAft>
              <a:buSzPts val="840"/>
              <a:buChar char="●"/>
            </a:pPr>
            <a:r>
              <a:rPr lang="en-US" sz="1200" dirty="0" err="1"/>
              <a:t>Behandlungsziel</a:t>
            </a:r>
            <a:r>
              <a:rPr lang="en-US" sz="1200" dirty="0"/>
              <a:t>: </a:t>
            </a:r>
            <a:r>
              <a:rPr lang="en-US" sz="1200" dirty="0" err="1"/>
              <a:t>Senkung</a:t>
            </a:r>
            <a:r>
              <a:rPr lang="en-US" sz="1200" dirty="0"/>
              <a:t> des </a:t>
            </a:r>
            <a:r>
              <a:rPr lang="en-US" sz="1200" dirty="0" err="1"/>
              <a:t>Augeninnendrucks</a:t>
            </a:r>
            <a:r>
              <a:rPr lang="en-US" sz="1200" dirty="0"/>
              <a:t> </a:t>
            </a:r>
            <a:r>
              <a:rPr lang="en-US" sz="1200" dirty="0">
                <a:solidFill>
                  <a:srgbClr val="0000FF"/>
                </a:solidFill>
              </a:rPr>
              <a:t>um 20% </a:t>
            </a:r>
            <a:r>
              <a:rPr lang="en-US" sz="1200" i="1" dirty="0"/>
              <a:t>und </a:t>
            </a:r>
            <a:r>
              <a:rPr lang="en-US" sz="1200" dirty="0" err="1"/>
              <a:t>Augeninnendruck</a:t>
            </a:r>
            <a:r>
              <a:rPr lang="en-US" sz="1200" dirty="0"/>
              <a:t> </a:t>
            </a:r>
            <a:r>
              <a:rPr lang="en-US" sz="1200" dirty="0">
                <a:solidFill>
                  <a:srgbClr val="0000FF"/>
                </a:solidFill>
              </a:rPr>
              <a:t>&lt; 24 mmHg.</a:t>
            </a:r>
            <a:endParaRPr dirty="0"/>
          </a:p>
        </p:txBody>
      </p:sp>
      <p:sp>
        <p:nvSpPr>
          <p:cNvPr id="238" name="Google Shape;238;p8"/>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239" name="Google Shape;239;p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8</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62"/>
        <p:cNvGrpSpPr/>
        <p:nvPr/>
      </p:nvGrpSpPr>
      <p:grpSpPr>
        <a:xfrm>
          <a:off x="0" y="0"/>
          <a:ext cx="0" cy="0"/>
          <a:chOff x="0" y="0"/>
          <a:chExt cx="0" cy="0"/>
        </a:xfrm>
      </p:grpSpPr>
      <p:sp>
        <p:nvSpPr>
          <p:cNvPr id="1067" name="Google Shape;1067;g3f645ac5276_0_389"/>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Feststellung</a:t>
            </a:r>
            <a:r>
              <a:rPr lang="en-US" sz="1200" dirty="0">
                <a:solidFill>
                  <a:srgbClr val="BFBFBF"/>
                </a:solidFill>
              </a:rPr>
              <a:t>, </a:t>
            </a:r>
            <a:r>
              <a:rPr lang="en-US" sz="1200" dirty="0" err="1">
                <a:solidFill>
                  <a:srgbClr val="BFBFBF"/>
                </a:solidFill>
              </a:rPr>
              <a:t>ob</a:t>
            </a:r>
            <a:r>
              <a:rPr lang="en-US" sz="1200" dirty="0">
                <a:solidFill>
                  <a:srgbClr val="BFBFBF"/>
                </a:solidFill>
              </a:rPr>
              <a:t> der </a:t>
            </a:r>
            <a:r>
              <a:rPr lang="en-US" sz="1200" dirty="0" err="1">
                <a:solidFill>
                  <a:srgbClr val="BFBFBF"/>
                </a:solidFill>
              </a:rPr>
              <a:t>Augeninnendruck</a:t>
            </a:r>
            <a:r>
              <a:rPr lang="en-US" sz="1200" dirty="0">
                <a:solidFill>
                  <a:srgbClr val="BFBFBF"/>
                </a:solidFill>
              </a:rPr>
              <a:t> an der </a:t>
            </a:r>
            <a:r>
              <a:rPr lang="en-US" sz="1200" dirty="0" err="1">
                <a:solidFill>
                  <a:srgbClr val="BFBFBF"/>
                </a:solidFill>
              </a:rPr>
              <a:t>Pathogenese</a:t>
            </a:r>
            <a:r>
              <a:rPr lang="en-US" sz="1200" dirty="0">
                <a:solidFill>
                  <a:srgbClr val="BFBFBF"/>
                </a:solidFill>
              </a:rPr>
              <a:t> des NDG </a:t>
            </a:r>
            <a:r>
              <a:rPr lang="en-US" sz="1200" dirty="0" err="1">
                <a:solidFill>
                  <a:srgbClr val="BFBFBF"/>
                </a:solidFill>
              </a:rPr>
              <a:t>beteiligt</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Probanden</a:t>
            </a:r>
            <a:r>
              <a:rPr lang="en-US" sz="1200" dirty="0">
                <a:solidFill>
                  <a:srgbClr val="BFBFBF"/>
                </a:solidFill>
              </a:rPr>
              <a:t>: 70 </a:t>
            </a:r>
            <a:r>
              <a:rPr lang="en-US" sz="1200" dirty="0" err="1">
                <a:solidFill>
                  <a:srgbClr val="BFBFBF"/>
                </a:solidFill>
              </a:rPr>
              <a:t>Patienten</a:t>
            </a:r>
            <a:r>
              <a:rPr lang="en-US" sz="1200" dirty="0">
                <a:solidFill>
                  <a:srgbClr val="BFBFBF"/>
                </a:solidFill>
              </a:rPr>
              <a:t> (140 Augen) </a:t>
            </a:r>
            <a:r>
              <a:rPr lang="en-US" sz="1200" dirty="0" err="1">
                <a:solidFill>
                  <a:srgbClr val="BFBFBF"/>
                </a:solidFill>
              </a:rPr>
              <a:t>mit</a:t>
            </a:r>
            <a:r>
              <a:rPr lang="en-US" sz="1200" dirty="0">
                <a:solidFill>
                  <a:srgbClr val="BFBFBF"/>
                </a:solidFill>
              </a:rPr>
              <a:t> </a:t>
            </a:r>
            <a:r>
              <a:rPr lang="en-US" sz="1200" dirty="0" err="1">
                <a:solidFill>
                  <a:srgbClr val="BFBFBF"/>
                </a:solidFill>
              </a:rPr>
              <a:t>normalem</a:t>
            </a:r>
            <a:r>
              <a:rPr lang="en-US" sz="1200" dirty="0">
                <a:solidFill>
                  <a:srgbClr val="BFBFBF"/>
                </a:solidFill>
              </a:rPr>
              <a:t> </a:t>
            </a:r>
            <a:r>
              <a:rPr lang="en-US" sz="1200" dirty="0" err="1">
                <a:solidFill>
                  <a:srgbClr val="BFBFBF"/>
                </a:solidFill>
              </a:rPr>
              <a:t>Augeninnendruck</a:t>
            </a:r>
            <a:r>
              <a:rPr lang="en-US" sz="1200" dirty="0">
                <a:solidFill>
                  <a:srgbClr val="BFBFBF"/>
                </a:solidFill>
              </a:rPr>
              <a:t> und </a:t>
            </a:r>
            <a:r>
              <a:rPr lang="en-US" sz="1200" dirty="0" err="1">
                <a:solidFill>
                  <a:srgbClr val="BFBFBF"/>
                </a:solidFill>
              </a:rPr>
              <a:t>Gesichtsfeldausfall</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wurde</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err="1">
                <a:solidFill>
                  <a:srgbClr val="BFBFBF"/>
                </a:solidFill>
              </a:rPr>
              <a:t>Therapie</a:t>
            </a:r>
            <a:r>
              <a:rPr lang="en-US" sz="1200" dirty="0">
                <a:solidFill>
                  <a:srgbClr val="BFBFBF"/>
                </a:solidFill>
              </a:rPr>
              <a:t>: </a:t>
            </a:r>
            <a:r>
              <a:rPr lang="en-US" sz="1200" dirty="0" err="1">
                <a:solidFill>
                  <a:srgbClr val="BFBFBF"/>
                </a:solidFill>
              </a:rPr>
              <a:t>Medikamentöse</a:t>
            </a:r>
            <a:r>
              <a:rPr lang="en-US" sz="1200" dirty="0">
                <a:solidFill>
                  <a:srgbClr val="BFBFBF"/>
                </a:solidFill>
              </a:rPr>
              <a:t> </a:t>
            </a:r>
            <a:r>
              <a:rPr lang="en-US" sz="1200" dirty="0" err="1">
                <a:solidFill>
                  <a:srgbClr val="BFBFBF"/>
                </a:solidFill>
              </a:rPr>
              <a:t>Behandlung</a:t>
            </a:r>
            <a:r>
              <a:rPr lang="en-US" sz="1200" dirty="0">
                <a:solidFill>
                  <a:srgbClr val="BFBFBF"/>
                </a:solidFill>
              </a:rPr>
              <a:t>/ALT und/</a:t>
            </a:r>
            <a:r>
              <a:rPr lang="en-US" sz="1200" dirty="0" err="1">
                <a:solidFill>
                  <a:srgbClr val="BFBFBF"/>
                </a:solidFill>
              </a:rPr>
              <a:t>oder</a:t>
            </a:r>
            <a:r>
              <a:rPr lang="en-US" sz="1200" dirty="0">
                <a:solidFill>
                  <a:srgbClr val="BFBFBF"/>
                </a:solidFill>
              </a:rPr>
              <a:t> </a:t>
            </a:r>
            <a:r>
              <a:rPr lang="en-US" sz="1200" dirty="0" err="1">
                <a:solidFill>
                  <a:srgbClr val="BFBFBF"/>
                </a:solidFill>
              </a:rPr>
              <a:t>Glaukomchirurgie</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Bedarf</a:t>
            </a:r>
            <a:r>
              <a:rPr lang="en-US" sz="1200" dirty="0">
                <a:solidFill>
                  <a:srgbClr val="BFBFBF"/>
                </a:solidFill>
              </a:rPr>
              <a:t> </a:t>
            </a:r>
            <a:r>
              <a:rPr lang="en-US" sz="1200" dirty="0" err="1">
                <a:solidFill>
                  <a:srgbClr val="BFBFBF"/>
                </a:solidFill>
              </a:rPr>
              <a:t>mit</a:t>
            </a:r>
            <a:r>
              <a:rPr lang="en-US" sz="1200" dirty="0">
                <a:solidFill>
                  <a:srgbClr val="BFBFBF"/>
                </a:solidFill>
              </a:rPr>
              <a:t> dem Ziel </a:t>
            </a:r>
            <a:r>
              <a:rPr lang="en-US" sz="1200" dirty="0" err="1">
                <a:solidFill>
                  <a:srgbClr val="BFBFBF"/>
                </a:solidFill>
              </a:rPr>
              <a:t>einer</a:t>
            </a:r>
            <a:r>
              <a:rPr lang="en-US" sz="1200" dirty="0">
                <a:solidFill>
                  <a:srgbClr val="BFBFBF"/>
                </a:solidFill>
              </a:rPr>
              <a:t> IOD-</a:t>
            </a:r>
            <a:r>
              <a:rPr lang="en-US" sz="1200" dirty="0" err="1">
                <a:solidFill>
                  <a:srgbClr val="BFBFBF"/>
                </a:solidFill>
              </a:rPr>
              <a:t>Senkung</a:t>
            </a:r>
            <a:r>
              <a:rPr lang="en-US" sz="1200" dirty="0">
                <a:solidFill>
                  <a:srgbClr val="BFBFBF"/>
                </a:solidFill>
              </a:rPr>
              <a:t> um 30%</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Ergebnisse</a:t>
            </a:r>
            <a:r>
              <a:rPr lang="en-US" sz="1200" dirty="0">
                <a:solidFill>
                  <a:srgbClr val="BFBFBF"/>
                </a:solidFill>
              </a:rPr>
              <a:t>: </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a:solidFill>
                  <a:srgbClr val="BFBFBF"/>
                </a:solidFill>
              </a:rPr>
              <a:t>30%ige IOD-</a:t>
            </a:r>
            <a:r>
              <a:rPr lang="en-US" sz="1200" dirty="0" err="1">
                <a:solidFill>
                  <a:srgbClr val="BFBFBF"/>
                </a:solidFill>
              </a:rPr>
              <a:t>Senkung</a:t>
            </a:r>
            <a:r>
              <a:rPr lang="en-US" sz="1200" dirty="0">
                <a:solidFill>
                  <a:srgbClr val="BFBFBF"/>
                </a:solidFill>
              </a:rPr>
              <a:t> → </a:t>
            </a:r>
            <a:r>
              <a:rPr lang="en-US" sz="1200" dirty="0" err="1">
                <a:solidFill>
                  <a:srgbClr val="BFBFBF"/>
                </a:solidFill>
              </a:rPr>
              <a:t>geringere</a:t>
            </a:r>
            <a:r>
              <a:rPr lang="en-US" sz="1200" dirty="0">
                <a:solidFill>
                  <a:srgbClr val="BFBFBF"/>
                </a:solidFill>
              </a:rPr>
              <a:t> Progression von </a:t>
            </a:r>
            <a:r>
              <a:rPr lang="en-US" sz="1200" dirty="0" err="1">
                <a:solidFill>
                  <a:srgbClr val="BFBFBF"/>
                </a:solidFill>
              </a:rPr>
              <a:t>Papillen</a:t>
            </a:r>
            <a:r>
              <a:rPr lang="en-US" sz="1200" dirty="0">
                <a:solidFill>
                  <a:srgbClr val="BFBFBF"/>
                </a:solidFill>
              </a:rPr>
              <a:t>- und </a:t>
            </a:r>
            <a:r>
              <a:rPr lang="en-US" sz="1200" dirty="0" err="1">
                <a:solidFill>
                  <a:srgbClr val="BFBFBF"/>
                </a:solidFill>
              </a:rPr>
              <a:t>Gesichtsfeldschäden</a:t>
            </a:r>
            <a:r>
              <a:rPr lang="en-US" sz="1200" dirty="0">
                <a:solidFill>
                  <a:srgbClr val="BFBFBF"/>
                </a:solidFill>
              </a:rPr>
              <a:t>, </a:t>
            </a:r>
            <a:r>
              <a:rPr lang="en-US" sz="1200" dirty="0" err="1">
                <a:solidFill>
                  <a:srgbClr val="BFBFBF"/>
                </a:solidFill>
              </a:rPr>
              <a:t>aber</a:t>
            </a:r>
            <a:r>
              <a:rPr lang="en-US" sz="1200" dirty="0">
                <a:solidFill>
                  <a:srgbClr val="BFBFBF"/>
                </a:solidFill>
              </a:rPr>
              <a:t> …</a:t>
            </a:r>
            <a:endParaRPr dirty="0">
              <a:solidFill>
                <a:srgbClr val="BFBFBF"/>
              </a:solidFill>
            </a:endParaRPr>
          </a:p>
          <a:p>
            <a:pPr marL="1281113" lvl="3" indent="-292100" algn="l" rtl="0">
              <a:lnSpc>
                <a:spcPct val="95000"/>
              </a:lnSpc>
              <a:spcBef>
                <a:spcPts val="240"/>
              </a:spcBef>
              <a:spcAft>
                <a:spcPts val="0"/>
              </a:spcAft>
              <a:buClr>
                <a:srgbClr val="BFBFBF"/>
              </a:buClr>
              <a:buSzPts val="900"/>
              <a:buChar char="▪"/>
            </a:pPr>
            <a:r>
              <a:rPr lang="en-US" sz="1200" dirty="0">
                <a:solidFill>
                  <a:srgbClr val="BFBFBF"/>
                </a:solidFill>
              </a:rPr>
              <a:t>65%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zeigten</a:t>
            </a:r>
            <a:r>
              <a:rPr lang="en-US" sz="1200" dirty="0">
                <a:solidFill>
                  <a:srgbClr val="BFBFBF"/>
                </a:solidFill>
              </a:rPr>
              <a:t> </a:t>
            </a:r>
            <a:r>
              <a:rPr lang="en-US" sz="1200" i="1" dirty="0" err="1">
                <a:solidFill>
                  <a:srgbClr val="BFBFBF"/>
                </a:solidFill>
              </a:rPr>
              <a:t>keine</a:t>
            </a:r>
            <a:r>
              <a:rPr lang="en-US" sz="1200" i="1" dirty="0">
                <a:solidFill>
                  <a:srgbClr val="BFBFBF"/>
                </a:solidFill>
              </a:rPr>
              <a:t> Progression</a:t>
            </a:r>
            <a:endParaRPr dirty="0">
              <a:solidFill>
                <a:srgbClr val="BFBFBF"/>
              </a:solidFill>
            </a:endParaRPr>
          </a:p>
          <a:p>
            <a:pPr marL="1281113" lvl="3" indent="-292100" algn="l" rtl="0">
              <a:lnSpc>
                <a:spcPct val="95000"/>
              </a:lnSpc>
              <a:spcBef>
                <a:spcPts val="240"/>
              </a:spcBef>
              <a:spcAft>
                <a:spcPts val="0"/>
              </a:spcAft>
              <a:buSzPts val="900"/>
              <a:buChar char="▪"/>
            </a:pPr>
            <a:r>
              <a:rPr lang="en-US" sz="1200" b="1" dirty="0"/>
              <a:t>12% der </a:t>
            </a:r>
            <a:r>
              <a:rPr lang="en-US" sz="1200" b="1" dirty="0" err="1"/>
              <a:t>behandelten</a:t>
            </a:r>
            <a:r>
              <a:rPr lang="en-US" sz="1200" b="1" dirty="0"/>
              <a:t> Augen </a:t>
            </a:r>
            <a:r>
              <a:rPr lang="en-US" sz="1200" b="1" i="1" dirty="0" err="1">
                <a:solidFill>
                  <a:srgbClr val="0000FF"/>
                </a:solidFill>
              </a:rPr>
              <a:t>zeigten</a:t>
            </a:r>
            <a:r>
              <a:rPr lang="en-US" sz="1200" b="1" i="1" dirty="0">
                <a:solidFill>
                  <a:srgbClr val="0000FF"/>
                </a:solidFill>
              </a:rPr>
              <a:t> </a:t>
            </a:r>
            <a:r>
              <a:rPr lang="en-US" sz="1200" b="1" i="1" dirty="0" err="1">
                <a:solidFill>
                  <a:srgbClr val="0000FF"/>
                </a:solidFill>
              </a:rPr>
              <a:t>dennoch</a:t>
            </a:r>
            <a:r>
              <a:rPr lang="en-US" sz="1200" b="1" i="1" dirty="0">
                <a:solidFill>
                  <a:srgbClr val="0000FF"/>
                </a:solidFill>
              </a:rPr>
              <a:t> </a:t>
            </a:r>
            <a:r>
              <a:rPr lang="en-US" sz="1200" b="1" i="1" dirty="0" err="1">
                <a:solidFill>
                  <a:srgbClr val="0000FF"/>
                </a:solidFill>
              </a:rPr>
              <a:t>eine</a:t>
            </a:r>
            <a:r>
              <a:rPr lang="en-US" sz="1200" b="1" i="1" dirty="0">
                <a:solidFill>
                  <a:srgbClr val="0000FF"/>
                </a:solidFill>
              </a:rPr>
              <a:t> Progression</a:t>
            </a:r>
            <a:endParaRPr dirty="0"/>
          </a:p>
        </p:txBody>
      </p:sp>
      <p:sp>
        <p:nvSpPr>
          <p:cNvPr id="1068" name="Google Shape;1068;g3f645ac5276_0_389"/>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069" name="Google Shape;1069;g3f645ac5276_0_38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80</a:t>
            </a:fld>
            <a:endParaRPr sz="1000">
              <a:solidFill>
                <a:schemeClr val="dk1"/>
              </a:solidFill>
              <a:latin typeface="Arial"/>
              <a:ea typeface="Arial"/>
              <a:cs typeface="Arial"/>
              <a:sym typeface="Arial"/>
            </a:endParaRPr>
          </a:p>
        </p:txBody>
      </p:sp>
      <p:sp>
        <p:nvSpPr>
          <p:cNvPr id="1070" name="Google Shape;1070;g3f645ac5276_0_389"/>
          <p:cNvSpPr txBox="1"/>
          <p:nvPr/>
        </p:nvSpPr>
        <p:spPr>
          <a:xfrm>
            <a:off x="2520950" y="3732213"/>
            <a:ext cx="5715000" cy="7644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wurden mehrere Risikofaktoren für eine Progression identifiziert, darunter:</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--weibliches Geschlecht</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a:solidFill>
                  <a:srgbClr val="0000FF"/>
                </a:solidFill>
              </a:rPr>
              <a:t>Migräne oder vasospastische Erkrankungen in der Anamnese</a:t>
            </a:r>
            <a:endParaRPr sz="1600">
              <a:solidFill>
                <a:srgbClr val="FFFF00"/>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endParaRPr sz="1600">
              <a:solidFill>
                <a:srgbClr val="FFFF00"/>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80" name="Google Shape;1080;g3f645ac5276_0_403"/>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Feststellung</a:t>
            </a:r>
            <a:r>
              <a:rPr lang="en-US" sz="1200" dirty="0">
                <a:solidFill>
                  <a:srgbClr val="BFBFBF"/>
                </a:solidFill>
              </a:rPr>
              <a:t>, </a:t>
            </a:r>
            <a:r>
              <a:rPr lang="en-US" sz="1200" dirty="0" err="1">
                <a:solidFill>
                  <a:srgbClr val="BFBFBF"/>
                </a:solidFill>
              </a:rPr>
              <a:t>ob</a:t>
            </a:r>
            <a:r>
              <a:rPr lang="en-US" sz="1200" dirty="0">
                <a:solidFill>
                  <a:srgbClr val="BFBFBF"/>
                </a:solidFill>
              </a:rPr>
              <a:t> der </a:t>
            </a:r>
            <a:r>
              <a:rPr lang="en-US" sz="1200" dirty="0" err="1">
                <a:solidFill>
                  <a:srgbClr val="BFBFBF"/>
                </a:solidFill>
              </a:rPr>
              <a:t>Augeninnendruck</a:t>
            </a:r>
            <a:r>
              <a:rPr lang="en-US" sz="1200" dirty="0">
                <a:solidFill>
                  <a:srgbClr val="BFBFBF"/>
                </a:solidFill>
              </a:rPr>
              <a:t> an der </a:t>
            </a:r>
            <a:r>
              <a:rPr lang="en-US" sz="1200" dirty="0" err="1">
                <a:solidFill>
                  <a:srgbClr val="BFBFBF"/>
                </a:solidFill>
              </a:rPr>
              <a:t>Pathogenese</a:t>
            </a:r>
            <a:r>
              <a:rPr lang="en-US" sz="1200" dirty="0">
                <a:solidFill>
                  <a:srgbClr val="BFBFBF"/>
                </a:solidFill>
              </a:rPr>
              <a:t> des NDG </a:t>
            </a:r>
            <a:r>
              <a:rPr lang="en-US" sz="1200" dirty="0" err="1">
                <a:solidFill>
                  <a:srgbClr val="BFBFBF"/>
                </a:solidFill>
              </a:rPr>
              <a:t>beteiligt</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Probanden</a:t>
            </a:r>
            <a:r>
              <a:rPr lang="en-US" sz="1200" dirty="0">
                <a:solidFill>
                  <a:srgbClr val="BFBFBF"/>
                </a:solidFill>
              </a:rPr>
              <a:t>: 70 </a:t>
            </a:r>
            <a:r>
              <a:rPr lang="en-US" sz="1200" dirty="0" err="1">
                <a:solidFill>
                  <a:srgbClr val="BFBFBF"/>
                </a:solidFill>
              </a:rPr>
              <a:t>Patienten</a:t>
            </a:r>
            <a:r>
              <a:rPr lang="en-US" sz="1200" dirty="0">
                <a:solidFill>
                  <a:srgbClr val="BFBFBF"/>
                </a:solidFill>
              </a:rPr>
              <a:t> (140 Augen) </a:t>
            </a:r>
            <a:r>
              <a:rPr lang="en-US" sz="1200" dirty="0" err="1">
                <a:solidFill>
                  <a:srgbClr val="BFBFBF"/>
                </a:solidFill>
              </a:rPr>
              <a:t>mit</a:t>
            </a:r>
            <a:r>
              <a:rPr lang="en-US" sz="1200" dirty="0">
                <a:solidFill>
                  <a:srgbClr val="BFBFBF"/>
                </a:solidFill>
              </a:rPr>
              <a:t> </a:t>
            </a:r>
            <a:r>
              <a:rPr lang="en-US" sz="1200" dirty="0" err="1">
                <a:solidFill>
                  <a:srgbClr val="BFBFBF"/>
                </a:solidFill>
              </a:rPr>
              <a:t>normalem</a:t>
            </a:r>
            <a:r>
              <a:rPr lang="en-US" sz="1200" dirty="0">
                <a:solidFill>
                  <a:srgbClr val="BFBFBF"/>
                </a:solidFill>
              </a:rPr>
              <a:t> </a:t>
            </a:r>
            <a:r>
              <a:rPr lang="en-US" sz="1200" dirty="0" err="1">
                <a:solidFill>
                  <a:srgbClr val="BFBFBF"/>
                </a:solidFill>
              </a:rPr>
              <a:t>Augeninnendruck</a:t>
            </a:r>
            <a:r>
              <a:rPr lang="en-US" sz="1200" dirty="0">
                <a:solidFill>
                  <a:srgbClr val="BFBFBF"/>
                </a:solidFill>
              </a:rPr>
              <a:t> und </a:t>
            </a:r>
            <a:r>
              <a:rPr lang="en-US" sz="1200" dirty="0" err="1">
                <a:solidFill>
                  <a:srgbClr val="BFBFBF"/>
                </a:solidFill>
              </a:rPr>
              <a:t>Gesichtsfeldausfall</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wurde</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err="1">
                <a:solidFill>
                  <a:srgbClr val="BFBFBF"/>
                </a:solidFill>
              </a:rPr>
              <a:t>Therapie</a:t>
            </a:r>
            <a:r>
              <a:rPr lang="en-US" sz="1200" dirty="0">
                <a:solidFill>
                  <a:srgbClr val="BFBFBF"/>
                </a:solidFill>
              </a:rPr>
              <a:t>: </a:t>
            </a:r>
            <a:r>
              <a:rPr lang="en-US" sz="1200" dirty="0" err="1">
                <a:solidFill>
                  <a:srgbClr val="BFBFBF"/>
                </a:solidFill>
              </a:rPr>
              <a:t>Medikamentöse</a:t>
            </a:r>
            <a:r>
              <a:rPr lang="en-US" sz="1200" dirty="0">
                <a:solidFill>
                  <a:srgbClr val="BFBFBF"/>
                </a:solidFill>
              </a:rPr>
              <a:t> </a:t>
            </a:r>
            <a:r>
              <a:rPr lang="en-US" sz="1200" dirty="0" err="1">
                <a:solidFill>
                  <a:srgbClr val="BFBFBF"/>
                </a:solidFill>
              </a:rPr>
              <a:t>Behandlung</a:t>
            </a:r>
            <a:r>
              <a:rPr lang="en-US" sz="1200" dirty="0">
                <a:solidFill>
                  <a:srgbClr val="BFBFBF"/>
                </a:solidFill>
              </a:rPr>
              <a:t>/ALT und/</a:t>
            </a:r>
            <a:r>
              <a:rPr lang="en-US" sz="1200" dirty="0" err="1">
                <a:solidFill>
                  <a:srgbClr val="BFBFBF"/>
                </a:solidFill>
              </a:rPr>
              <a:t>oder</a:t>
            </a:r>
            <a:r>
              <a:rPr lang="en-US" sz="1200" dirty="0">
                <a:solidFill>
                  <a:srgbClr val="BFBFBF"/>
                </a:solidFill>
              </a:rPr>
              <a:t> </a:t>
            </a:r>
            <a:r>
              <a:rPr lang="en-US" sz="1200" dirty="0" err="1">
                <a:solidFill>
                  <a:srgbClr val="BFBFBF"/>
                </a:solidFill>
              </a:rPr>
              <a:t>Glaukomchirurgie</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Bedarf</a:t>
            </a:r>
            <a:r>
              <a:rPr lang="en-US" sz="1200" dirty="0">
                <a:solidFill>
                  <a:srgbClr val="BFBFBF"/>
                </a:solidFill>
              </a:rPr>
              <a:t> </a:t>
            </a:r>
            <a:r>
              <a:rPr lang="en-US" sz="1200" dirty="0" err="1">
                <a:solidFill>
                  <a:srgbClr val="BFBFBF"/>
                </a:solidFill>
              </a:rPr>
              <a:t>mit</a:t>
            </a:r>
            <a:r>
              <a:rPr lang="en-US" sz="1200" dirty="0">
                <a:solidFill>
                  <a:srgbClr val="BFBFBF"/>
                </a:solidFill>
              </a:rPr>
              <a:t> dem Ziel </a:t>
            </a:r>
            <a:r>
              <a:rPr lang="en-US" sz="1200" dirty="0" err="1">
                <a:solidFill>
                  <a:srgbClr val="BFBFBF"/>
                </a:solidFill>
              </a:rPr>
              <a:t>einer</a:t>
            </a:r>
            <a:r>
              <a:rPr lang="en-US" sz="1200" dirty="0">
                <a:solidFill>
                  <a:srgbClr val="BFBFBF"/>
                </a:solidFill>
              </a:rPr>
              <a:t> IOD-</a:t>
            </a:r>
            <a:r>
              <a:rPr lang="en-US" sz="1200" dirty="0" err="1">
                <a:solidFill>
                  <a:srgbClr val="BFBFBF"/>
                </a:solidFill>
              </a:rPr>
              <a:t>Senkung</a:t>
            </a:r>
            <a:r>
              <a:rPr lang="en-US" sz="1200" dirty="0">
                <a:solidFill>
                  <a:srgbClr val="BFBFBF"/>
                </a:solidFill>
              </a:rPr>
              <a:t> um 30%</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Ergebnisse</a:t>
            </a:r>
            <a:r>
              <a:rPr lang="en-US" sz="1200" dirty="0">
                <a:solidFill>
                  <a:srgbClr val="BFBFBF"/>
                </a:solidFill>
              </a:rPr>
              <a:t>: </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a:solidFill>
                  <a:srgbClr val="BFBFBF"/>
                </a:solidFill>
              </a:rPr>
              <a:t>30%ige IOD-</a:t>
            </a:r>
            <a:r>
              <a:rPr lang="en-US" sz="1200" dirty="0" err="1">
                <a:solidFill>
                  <a:srgbClr val="BFBFBF"/>
                </a:solidFill>
              </a:rPr>
              <a:t>Senkung</a:t>
            </a:r>
            <a:r>
              <a:rPr lang="en-US" sz="1200" dirty="0">
                <a:solidFill>
                  <a:srgbClr val="BFBFBF"/>
                </a:solidFill>
              </a:rPr>
              <a:t> → </a:t>
            </a:r>
            <a:r>
              <a:rPr lang="en-US" sz="1200" dirty="0" err="1">
                <a:solidFill>
                  <a:srgbClr val="BFBFBF"/>
                </a:solidFill>
              </a:rPr>
              <a:t>geringere</a:t>
            </a:r>
            <a:r>
              <a:rPr lang="en-US" sz="1200" dirty="0">
                <a:solidFill>
                  <a:srgbClr val="BFBFBF"/>
                </a:solidFill>
              </a:rPr>
              <a:t> Progression von </a:t>
            </a:r>
            <a:r>
              <a:rPr lang="en-US" sz="1200" dirty="0" err="1">
                <a:solidFill>
                  <a:srgbClr val="BFBFBF"/>
                </a:solidFill>
              </a:rPr>
              <a:t>Papillen</a:t>
            </a:r>
            <a:r>
              <a:rPr lang="en-US" sz="1200" dirty="0">
                <a:solidFill>
                  <a:srgbClr val="BFBFBF"/>
                </a:solidFill>
              </a:rPr>
              <a:t>- und </a:t>
            </a:r>
            <a:r>
              <a:rPr lang="en-US" sz="1200" dirty="0" err="1">
                <a:solidFill>
                  <a:srgbClr val="BFBFBF"/>
                </a:solidFill>
              </a:rPr>
              <a:t>Gesichtsfeldschäden</a:t>
            </a:r>
            <a:r>
              <a:rPr lang="en-US" sz="1200" dirty="0">
                <a:solidFill>
                  <a:srgbClr val="BFBFBF"/>
                </a:solidFill>
              </a:rPr>
              <a:t>, </a:t>
            </a:r>
            <a:r>
              <a:rPr lang="en-US" sz="1200" dirty="0" err="1">
                <a:solidFill>
                  <a:srgbClr val="BFBFBF"/>
                </a:solidFill>
              </a:rPr>
              <a:t>aber</a:t>
            </a:r>
            <a:r>
              <a:rPr lang="en-US" sz="1200" dirty="0">
                <a:solidFill>
                  <a:srgbClr val="BFBFBF"/>
                </a:solidFill>
              </a:rPr>
              <a:t> …</a:t>
            </a:r>
            <a:endParaRPr dirty="0">
              <a:solidFill>
                <a:srgbClr val="BFBFBF"/>
              </a:solidFill>
            </a:endParaRPr>
          </a:p>
          <a:p>
            <a:pPr marL="1281113" lvl="3" indent="-292100" algn="l" rtl="0">
              <a:lnSpc>
                <a:spcPct val="95000"/>
              </a:lnSpc>
              <a:spcBef>
                <a:spcPts val="240"/>
              </a:spcBef>
              <a:spcAft>
                <a:spcPts val="0"/>
              </a:spcAft>
              <a:buClr>
                <a:srgbClr val="BFBFBF"/>
              </a:buClr>
              <a:buSzPts val="900"/>
              <a:buChar char="▪"/>
            </a:pPr>
            <a:r>
              <a:rPr lang="en-US" sz="1200" dirty="0">
                <a:solidFill>
                  <a:srgbClr val="BFBFBF"/>
                </a:solidFill>
              </a:rPr>
              <a:t>65%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zeigten</a:t>
            </a:r>
            <a:r>
              <a:rPr lang="en-US" sz="1200" dirty="0">
                <a:solidFill>
                  <a:srgbClr val="BFBFBF"/>
                </a:solidFill>
              </a:rPr>
              <a:t> </a:t>
            </a:r>
            <a:r>
              <a:rPr lang="en-US" sz="1200" i="1" dirty="0" err="1">
                <a:solidFill>
                  <a:srgbClr val="BFBFBF"/>
                </a:solidFill>
              </a:rPr>
              <a:t>keine</a:t>
            </a:r>
            <a:r>
              <a:rPr lang="en-US" sz="1200" i="1" dirty="0">
                <a:solidFill>
                  <a:srgbClr val="BFBFBF"/>
                </a:solidFill>
              </a:rPr>
              <a:t> Progression</a:t>
            </a:r>
            <a:endParaRPr dirty="0">
              <a:solidFill>
                <a:srgbClr val="BFBFBF"/>
              </a:solidFill>
            </a:endParaRPr>
          </a:p>
          <a:p>
            <a:pPr marL="1281113" lvl="3" indent="-292100" algn="l" rtl="0">
              <a:lnSpc>
                <a:spcPct val="95000"/>
              </a:lnSpc>
              <a:spcBef>
                <a:spcPts val="240"/>
              </a:spcBef>
              <a:spcAft>
                <a:spcPts val="0"/>
              </a:spcAft>
              <a:buSzPts val="900"/>
              <a:buChar char="▪"/>
            </a:pPr>
            <a:r>
              <a:rPr lang="en-US" sz="1200" b="1" dirty="0"/>
              <a:t>12% der </a:t>
            </a:r>
            <a:r>
              <a:rPr lang="en-US" sz="1200" b="1" dirty="0" err="1"/>
              <a:t>behandelten</a:t>
            </a:r>
            <a:r>
              <a:rPr lang="en-US" sz="1200" b="1" dirty="0"/>
              <a:t> Augen </a:t>
            </a:r>
            <a:r>
              <a:rPr lang="en-US" sz="1200" b="1" i="1" dirty="0" err="1">
                <a:solidFill>
                  <a:srgbClr val="0000FF"/>
                </a:solidFill>
              </a:rPr>
              <a:t>zeigten</a:t>
            </a:r>
            <a:r>
              <a:rPr lang="en-US" sz="1200" b="1" i="1" dirty="0">
                <a:solidFill>
                  <a:srgbClr val="0000FF"/>
                </a:solidFill>
              </a:rPr>
              <a:t> </a:t>
            </a:r>
            <a:r>
              <a:rPr lang="en-US" sz="1200" b="1" i="1" dirty="0" err="1">
                <a:solidFill>
                  <a:srgbClr val="0000FF"/>
                </a:solidFill>
              </a:rPr>
              <a:t>dennoch</a:t>
            </a:r>
            <a:r>
              <a:rPr lang="en-US" sz="1200" b="1" i="1" dirty="0">
                <a:solidFill>
                  <a:srgbClr val="0000FF"/>
                </a:solidFill>
              </a:rPr>
              <a:t> </a:t>
            </a:r>
            <a:r>
              <a:rPr lang="en-US" sz="1200" b="1" i="1" dirty="0" err="1">
                <a:solidFill>
                  <a:srgbClr val="0000FF"/>
                </a:solidFill>
              </a:rPr>
              <a:t>eine</a:t>
            </a:r>
            <a:r>
              <a:rPr lang="en-US" sz="1200" b="1" i="1" dirty="0">
                <a:solidFill>
                  <a:srgbClr val="0000FF"/>
                </a:solidFill>
              </a:rPr>
              <a:t> Progression</a:t>
            </a:r>
            <a:endParaRPr dirty="0"/>
          </a:p>
        </p:txBody>
      </p:sp>
      <p:sp>
        <p:nvSpPr>
          <p:cNvPr id="1081" name="Google Shape;1081;g3f645ac5276_0_403"/>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082" name="Google Shape;1082;g3f645ac5276_0_40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81</a:t>
            </a:fld>
            <a:endParaRPr sz="1000">
              <a:solidFill>
                <a:schemeClr val="dk1"/>
              </a:solidFill>
              <a:latin typeface="Arial"/>
              <a:ea typeface="Arial"/>
              <a:cs typeface="Arial"/>
              <a:sym typeface="Arial"/>
            </a:endParaRPr>
          </a:p>
        </p:txBody>
      </p:sp>
      <p:sp>
        <p:nvSpPr>
          <p:cNvPr id="1083" name="Google Shape;1083;g3f645ac5276_0_403"/>
          <p:cNvSpPr txBox="1"/>
          <p:nvPr/>
        </p:nvSpPr>
        <p:spPr>
          <a:xfrm>
            <a:off x="2520950" y="3732213"/>
            <a:ext cx="5715000" cy="7644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wurden mehrere Risikofaktoren für eine Progression identifiziert, darunter:</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--weibliches Geschlecht</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a:solidFill>
                  <a:srgbClr val="0000FF"/>
                </a:solidFill>
              </a:rPr>
              <a:t>Migräne oder vasospastische Erkrankungen in der Anamnese</a:t>
            </a:r>
            <a:endParaRPr sz="1600">
              <a:solidFill>
                <a:srgbClr val="FFFF00"/>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--Vorliegen einer Papillenrandblutung</a:t>
            </a:r>
            <a:endParaRPr sz="1600">
              <a:solidFill>
                <a:srgbClr val="FFFF00"/>
              </a:solidFill>
              <a:latin typeface="Arial"/>
              <a:ea typeface="Arial"/>
              <a:cs typeface="Arial"/>
              <a:sym typeface="Arial"/>
            </a:endParaRPr>
          </a:p>
        </p:txBody>
      </p:sp>
      <p:sp>
        <p:nvSpPr>
          <p:cNvPr id="1084" name="Google Shape;1084;g3f645ac5276_0_403"/>
          <p:cNvSpPr/>
          <p:nvPr/>
        </p:nvSpPr>
        <p:spPr>
          <a:xfrm>
            <a:off x="3702002" y="4281680"/>
            <a:ext cx="1398808" cy="214933"/>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089"/>
        <p:cNvGrpSpPr/>
        <p:nvPr/>
      </p:nvGrpSpPr>
      <p:grpSpPr>
        <a:xfrm>
          <a:off x="0" y="0"/>
          <a:ext cx="0" cy="0"/>
          <a:chOff x="0" y="0"/>
          <a:chExt cx="0" cy="0"/>
        </a:xfrm>
      </p:grpSpPr>
      <p:sp>
        <p:nvSpPr>
          <p:cNvPr id="1094" name="Google Shape;1094;g3f645ac5276_0_416"/>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err="1"/>
              <a:t>Multizentrische</a:t>
            </a:r>
            <a:r>
              <a:rPr lang="en-US" sz="1200" b="1" dirty="0"/>
              <a:t> Studie </a:t>
            </a:r>
            <a:r>
              <a:rPr lang="en-US" sz="1200" b="1" dirty="0" err="1"/>
              <a:t>zum</a:t>
            </a:r>
            <a:r>
              <a:rPr lang="en-US" sz="1200" b="1" dirty="0"/>
              <a:t> </a:t>
            </a:r>
            <a:r>
              <a:rPr lang="en-US" sz="1200" b="1" dirty="0" err="1"/>
              <a:t>Normaldruckglaukom</a:t>
            </a:r>
            <a:r>
              <a:rPr lang="en-US" sz="1200" b="1" dirty="0"/>
              <a:t> (CNTGS)</a:t>
            </a:r>
            <a:endParaRPr dirty="0"/>
          </a:p>
          <a:p>
            <a:pPr marL="692150" lvl="1" indent="-347663" algn="l" rtl="0">
              <a:lnSpc>
                <a:spcPct val="95000"/>
              </a:lnSpc>
              <a:spcBef>
                <a:spcPts val="240"/>
              </a:spcBef>
              <a:spcAft>
                <a:spcPts val="0"/>
              </a:spcAft>
              <a:buClr>
                <a:srgbClr val="BFBFBF"/>
              </a:buClr>
              <a:buSzPts val="840"/>
              <a:buChar char="●"/>
            </a:pPr>
            <a:r>
              <a:rPr lang="en-US" sz="1200" dirty="0">
                <a:solidFill>
                  <a:srgbClr val="BFBFBF"/>
                </a:solidFill>
              </a:rPr>
              <a:t>Ziel: </a:t>
            </a:r>
            <a:r>
              <a:rPr lang="en-US" sz="1200" dirty="0" err="1">
                <a:solidFill>
                  <a:srgbClr val="BFBFBF"/>
                </a:solidFill>
              </a:rPr>
              <a:t>Feststellung</a:t>
            </a:r>
            <a:r>
              <a:rPr lang="en-US" sz="1200" dirty="0">
                <a:solidFill>
                  <a:srgbClr val="BFBFBF"/>
                </a:solidFill>
              </a:rPr>
              <a:t>, </a:t>
            </a:r>
            <a:r>
              <a:rPr lang="en-US" sz="1200" dirty="0" err="1">
                <a:solidFill>
                  <a:srgbClr val="BFBFBF"/>
                </a:solidFill>
              </a:rPr>
              <a:t>ob</a:t>
            </a:r>
            <a:r>
              <a:rPr lang="en-US" sz="1200" dirty="0">
                <a:solidFill>
                  <a:srgbClr val="BFBFBF"/>
                </a:solidFill>
              </a:rPr>
              <a:t> der </a:t>
            </a:r>
            <a:r>
              <a:rPr lang="en-US" sz="1200" dirty="0" err="1">
                <a:solidFill>
                  <a:srgbClr val="BFBFBF"/>
                </a:solidFill>
              </a:rPr>
              <a:t>Augeninnendruck</a:t>
            </a:r>
            <a:r>
              <a:rPr lang="en-US" sz="1200" dirty="0">
                <a:solidFill>
                  <a:srgbClr val="BFBFBF"/>
                </a:solidFill>
              </a:rPr>
              <a:t> an der </a:t>
            </a:r>
            <a:r>
              <a:rPr lang="en-US" sz="1200" dirty="0" err="1">
                <a:solidFill>
                  <a:srgbClr val="BFBFBF"/>
                </a:solidFill>
              </a:rPr>
              <a:t>Pathogenese</a:t>
            </a:r>
            <a:r>
              <a:rPr lang="en-US" sz="1200" dirty="0">
                <a:solidFill>
                  <a:srgbClr val="BFBFBF"/>
                </a:solidFill>
              </a:rPr>
              <a:t> des NDG </a:t>
            </a:r>
            <a:r>
              <a:rPr lang="en-US" sz="1200" dirty="0" err="1">
                <a:solidFill>
                  <a:srgbClr val="BFBFBF"/>
                </a:solidFill>
              </a:rPr>
              <a:t>beteiligt</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Probanden</a:t>
            </a:r>
            <a:r>
              <a:rPr lang="en-US" sz="1200" dirty="0">
                <a:solidFill>
                  <a:srgbClr val="BFBFBF"/>
                </a:solidFill>
              </a:rPr>
              <a:t>: 70 </a:t>
            </a:r>
            <a:r>
              <a:rPr lang="en-US" sz="1200" dirty="0" err="1">
                <a:solidFill>
                  <a:srgbClr val="BFBFBF"/>
                </a:solidFill>
              </a:rPr>
              <a:t>Patienten</a:t>
            </a:r>
            <a:r>
              <a:rPr lang="en-US" sz="1200" dirty="0">
                <a:solidFill>
                  <a:srgbClr val="BFBFBF"/>
                </a:solidFill>
              </a:rPr>
              <a:t> (140 Augen) </a:t>
            </a:r>
            <a:r>
              <a:rPr lang="en-US" sz="1200" dirty="0" err="1">
                <a:solidFill>
                  <a:srgbClr val="BFBFBF"/>
                </a:solidFill>
              </a:rPr>
              <a:t>mit</a:t>
            </a:r>
            <a:r>
              <a:rPr lang="en-US" sz="1200" dirty="0">
                <a:solidFill>
                  <a:srgbClr val="BFBFBF"/>
                </a:solidFill>
              </a:rPr>
              <a:t> </a:t>
            </a:r>
            <a:r>
              <a:rPr lang="en-US" sz="1200" dirty="0" err="1">
                <a:solidFill>
                  <a:srgbClr val="BFBFBF"/>
                </a:solidFill>
              </a:rPr>
              <a:t>normalem</a:t>
            </a:r>
            <a:r>
              <a:rPr lang="en-US" sz="1200" dirty="0">
                <a:solidFill>
                  <a:srgbClr val="BFBFBF"/>
                </a:solidFill>
              </a:rPr>
              <a:t> </a:t>
            </a:r>
            <a:r>
              <a:rPr lang="en-US" sz="1200" dirty="0" err="1">
                <a:solidFill>
                  <a:srgbClr val="BFBFBF"/>
                </a:solidFill>
              </a:rPr>
              <a:t>Augeninnendruck</a:t>
            </a:r>
            <a:r>
              <a:rPr lang="en-US" sz="1200" dirty="0">
                <a:solidFill>
                  <a:srgbClr val="BFBFBF"/>
                </a:solidFill>
              </a:rPr>
              <a:t> und </a:t>
            </a:r>
            <a:r>
              <a:rPr lang="en-US" sz="1200" dirty="0" err="1">
                <a:solidFill>
                  <a:srgbClr val="BFBFBF"/>
                </a:solidFill>
              </a:rPr>
              <a:t>Gesichtsfeldausfall</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Protokoll</a:t>
            </a:r>
            <a:r>
              <a:rPr lang="en-US" sz="1200" dirty="0">
                <a:solidFill>
                  <a:srgbClr val="BFBFBF"/>
                </a:solidFill>
              </a:rPr>
              <a:t>: Ein Auge </a:t>
            </a:r>
            <a:r>
              <a:rPr lang="en-US" sz="1200" dirty="0" err="1">
                <a:solidFill>
                  <a:srgbClr val="BFBFBF"/>
                </a:solidFill>
              </a:rPr>
              <a:t>wurde</a:t>
            </a:r>
            <a:r>
              <a:rPr lang="en-US" sz="1200" dirty="0">
                <a:solidFill>
                  <a:srgbClr val="BFBFBF"/>
                </a:solidFill>
              </a:rPr>
              <a:t> der </a:t>
            </a:r>
            <a:r>
              <a:rPr lang="en-US" sz="1200" dirty="0" err="1">
                <a:solidFill>
                  <a:srgbClr val="BFBFBF"/>
                </a:solidFill>
              </a:rPr>
              <a:t>Behandlung</a:t>
            </a:r>
            <a:r>
              <a:rPr lang="en-US" sz="1200" dirty="0">
                <a:solidFill>
                  <a:srgbClr val="BFBFBF"/>
                </a:solidFill>
              </a:rPr>
              <a:t> </a:t>
            </a:r>
            <a:r>
              <a:rPr lang="en-US" sz="1200" dirty="0" err="1">
                <a:solidFill>
                  <a:srgbClr val="BFBFBF"/>
                </a:solidFill>
              </a:rPr>
              <a:t>zugewiesen</a:t>
            </a:r>
            <a:r>
              <a:rPr lang="en-US" sz="1200" dirty="0">
                <a:solidFill>
                  <a:srgbClr val="BFBFBF"/>
                </a:solidFill>
              </a:rPr>
              <a:t>, das </a:t>
            </a:r>
            <a:r>
              <a:rPr lang="en-US" sz="1200" dirty="0" err="1">
                <a:solidFill>
                  <a:srgbClr val="BFBFBF"/>
                </a:solidFill>
              </a:rPr>
              <a:t>andere</a:t>
            </a:r>
            <a:r>
              <a:rPr lang="en-US" sz="1200" dirty="0">
                <a:solidFill>
                  <a:srgbClr val="BFBFBF"/>
                </a:solidFill>
              </a:rPr>
              <a:t> der </a:t>
            </a:r>
            <a:r>
              <a:rPr lang="en-US" sz="1200" dirty="0" err="1">
                <a:solidFill>
                  <a:srgbClr val="BFBFBF"/>
                </a:solidFill>
              </a:rPr>
              <a:t>Nichtbehandlung</a:t>
            </a:r>
            <a:r>
              <a:rPr lang="en-US" sz="1200" dirty="0">
                <a:solidFill>
                  <a:srgbClr val="BFBFBF"/>
                </a:solidFill>
              </a:rPr>
              <a:t>.</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err="1">
                <a:solidFill>
                  <a:srgbClr val="BFBFBF"/>
                </a:solidFill>
              </a:rPr>
              <a:t>Therapie</a:t>
            </a:r>
            <a:r>
              <a:rPr lang="en-US" sz="1200" dirty="0">
                <a:solidFill>
                  <a:srgbClr val="BFBFBF"/>
                </a:solidFill>
              </a:rPr>
              <a:t>: </a:t>
            </a:r>
            <a:r>
              <a:rPr lang="en-US" sz="1200" dirty="0" err="1">
                <a:solidFill>
                  <a:srgbClr val="BFBFBF"/>
                </a:solidFill>
              </a:rPr>
              <a:t>Medikamentöse</a:t>
            </a:r>
            <a:r>
              <a:rPr lang="en-US" sz="1200" dirty="0">
                <a:solidFill>
                  <a:srgbClr val="BFBFBF"/>
                </a:solidFill>
              </a:rPr>
              <a:t> </a:t>
            </a:r>
            <a:r>
              <a:rPr lang="en-US" sz="1200" dirty="0" err="1">
                <a:solidFill>
                  <a:srgbClr val="BFBFBF"/>
                </a:solidFill>
              </a:rPr>
              <a:t>Behandlung</a:t>
            </a:r>
            <a:r>
              <a:rPr lang="en-US" sz="1200" dirty="0">
                <a:solidFill>
                  <a:srgbClr val="BFBFBF"/>
                </a:solidFill>
              </a:rPr>
              <a:t>/ALT und/</a:t>
            </a:r>
            <a:r>
              <a:rPr lang="en-US" sz="1200" dirty="0" err="1">
                <a:solidFill>
                  <a:srgbClr val="BFBFBF"/>
                </a:solidFill>
              </a:rPr>
              <a:t>oder</a:t>
            </a:r>
            <a:r>
              <a:rPr lang="en-US" sz="1200" dirty="0">
                <a:solidFill>
                  <a:srgbClr val="BFBFBF"/>
                </a:solidFill>
              </a:rPr>
              <a:t> </a:t>
            </a:r>
            <a:r>
              <a:rPr lang="en-US" sz="1200" dirty="0" err="1">
                <a:solidFill>
                  <a:srgbClr val="BFBFBF"/>
                </a:solidFill>
              </a:rPr>
              <a:t>Glaukomchirurgie</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Bedarf</a:t>
            </a:r>
            <a:r>
              <a:rPr lang="en-US" sz="1200" dirty="0">
                <a:solidFill>
                  <a:srgbClr val="BFBFBF"/>
                </a:solidFill>
              </a:rPr>
              <a:t> </a:t>
            </a:r>
            <a:r>
              <a:rPr lang="en-US" sz="1200" dirty="0" err="1">
                <a:solidFill>
                  <a:srgbClr val="BFBFBF"/>
                </a:solidFill>
              </a:rPr>
              <a:t>mit</a:t>
            </a:r>
            <a:r>
              <a:rPr lang="en-US" sz="1200" dirty="0">
                <a:solidFill>
                  <a:srgbClr val="BFBFBF"/>
                </a:solidFill>
              </a:rPr>
              <a:t> dem Ziel </a:t>
            </a:r>
            <a:r>
              <a:rPr lang="en-US" sz="1200" dirty="0" err="1">
                <a:solidFill>
                  <a:srgbClr val="BFBFBF"/>
                </a:solidFill>
              </a:rPr>
              <a:t>einer</a:t>
            </a:r>
            <a:r>
              <a:rPr lang="en-US" sz="1200" dirty="0">
                <a:solidFill>
                  <a:srgbClr val="BFBFBF"/>
                </a:solidFill>
              </a:rPr>
              <a:t> IOD-</a:t>
            </a:r>
            <a:r>
              <a:rPr lang="en-US" sz="1200" dirty="0" err="1">
                <a:solidFill>
                  <a:srgbClr val="BFBFBF"/>
                </a:solidFill>
              </a:rPr>
              <a:t>Senkung</a:t>
            </a:r>
            <a:r>
              <a:rPr lang="en-US" sz="1200" dirty="0">
                <a:solidFill>
                  <a:srgbClr val="BFBFBF"/>
                </a:solidFill>
              </a:rPr>
              <a:t> um 30%</a:t>
            </a:r>
            <a:endParaRPr dirty="0">
              <a:solidFill>
                <a:srgbClr val="BFBFBF"/>
              </a:solidFill>
            </a:endParaRPr>
          </a:p>
          <a:p>
            <a:pPr marL="692150" lvl="1" indent="-347663" algn="l" rtl="0">
              <a:lnSpc>
                <a:spcPct val="95000"/>
              </a:lnSpc>
              <a:spcBef>
                <a:spcPts val="240"/>
              </a:spcBef>
              <a:spcAft>
                <a:spcPts val="0"/>
              </a:spcAft>
              <a:buClr>
                <a:srgbClr val="BFBFBF"/>
              </a:buClr>
              <a:buSzPts val="840"/>
              <a:buChar char="●"/>
            </a:pPr>
            <a:r>
              <a:rPr lang="en-US" sz="1200" dirty="0" err="1">
                <a:solidFill>
                  <a:srgbClr val="BFBFBF"/>
                </a:solidFill>
              </a:rPr>
              <a:t>Ergebnisse</a:t>
            </a:r>
            <a:r>
              <a:rPr lang="en-US" sz="1200" dirty="0">
                <a:solidFill>
                  <a:srgbClr val="BFBFBF"/>
                </a:solidFill>
              </a:rPr>
              <a:t>: </a:t>
            </a:r>
            <a:endParaRPr dirty="0">
              <a:solidFill>
                <a:srgbClr val="BFBFBF"/>
              </a:solidFill>
            </a:endParaRPr>
          </a:p>
          <a:p>
            <a:pPr marL="987425" lvl="2" indent="-267018" algn="l" rtl="0">
              <a:lnSpc>
                <a:spcPct val="95000"/>
              </a:lnSpc>
              <a:spcBef>
                <a:spcPts val="240"/>
              </a:spcBef>
              <a:spcAft>
                <a:spcPts val="0"/>
              </a:spcAft>
              <a:buClr>
                <a:srgbClr val="BFBFBF"/>
              </a:buClr>
              <a:buSzPts val="840"/>
              <a:buChar char="●"/>
            </a:pPr>
            <a:r>
              <a:rPr lang="en-US" sz="1200" dirty="0">
                <a:solidFill>
                  <a:srgbClr val="BFBFBF"/>
                </a:solidFill>
              </a:rPr>
              <a:t>30%ige IOD-</a:t>
            </a:r>
            <a:r>
              <a:rPr lang="en-US" sz="1200" dirty="0" err="1">
                <a:solidFill>
                  <a:srgbClr val="BFBFBF"/>
                </a:solidFill>
              </a:rPr>
              <a:t>Senkung</a:t>
            </a:r>
            <a:r>
              <a:rPr lang="en-US" sz="1200" dirty="0">
                <a:solidFill>
                  <a:srgbClr val="BFBFBF"/>
                </a:solidFill>
              </a:rPr>
              <a:t> → </a:t>
            </a:r>
            <a:r>
              <a:rPr lang="en-US" sz="1200" dirty="0" err="1">
                <a:solidFill>
                  <a:srgbClr val="BFBFBF"/>
                </a:solidFill>
              </a:rPr>
              <a:t>geringere</a:t>
            </a:r>
            <a:r>
              <a:rPr lang="en-US" sz="1200" dirty="0">
                <a:solidFill>
                  <a:srgbClr val="BFBFBF"/>
                </a:solidFill>
              </a:rPr>
              <a:t> Progression von </a:t>
            </a:r>
            <a:r>
              <a:rPr lang="en-US" sz="1200" dirty="0" err="1">
                <a:solidFill>
                  <a:srgbClr val="BFBFBF"/>
                </a:solidFill>
              </a:rPr>
              <a:t>Papillen</a:t>
            </a:r>
            <a:r>
              <a:rPr lang="en-US" sz="1200" dirty="0">
                <a:solidFill>
                  <a:srgbClr val="BFBFBF"/>
                </a:solidFill>
              </a:rPr>
              <a:t>- und </a:t>
            </a:r>
            <a:r>
              <a:rPr lang="en-US" sz="1200" dirty="0" err="1">
                <a:solidFill>
                  <a:srgbClr val="BFBFBF"/>
                </a:solidFill>
              </a:rPr>
              <a:t>Gesichtsfeldschäden</a:t>
            </a:r>
            <a:r>
              <a:rPr lang="en-US" sz="1200" dirty="0">
                <a:solidFill>
                  <a:srgbClr val="BFBFBF"/>
                </a:solidFill>
              </a:rPr>
              <a:t>, </a:t>
            </a:r>
            <a:r>
              <a:rPr lang="en-US" sz="1200" dirty="0" err="1">
                <a:solidFill>
                  <a:srgbClr val="BFBFBF"/>
                </a:solidFill>
              </a:rPr>
              <a:t>aber</a:t>
            </a:r>
            <a:r>
              <a:rPr lang="en-US" sz="1200" dirty="0">
                <a:solidFill>
                  <a:srgbClr val="BFBFBF"/>
                </a:solidFill>
              </a:rPr>
              <a:t> …</a:t>
            </a:r>
            <a:endParaRPr dirty="0">
              <a:solidFill>
                <a:srgbClr val="BFBFBF"/>
              </a:solidFill>
            </a:endParaRPr>
          </a:p>
          <a:p>
            <a:pPr marL="1281113" lvl="3" indent="-292100" algn="l" rtl="0">
              <a:lnSpc>
                <a:spcPct val="95000"/>
              </a:lnSpc>
              <a:spcBef>
                <a:spcPts val="240"/>
              </a:spcBef>
              <a:spcAft>
                <a:spcPts val="0"/>
              </a:spcAft>
              <a:buClr>
                <a:srgbClr val="BFBFBF"/>
              </a:buClr>
              <a:buSzPts val="900"/>
              <a:buChar char="▪"/>
            </a:pPr>
            <a:r>
              <a:rPr lang="en-US" sz="1200" dirty="0">
                <a:solidFill>
                  <a:srgbClr val="BFBFBF"/>
                </a:solidFill>
              </a:rPr>
              <a:t>65% der </a:t>
            </a:r>
            <a:r>
              <a:rPr lang="en-US" sz="1200" dirty="0" err="1">
                <a:solidFill>
                  <a:srgbClr val="BFBFBF"/>
                </a:solidFill>
              </a:rPr>
              <a:t>unbehandelten</a:t>
            </a:r>
            <a:r>
              <a:rPr lang="en-US" sz="1200" dirty="0">
                <a:solidFill>
                  <a:srgbClr val="BFBFBF"/>
                </a:solidFill>
              </a:rPr>
              <a:t> Augen </a:t>
            </a:r>
            <a:r>
              <a:rPr lang="en-US" sz="1200" dirty="0" err="1">
                <a:solidFill>
                  <a:srgbClr val="BFBFBF"/>
                </a:solidFill>
              </a:rPr>
              <a:t>zeigten</a:t>
            </a:r>
            <a:r>
              <a:rPr lang="en-US" sz="1200" dirty="0">
                <a:solidFill>
                  <a:srgbClr val="BFBFBF"/>
                </a:solidFill>
              </a:rPr>
              <a:t> </a:t>
            </a:r>
            <a:r>
              <a:rPr lang="en-US" sz="1200" i="1" dirty="0" err="1">
                <a:solidFill>
                  <a:srgbClr val="BFBFBF"/>
                </a:solidFill>
              </a:rPr>
              <a:t>keine</a:t>
            </a:r>
            <a:r>
              <a:rPr lang="en-US" sz="1200" i="1" dirty="0">
                <a:solidFill>
                  <a:srgbClr val="BFBFBF"/>
                </a:solidFill>
              </a:rPr>
              <a:t> Progression</a:t>
            </a:r>
            <a:endParaRPr dirty="0">
              <a:solidFill>
                <a:srgbClr val="BFBFBF"/>
              </a:solidFill>
            </a:endParaRPr>
          </a:p>
          <a:p>
            <a:pPr marL="1281113" lvl="3" indent="-292100" algn="l" rtl="0">
              <a:lnSpc>
                <a:spcPct val="95000"/>
              </a:lnSpc>
              <a:spcBef>
                <a:spcPts val="240"/>
              </a:spcBef>
              <a:spcAft>
                <a:spcPts val="0"/>
              </a:spcAft>
              <a:buSzPts val="900"/>
              <a:buChar char="▪"/>
            </a:pPr>
            <a:r>
              <a:rPr lang="en-US" sz="1200" b="1" dirty="0"/>
              <a:t>12% der </a:t>
            </a:r>
            <a:r>
              <a:rPr lang="en-US" sz="1200" b="1" dirty="0" err="1"/>
              <a:t>behandelten</a:t>
            </a:r>
            <a:r>
              <a:rPr lang="en-US" sz="1200" b="1" dirty="0"/>
              <a:t> Augen </a:t>
            </a:r>
            <a:r>
              <a:rPr lang="en-US" sz="1200" b="1" i="1" dirty="0" err="1">
                <a:solidFill>
                  <a:srgbClr val="0000FF"/>
                </a:solidFill>
              </a:rPr>
              <a:t>zeigten</a:t>
            </a:r>
            <a:r>
              <a:rPr lang="en-US" sz="1200" b="1" i="1" dirty="0">
                <a:solidFill>
                  <a:srgbClr val="0000FF"/>
                </a:solidFill>
              </a:rPr>
              <a:t> </a:t>
            </a:r>
            <a:r>
              <a:rPr lang="en-US" sz="1200" b="1" i="1" dirty="0" err="1">
                <a:solidFill>
                  <a:srgbClr val="0000FF"/>
                </a:solidFill>
              </a:rPr>
              <a:t>dennoch</a:t>
            </a:r>
            <a:r>
              <a:rPr lang="en-US" sz="1200" b="1" i="1" dirty="0">
                <a:solidFill>
                  <a:srgbClr val="0000FF"/>
                </a:solidFill>
              </a:rPr>
              <a:t> </a:t>
            </a:r>
            <a:r>
              <a:rPr lang="en-US" sz="1200" b="1" i="1" dirty="0" err="1">
                <a:solidFill>
                  <a:srgbClr val="0000FF"/>
                </a:solidFill>
              </a:rPr>
              <a:t>eine</a:t>
            </a:r>
            <a:r>
              <a:rPr lang="en-US" sz="1200" b="1" i="1" dirty="0">
                <a:solidFill>
                  <a:srgbClr val="0000FF"/>
                </a:solidFill>
              </a:rPr>
              <a:t> Progression</a:t>
            </a:r>
            <a:endParaRPr dirty="0"/>
          </a:p>
        </p:txBody>
      </p:sp>
      <p:sp>
        <p:nvSpPr>
          <p:cNvPr id="1095" name="Google Shape;1095;g3f645ac5276_0_416"/>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096" name="Google Shape;1096;g3f645ac5276_0_41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82</a:t>
            </a:fld>
            <a:endParaRPr sz="1000">
              <a:solidFill>
                <a:schemeClr val="dk1"/>
              </a:solidFill>
              <a:latin typeface="Arial"/>
              <a:ea typeface="Arial"/>
              <a:cs typeface="Arial"/>
              <a:sym typeface="Arial"/>
            </a:endParaRPr>
          </a:p>
        </p:txBody>
      </p:sp>
      <p:sp>
        <p:nvSpPr>
          <p:cNvPr id="1097" name="Google Shape;1097;g3f645ac5276_0_416"/>
          <p:cNvSpPr txBox="1"/>
          <p:nvPr/>
        </p:nvSpPr>
        <p:spPr>
          <a:xfrm>
            <a:off x="2520950" y="3732213"/>
            <a:ext cx="5715000" cy="7644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Es wurden mehrere Risikofaktoren für eine Progression identifiziert, darunter:</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--weibliches Geschlecht</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t>
            </a:r>
            <a:r>
              <a:rPr lang="en-US" sz="1200">
                <a:solidFill>
                  <a:srgbClr val="0000FF"/>
                </a:solidFill>
              </a:rPr>
              <a:t>Migräne oder vasospastische Erkrankungen in der Anamnese</a:t>
            </a:r>
            <a:endParaRPr sz="1600">
              <a:solidFill>
                <a:srgbClr val="FFFF00"/>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--Vorliegen einer Papillenrandblutung</a:t>
            </a:r>
            <a:endParaRPr sz="1600">
              <a:solidFill>
                <a:srgbClr val="FFFF00"/>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sp>
        <p:nvSpPr>
          <p:cNvPr id="1102" name="Google Shape;1102;p83"/>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a:t>Tube-versus-Trabekulektomie-(TVT)-Studie</a:t>
            </a:r>
            <a:endParaRPr/>
          </a:p>
          <a:p>
            <a:pPr marL="692150" lvl="1" indent="-347663" algn="l" rtl="0">
              <a:lnSpc>
                <a:spcPct val="95000"/>
              </a:lnSpc>
              <a:spcBef>
                <a:spcPts val="240"/>
              </a:spcBef>
              <a:spcAft>
                <a:spcPts val="0"/>
              </a:spcAft>
              <a:buSzPts val="840"/>
              <a:buChar char="●"/>
            </a:pPr>
            <a:r>
              <a:rPr lang="en-US" sz="1200"/>
              <a:t>Ziel: Vergleich der Sicherheit und Wirksamkeit von Glaukomdrainage-Implantaten (Tube-Shunts) und der Trabekulektomie bei Augen mit vorangegangenen </a:t>
            </a:r>
            <a:r>
              <a:rPr lang="en-US" sz="1200">
                <a:solidFill>
                  <a:srgbClr val="0000FF"/>
                </a:solidFill>
              </a:rPr>
              <a:t>okulären Eingriffen</a:t>
            </a:r>
            <a:endParaRPr>
              <a:solidFill>
                <a:srgbClr val="0000FF"/>
              </a:solidFill>
            </a:endParaRPr>
          </a:p>
        </p:txBody>
      </p:sp>
      <p:sp>
        <p:nvSpPr>
          <p:cNvPr id="1103" name="Google Shape;1103;p83"/>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104" name="Google Shape;1104;p83"/>
          <p:cNvSpPr/>
          <p:nvPr/>
        </p:nvSpPr>
        <p:spPr>
          <a:xfrm>
            <a:off x="4408714" y="1981200"/>
            <a:ext cx="2971800"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zwei</a:t>
            </a:r>
            <a:r>
              <a:rPr lang="en-US" sz="1200">
                <a:solidFill>
                  <a:schemeClr val="dk1"/>
                </a:solidFill>
                <a:latin typeface="Arial"/>
                <a:ea typeface="Arial"/>
                <a:cs typeface="Arial"/>
                <a:sym typeface="Arial"/>
              </a:rPr>
              <a:t> Wörter</a:t>
            </a:r>
            <a:endParaRPr/>
          </a:p>
        </p:txBody>
      </p:sp>
      <p:sp>
        <p:nvSpPr>
          <p:cNvPr id="1105" name="Google Shape;1105;p8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83</a:t>
            </a:fld>
            <a:endParaRPr sz="1000">
              <a:solidFill>
                <a:schemeClr val="dk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sp>
        <p:nvSpPr>
          <p:cNvPr id="1111" name="Google Shape;1111;p84"/>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Tube-versus-</a:t>
            </a:r>
            <a:r>
              <a:rPr lang="en-US" sz="1200" b="1" dirty="0" err="1"/>
              <a:t>Trabekulektomie</a:t>
            </a:r>
            <a:r>
              <a:rPr lang="en-US" sz="1200" b="1" dirty="0"/>
              <a:t>-(TVT)-Studie</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der Sicherheit und </a:t>
            </a:r>
            <a:r>
              <a:rPr lang="en-US" sz="1200" dirty="0" err="1"/>
              <a:t>Wirksamkeit</a:t>
            </a:r>
            <a:r>
              <a:rPr lang="en-US" sz="1200" dirty="0"/>
              <a:t> von </a:t>
            </a:r>
            <a:r>
              <a:rPr lang="en-US" sz="1200" dirty="0" err="1"/>
              <a:t>Glaukomdrainage-Implantaten</a:t>
            </a:r>
            <a:r>
              <a:rPr lang="en-US" sz="1200" dirty="0"/>
              <a:t> (Tube-Shunts) und der </a:t>
            </a:r>
            <a:r>
              <a:rPr lang="en-US" sz="1200" dirty="0" err="1"/>
              <a:t>Trabekulektomie</a:t>
            </a:r>
            <a:r>
              <a:rPr lang="en-US" sz="1200" dirty="0"/>
              <a:t> </a:t>
            </a:r>
            <a:r>
              <a:rPr lang="en-US" sz="1200" dirty="0" err="1"/>
              <a:t>bei</a:t>
            </a:r>
            <a:r>
              <a:rPr lang="en-US" sz="1200" dirty="0"/>
              <a:t> Augen </a:t>
            </a:r>
            <a:r>
              <a:rPr lang="en-US" sz="1200" dirty="0" err="1"/>
              <a:t>mit</a:t>
            </a:r>
            <a:r>
              <a:rPr lang="en-US" sz="1200" dirty="0"/>
              <a:t> </a:t>
            </a:r>
            <a:r>
              <a:rPr lang="en-US" sz="1200" dirty="0" err="1"/>
              <a:t>vorangegangenen</a:t>
            </a:r>
            <a:r>
              <a:rPr lang="en-US" sz="1200" dirty="0"/>
              <a:t> </a:t>
            </a:r>
            <a:r>
              <a:rPr lang="en-US" sz="1200" dirty="0" err="1">
                <a:solidFill>
                  <a:srgbClr val="0000FF"/>
                </a:solidFill>
              </a:rPr>
              <a:t>okulären</a:t>
            </a:r>
            <a:r>
              <a:rPr lang="en-US" sz="1200" dirty="0">
                <a:solidFill>
                  <a:srgbClr val="0000FF"/>
                </a:solidFill>
              </a:rPr>
              <a:t> </a:t>
            </a:r>
            <a:r>
              <a:rPr lang="en-US" sz="1200" dirty="0" err="1">
                <a:solidFill>
                  <a:srgbClr val="0000FF"/>
                </a:solidFill>
              </a:rPr>
              <a:t>Eingriffen</a:t>
            </a:r>
            <a:endParaRPr dirty="0"/>
          </a:p>
        </p:txBody>
      </p:sp>
      <p:sp>
        <p:nvSpPr>
          <p:cNvPr id="1112" name="Google Shape;1112;p84"/>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113" name="Google Shape;1113;p8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84</a:t>
            </a:fld>
            <a:endParaRPr sz="1000">
              <a:solidFill>
                <a:schemeClr val="dk1"/>
              </a:solidFill>
              <a:latin typeface="Arial"/>
              <a:ea typeface="Arial"/>
              <a:cs typeface="Arial"/>
              <a:sym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9" name="Google Shape;1119;p85"/>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Tube-versus-</a:t>
            </a:r>
            <a:r>
              <a:rPr lang="en-US" sz="1200" b="1" dirty="0" err="1"/>
              <a:t>Trabekulektomie</a:t>
            </a:r>
            <a:r>
              <a:rPr lang="en-US" sz="1200" b="1" dirty="0"/>
              <a:t>-(TVT)-Studie</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Vergleich</a:t>
            </a:r>
            <a:r>
              <a:rPr lang="en-US" sz="1200" dirty="0"/>
              <a:t> der Sicherheit und </a:t>
            </a:r>
            <a:r>
              <a:rPr lang="en-US" sz="1200" dirty="0" err="1"/>
              <a:t>Wirksamkeit</a:t>
            </a:r>
            <a:r>
              <a:rPr lang="en-US" sz="1200" dirty="0"/>
              <a:t> von </a:t>
            </a:r>
            <a:r>
              <a:rPr lang="en-US" sz="1200" dirty="0" err="1"/>
              <a:t>Glaukomdrainage-Implantaten</a:t>
            </a:r>
            <a:r>
              <a:rPr lang="en-US" sz="1200" dirty="0"/>
              <a:t> (Tube-Shunts) und der </a:t>
            </a:r>
            <a:r>
              <a:rPr lang="en-US" sz="1200" dirty="0" err="1"/>
              <a:t>Trabekulektomie</a:t>
            </a:r>
            <a:r>
              <a:rPr lang="en-US" sz="1200" dirty="0"/>
              <a:t> </a:t>
            </a:r>
            <a:r>
              <a:rPr lang="en-US" sz="1200" dirty="0" err="1"/>
              <a:t>bei</a:t>
            </a:r>
            <a:r>
              <a:rPr lang="en-US" sz="1200" dirty="0"/>
              <a:t> Augen </a:t>
            </a:r>
            <a:r>
              <a:rPr lang="en-US" sz="1200" dirty="0" err="1"/>
              <a:t>mit</a:t>
            </a:r>
            <a:r>
              <a:rPr lang="en-US" sz="1200" dirty="0"/>
              <a:t> </a:t>
            </a:r>
            <a:r>
              <a:rPr lang="en-US" sz="1200" dirty="0" err="1"/>
              <a:t>vorangegangenen</a:t>
            </a:r>
            <a:r>
              <a:rPr lang="en-US" sz="1200" dirty="0"/>
              <a:t> </a:t>
            </a:r>
            <a:r>
              <a:rPr lang="en-US" sz="1200" dirty="0" err="1">
                <a:solidFill>
                  <a:srgbClr val="0000FF"/>
                </a:solidFill>
              </a:rPr>
              <a:t>okulären</a:t>
            </a:r>
            <a:r>
              <a:rPr lang="en-US" sz="1200" dirty="0">
                <a:solidFill>
                  <a:srgbClr val="0000FF"/>
                </a:solidFill>
              </a:rPr>
              <a:t> </a:t>
            </a:r>
            <a:r>
              <a:rPr lang="en-US" sz="1200" dirty="0" err="1">
                <a:solidFill>
                  <a:srgbClr val="0000FF"/>
                </a:solidFill>
              </a:rPr>
              <a:t>Eingriffen</a:t>
            </a:r>
            <a:endParaRPr dirty="0"/>
          </a:p>
          <a:p>
            <a:pPr marL="692150" lvl="1" indent="-347663" algn="l" rtl="0">
              <a:lnSpc>
                <a:spcPct val="95000"/>
              </a:lnSpc>
              <a:spcBef>
                <a:spcPts val="240"/>
              </a:spcBef>
              <a:spcAft>
                <a:spcPts val="0"/>
              </a:spcAft>
              <a:buSzPts val="840"/>
              <a:buChar char="●"/>
            </a:pPr>
            <a:r>
              <a:rPr lang="en-US" sz="1200" dirty="0" err="1"/>
              <a:t>Studienpopulation</a:t>
            </a:r>
            <a:r>
              <a:rPr lang="en-US" sz="1200" dirty="0"/>
              <a:t>: 212 Augen </a:t>
            </a:r>
            <a:r>
              <a:rPr lang="en-US" sz="1200" dirty="0" err="1"/>
              <a:t>mit</a:t>
            </a:r>
            <a:r>
              <a:rPr lang="en-US" sz="1200" dirty="0"/>
              <a:t> </a:t>
            </a:r>
            <a:r>
              <a:rPr lang="en-US" sz="1200" dirty="0" err="1"/>
              <a:t>vorangegangener</a:t>
            </a:r>
            <a:r>
              <a:rPr lang="en-US" sz="1200" dirty="0"/>
              <a:t> </a:t>
            </a:r>
            <a:r>
              <a:rPr lang="en-US" sz="1200" dirty="0" err="1">
                <a:solidFill>
                  <a:srgbClr val="0000FF"/>
                </a:solidFill>
              </a:rPr>
              <a:t>Trabekulektomie</a:t>
            </a:r>
            <a:r>
              <a:rPr lang="en-US" sz="1200" dirty="0">
                <a:solidFill>
                  <a:srgbClr val="0000FF"/>
                </a:solidFill>
              </a:rPr>
              <a:t> </a:t>
            </a:r>
            <a:r>
              <a:rPr lang="en-US" sz="1200" dirty="0"/>
              <a:t>und/</a:t>
            </a:r>
            <a:r>
              <a:rPr lang="en-US" sz="1200" dirty="0" err="1"/>
              <a:t>oder</a:t>
            </a:r>
            <a:r>
              <a:rPr lang="en-US" sz="1200" dirty="0"/>
              <a:t> </a:t>
            </a:r>
            <a:r>
              <a:rPr lang="en-US" sz="1200" dirty="0" err="1"/>
              <a:t>Kataraktoperation</a:t>
            </a:r>
            <a:r>
              <a:rPr lang="en-US" sz="1200" dirty="0"/>
              <a:t> </a:t>
            </a:r>
            <a:r>
              <a:rPr lang="en-US" sz="1200" dirty="0" err="1"/>
              <a:t>sowie</a:t>
            </a:r>
            <a:r>
              <a:rPr lang="en-US" sz="1200" dirty="0"/>
              <a:t> </a:t>
            </a:r>
            <a:r>
              <a:rPr lang="en-US" sz="1200" dirty="0" err="1"/>
              <a:t>unzureichend</a:t>
            </a:r>
            <a:r>
              <a:rPr lang="en-US" sz="1200" dirty="0"/>
              <a:t> </a:t>
            </a:r>
            <a:r>
              <a:rPr lang="en-US" sz="1200" dirty="0" err="1"/>
              <a:t>reguliertem</a:t>
            </a:r>
            <a:r>
              <a:rPr lang="en-US" sz="1200" dirty="0"/>
              <a:t> IOD (18 - 40mmHg) </a:t>
            </a:r>
            <a:r>
              <a:rPr lang="en-US" sz="1200" dirty="0" err="1"/>
              <a:t>trotz</a:t>
            </a:r>
            <a:r>
              <a:rPr lang="en-US" sz="1200" dirty="0"/>
              <a:t> MTMT </a:t>
            </a:r>
            <a:endParaRPr dirty="0"/>
          </a:p>
        </p:txBody>
      </p:sp>
      <p:sp>
        <p:nvSpPr>
          <p:cNvPr id="1120" name="Google Shape;1120;p85"/>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121" name="Google Shape;1121;p85"/>
          <p:cNvSpPr/>
          <p:nvPr/>
        </p:nvSpPr>
        <p:spPr>
          <a:xfrm>
            <a:off x="6400800" y="2128157"/>
            <a:ext cx="1219200" cy="3048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Operation</a:t>
            </a:r>
            <a:endParaRPr/>
          </a:p>
        </p:txBody>
      </p:sp>
      <p:sp>
        <p:nvSpPr>
          <p:cNvPr id="1122" name="Google Shape;1122;p85"/>
          <p:cNvSpPr/>
          <p:nvPr/>
        </p:nvSpPr>
        <p:spPr>
          <a:xfrm>
            <a:off x="4572000" y="2177143"/>
            <a:ext cx="1153886" cy="206828"/>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Operation</a:t>
            </a:r>
            <a:endParaRPr/>
          </a:p>
        </p:txBody>
      </p:sp>
      <p:sp>
        <p:nvSpPr>
          <p:cNvPr id="1123" name="Google Shape;1123;p8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85</a:t>
            </a:fld>
            <a:endParaRPr sz="1000">
              <a:solidFill>
                <a:schemeClr val="dk1"/>
              </a:solidFill>
              <a:latin typeface="Arial"/>
              <a:ea typeface="Arial"/>
              <a:cs typeface="Arial"/>
              <a:sym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sp>
        <p:nvSpPr>
          <p:cNvPr id="1131" name="Google Shape;1131;p86"/>
          <p:cNvSpPr txBox="1">
            <a:spLocks noGrp="1"/>
          </p:cNvSpPr>
          <p:nvPr>
            <p:ph type="body" idx="1"/>
          </p:nvPr>
        </p:nvSpPr>
        <p:spPr>
          <a:xfrm>
            <a:off x="261256" y="1589314"/>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Tube-versus-</a:t>
            </a:r>
            <a:r>
              <a:rPr lang="en-US" sz="1200" b="1" dirty="0" err="1"/>
              <a:t>Trabekulektomie</a:t>
            </a:r>
            <a:r>
              <a:rPr lang="en-US" sz="1200" b="1" dirty="0"/>
              <a:t>-(TVT)-Studie</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Sicherheit und </a:t>
            </a:r>
            <a:r>
              <a:rPr lang="en-US" sz="1200" dirty="0" err="1"/>
              <a:t>Wirksamkeit</a:t>
            </a:r>
            <a:r>
              <a:rPr lang="en-US" sz="1200" dirty="0"/>
              <a:t> von </a:t>
            </a:r>
            <a:r>
              <a:rPr lang="en-US" sz="1200" dirty="0" err="1"/>
              <a:t>Glaukomdrainage-Implantaten</a:t>
            </a:r>
            <a:r>
              <a:rPr lang="en-US" sz="1200" dirty="0"/>
              <a:t> (Tube-Shunts) und der </a:t>
            </a:r>
            <a:r>
              <a:rPr lang="en-US" sz="1200" dirty="0" err="1"/>
              <a:t>Trabekulektomie</a:t>
            </a:r>
            <a:r>
              <a:rPr lang="en-US" sz="1200" dirty="0"/>
              <a:t> </a:t>
            </a:r>
            <a:r>
              <a:rPr lang="en-US" sz="1200" dirty="0" err="1"/>
              <a:t>bei</a:t>
            </a:r>
            <a:r>
              <a:rPr lang="en-US" sz="1200" dirty="0"/>
              <a:t> Augen </a:t>
            </a:r>
            <a:r>
              <a:rPr lang="en-US" sz="1200" dirty="0" err="1"/>
              <a:t>mit</a:t>
            </a:r>
            <a:r>
              <a:rPr lang="en-US" sz="1200" dirty="0"/>
              <a:t> </a:t>
            </a:r>
            <a:r>
              <a:rPr lang="en-US" sz="1200" dirty="0" err="1"/>
              <a:t>vorangegangenen</a:t>
            </a:r>
            <a:r>
              <a:rPr lang="en-US" sz="1200" dirty="0"/>
              <a:t> </a:t>
            </a:r>
            <a:r>
              <a:rPr lang="en-US" sz="1200" dirty="0" err="1">
                <a:solidFill>
                  <a:srgbClr val="0000FF"/>
                </a:solidFill>
              </a:rPr>
              <a:t>okulären</a:t>
            </a:r>
            <a:r>
              <a:rPr lang="en-US" sz="1200" dirty="0">
                <a:solidFill>
                  <a:srgbClr val="0000FF"/>
                </a:solidFill>
              </a:rPr>
              <a:t> </a:t>
            </a:r>
            <a:r>
              <a:rPr lang="en-US" sz="1200" dirty="0" err="1">
                <a:solidFill>
                  <a:srgbClr val="0000FF"/>
                </a:solidFill>
              </a:rPr>
              <a:t>Eingriffen</a:t>
            </a:r>
            <a:endParaRPr dirty="0"/>
          </a:p>
          <a:p>
            <a:pPr marL="692150" lvl="1" indent="-320993" algn="l" rtl="0">
              <a:lnSpc>
                <a:spcPct val="95000"/>
              </a:lnSpc>
              <a:spcBef>
                <a:spcPts val="240"/>
              </a:spcBef>
              <a:spcAft>
                <a:spcPts val="0"/>
              </a:spcAft>
              <a:buSzPts val="840"/>
              <a:buChar char="●"/>
            </a:pPr>
            <a:r>
              <a:rPr lang="en-US" sz="1200" dirty="0" err="1"/>
              <a:t>Studienpopulation</a:t>
            </a:r>
            <a:r>
              <a:rPr lang="en-US" sz="1200" dirty="0"/>
              <a:t>: 212 Augen </a:t>
            </a:r>
            <a:r>
              <a:rPr lang="en-US" sz="1200" dirty="0" err="1"/>
              <a:t>mit</a:t>
            </a:r>
            <a:r>
              <a:rPr lang="en-US" sz="1200" dirty="0"/>
              <a:t> </a:t>
            </a:r>
            <a:r>
              <a:rPr lang="en-US" sz="1200" dirty="0" err="1"/>
              <a:t>vorangegangener</a:t>
            </a:r>
            <a:r>
              <a:rPr lang="en-US" sz="1200" dirty="0"/>
              <a:t> </a:t>
            </a:r>
            <a:r>
              <a:rPr lang="en-US" sz="1200" dirty="0" err="1">
                <a:solidFill>
                  <a:srgbClr val="0000FF"/>
                </a:solidFill>
              </a:rPr>
              <a:t>Trabekulektomie</a:t>
            </a:r>
            <a:r>
              <a:rPr lang="en-US" sz="1200" dirty="0">
                <a:solidFill>
                  <a:srgbClr val="0000FF"/>
                </a:solidFill>
              </a:rPr>
              <a:t> </a:t>
            </a:r>
            <a:r>
              <a:rPr lang="en-US" sz="1200" dirty="0"/>
              <a:t>und/</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oder</a:t>
            </a:r>
            <a:r>
              <a:rPr lang="en-US" sz="1200" dirty="0"/>
              <a:t> </a:t>
            </a:r>
            <a:r>
              <a:rPr lang="en-US" sz="1200" dirty="0" err="1"/>
              <a:t>Kataraktoperation</a:t>
            </a:r>
            <a:r>
              <a:rPr lang="en-US" sz="1200" dirty="0"/>
              <a:t> </a:t>
            </a:r>
            <a:r>
              <a:rPr lang="en-US" sz="1200" dirty="0" err="1"/>
              <a:t>sowie</a:t>
            </a:r>
            <a:r>
              <a:rPr lang="en-US" sz="1200" dirty="0"/>
              <a:t> </a:t>
            </a:r>
            <a:r>
              <a:rPr lang="en-US" sz="1200" dirty="0" err="1"/>
              <a:t>unzureichend</a:t>
            </a:r>
            <a:r>
              <a:rPr lang="en-US" sz="1200" dirty="0"/>
              <a:t> </a:t>
            </a:r>
            <a:r>
              <a:rPr lang="en-US" sz="1200" dirty="0" err="1"/>
              <a:t>reguliertem</a:t>
            </a:r>
            <a:r>
              <a:rPr lang="en-US" sz="1200" dirty="0"/>
              <a:t> IOD (18 - 40mmHg) </a:t>
            </a:r>
            <a:r>
              <a:rPr lang="en-US" sz="1200" dirty="0" err="1"/>
              <a:t>trotz</a:t>
            </a:r>
            <a:r>
              <a:rPr lang="en-US" sz="1200" dirty="0"/>
              <a:t> MTMT</a:t>
            </a:r>
            <a:endParaRPr dirty="0"/>
          </a:p>
        </p:txBody>
      </p:sp>
      <p:sp>
        <p:nvSpPr>
          <p:cNvPr id="1132" name="Google Shape;1132;p86"/>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133" name="Google Shape;1133;p8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86</a:t>
            </a:fld>
            <a:endParaRPr sz="1000">
              <a:solidFill>
                <a:schemeClr val="dk1"/>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sp>
        <p:nvSpPr>
          <p:cNvPr id="1141" name="Google Shape;1141;p87"/>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Tube-versus-</a:t>
            </a:r>
            <a:r>
              <a:rPr lang="en-US" sz="1200" b="1" dirty="0" err="1"/>
              <a:t>Trabekulektomie</a:t>
            </a:r>
            <a:r>
              <a:rPr lang="en-US" sz="1200" b="1" dirty="0"/>
              <a:t>-(TVT)-Studie</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Sicherheit und </a:t>
            </a:r>
            <a:r>
              <a:rPr lang="en-US" sz="1200" dirty="0" err="1"/>
              <a:t>Wirksamkeit</a:t>
            </a:r>
            <a:r>
              <a:rPr lang="en-US" sz="1200" dirty="0"/>
              <a:t> von </a:t>
            </a:r>
            <a:r>
              <a:rPr lang="en-US" sz="1200" dirty="0" err="1"/>
              <a:t>Glaukomdrainage-Implantaten</a:t>
            </a:r>
            <a:r>
              <a:rPr lang="en-US" sz="1200" dirty="0"/>
              <a:t> (Tube-Shunts) und der </a:t>
            </a:r>
            <a:r>
              <a:rPr lang="en-US" sz="1200" dirty="0" err="1"/>
              <a:t>Trabekulektomie</a:t>
            </a:r>
            <a:r>
              <a:rPr lang="en-US" sz="1200" dirty="0"/>
              <a:t> </a:t>
            </a:r>
            <a:r>
              <a:rPr lang="en-US" sz="1200" dirty="0" err="1"/>
              <a:t>bei</a:t>
            </a:r>
            <a:r>
              <a:rPr lang="en-US" sz="1200" dirty="0"/>
              <a:t> Augen </a:t>
            </a:r>
            <a:r>
              <a:rPr lang="en-US" sz="1200" dirty="0" err="1"/>
              <a:t>mit</a:t>
            </a:r>
            <a:r>
              <a:rPr lang="en-US" sz="1200" dirty="0"/>
              <a:t> </a:t>
            </a:r>
            <a:r>
              <a:rPr lang="en-US" sz="1200" dirty="0" err="1"/>
              <a:t>vorangegangenen</a:t>
            </a:r>
            <a:r>
              <a:rPr lang="en-US" sz="1200" dirty="0"/>
              <a:t> </a:t>
            </a:r>
            <a:r>
              <a:rPr lang="en-US" sz="1200" dirty="0" err="1">
                <a:solidFill>
                  <a:srgbClr val="0000FF"/>
                </a:solidFill>
              </a:rPr>
              <a:t>okulären</a:t>
            </a:r>
            <a:r>
              <a:rPr lang="en-US" sz="1200" dirty="0">
                <a:solidFill>
                  <a:srgbClr val="0000FF"/>
                </a:solidFill>
              </a:rPr>
              <a:t> </a:t>
            </a:r>
            <a:r>
              <a:rPr lang="en-US" sz="1200" dirty="0" err="1">
                <a:solidFill>
                  <a:srgbClr val="0000FF"/>
                </a:solidFill>
              </a:rPr>
              <a:t>Eingriffen</a:t>
            </a:r>
            <a:endParaRPr dirty="0"/>
          </a:p>
          <a:p>
            <a:pPr marL="692150" lvl="1" indent="-320993" algn="l" rtl="0">
              <a:lnSpc>
                <a:spcPct val="95000"/>
              </a:lnSpc>
              <a:spcBef>
                <a:spcPts val="240"/>
              </a:spcBef>
              <a:spcAft>
                <a:spcPts val="0"/>
              </a:spcAft>
              <a:buSzPts val="840"/>
              <a:buChar char="●"/>
            </a:pPr>
            <a:r>
              <a:rPr lang="en-US" sz="1200" dirty="0" err="1"/>
              <a:t>Studienpopulation</a:t>
            </a:r>
            <a:r>
              <a:rPr lang="en-US" sz="1200" dirty="0"/>
              <a:t>: 212 Augen </a:t>
            </a:r>
            <a:r>
              <a:rPr lang="en-US" sz="1200" dirty="0" err="1"/>
              <a:t>mit</a:t>
            </a:r>
            <a:r>
              <a:rPr lang="en-US" sz="1200" dirty="0"/>
              <a:t> </a:t>
            </a:r>
            <a:r>
              <a:rPr lang="en-US" sz="1200" dirty="0" err="1"/>
              <a:t>vorangegangener</a:t>
            </a:r>
            <a:r>
              <a:rPr lang="en-US" sz="1200" dirty="0"/>
              <a:t> </a:t>
            </a:r>
            <a:r>
              <a:rPr lang="en-US" sz="1200" dirty="0" err="1">
                <a:solidFill>
                  <a:srgbClr val="0000FF"/>
                </a:solidFill>
              </a:rPr>
              <a:t>Trabekulektomie</a:t>
            </a:r>
            <a:r>
              <a:rPr lang="en-US" sz="1200" dirty="0">
                <a:solidFill>
                  <a:srgbClr val="0000FF"/>
                </a:solidFill>
              </a:rPr>
              <a:t> </a:t>
            </a:r>
            <a:r>
              <a:rPr lang="en-US" sz="1200" dirty="0"/>
              <a:t>und/</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oder</a:t>
            </a:r>
            <a:r>
              <a:rPr lang="en-US" sz="1200" dirty="0"/>
              <a:t> </a:t>
            </a:r>
            <a:r>
              <a:rPr lang="en-US" sz="1200" dirty="0" err="1"/>
              <a:t>Kataraktoperation</a:t>
            </a:r>
            <a:r>
              <a:rPr lang="en-US" sz="1200" dirty="0"/>
              <a:t> </a:t>
            </a:r>
            <a:r>
              <a:rPr lang="en-US" sz="1200" dirty="0" err="1"/>
              <a:t>sowie</a:t>
            </a:r>
            <a:r>
              <a:rPr lang="en-US" sz="1200" dirty="0"/>
              <a:t> </a:t>
            </a:r>
            <a:r>
              <a:rPr lang="en-US" sz="1200" dirty="0" err="1"/>
              <a:t>unzureichend</a:t>
            </a:r>
            <a:r>
              <a:rPr lang="en-US" sz="1200" dirty="0"/>
              <a:t> </a:t>
            </a:r>
            <a:r>
              <a:rPr lang="en-US" sz="1200" dirty="0" err="1"/>
              <a:t>reguliertem</a:t>
            </a:r>
            <a:r>
              <a:rPr lang="en-US" sz="1200" dirty="0"/>
              <a:t> IOD (18 - 40mmHg) </a:t>
            </a:r>
            <a:r>
              <a:rPr lang="en-US" sz="1200" dirty="0" err="1"/>
              <a:t>trotz</a:t>
            </a:r>
            <a:r>
              <a:rPr lang="en-US" sz="1200" dirty="0"/>
              <a:t> MTMT</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Die Augen </a:t>
            </a:r>
            <a:r>
              <a:rPr lang="en-US" sz="1200" dirty="0" err="1"/>
              <a:t>wurden</a:t>
            </a:r>
            <a:r>
              <a:rPr lang="en-US" sz="1200" dirty="0"/>
              <a:t> </a:t>
            </a:r>
            <a:r>
              <a:rPr lang="en-US" sz="1200" dirty="0" err="1"/>
              <a:t>randomisiert</a:t>
            </a:r>
            <a:r>
              <a:rPr lang="en-US" sz="1200" dirty="0"/>
              <a:t> der Tube- </a:t>
            </a:r>
            <a:r>
              <a:rPr lang="en-US" sz="1200" dirty="0" err="1"/>
              <a:t>oder</a:t>
            </a:r>
            <a:r>
              <a:rPr lang="en-US" sz="1200" dirty="0"/>
              <a:t> </a:t>
            </a:r>
            <a:r>
              <a:rPr lang="en-US" sz="1200" dirty="0" err="1"/>
              <a:t>Trabekulektomie</a:t>
            </a:r>
            <a:r>
              <a:rPr lang="en-US" sz="1200" dirty="0"/>
              <a:t>-Gruppe </a:t>
            </a:r>
            <a:r>
              <a:rPr lang="en-US" sz="1200" dirty="0" err="1"/>
              <a:t>zugewiesen</a:t>
            </a:r>
            <a:r>
              <a:rPr lang="en-US" sz="1200" dirty="0"/>
              <a:t>; </a:t>
            </a:r>
            <a:r>
              <a:rPr lang="en-US" sz="1200" dirty="0" err="1"/>
              <a:t>Medikamente</a:t>
            </a:r>
            <a:r>
              <a:rPr lang="en-US" sz="1200" dirty="0"/>
              <a:t> </a:t>
            </a:r>
            <a:r>
              <a:rPr lang="en-US" sz="1200" dirty="0" err="1"/>
              <a:t>wurden</a:t>
            </a:r>
            <a:r>
              <a:rPr lang="en-US" sz="1200" dirty="0"/>
              <a:t> </a:t>
            </a:r>
            <a:r>
              <a:rPr lang="en-US" sz="1200" dirty="0" err="1"/>
              <a:t>nach</a:t>
            </a:r>
            <a:r>
              <a:rPr lang="en-US" sz="1200" dirty="0"/>
              <a:t> </a:t>
            </a:r>
            <a:r>
              <a:rPr lang="en-US" sz="1200" dirty="0" err="1"/>
              <a:t>Bedarf</a:t>
            </a:r>
            <a:r>
              <a:rPr lang="en-US" sz="1200" dirty="0"/>
              <a:t> </a:t>
            </a:r>
            <a:r>
              <a:rPr lang="en-US" sz="1200" dirty="0" err="1"/>
              <a:t>zur</a:t>
            </a:r>
            <a:r>
              <a:rPr lang="en-US" sz="1200" dirty="0"/>
              <a:t> IOD-</a:t>
            </a:r>
            <a:r>
              <a:rPr lang="en-US" sz="1200" dirty="0" err="1"/>
              <a:t>Kontrolle</a:t>
            </a:r>
            <a:r>
              <a:rPr lang="en-US" sz="1200" dirty="0"/>
              <a:t> </a:t>
            </a:r>
            <a:r>
              <a:rPr lang="en-US" sz="1200" dirty="0" err="1"/>
              <a:t>angewendet</a:t>
            </a:r>
            <a:r>
              <a:rPr lang="en-US" sz="1200" dirty="0"/>
              <a:t>. </a:t>
            </a:r>
            <a:endParaRPr dirty="0"/>
          </a:p>
        </p:txBody>
      </p:sp>
      <p:sp>
        <p:nvSpPr>
          <p:cNvPr id="1142" name="Google Shape;1142;p87"/>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143" name="Google Shape;1143;p8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87</a:t>
            </a:fld>
            <a:endParaRPr sz="1000">
              <a:solidFill>
                <a:schemeClr val="dk1"/>
              </a:solidFill>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sp>
        <p:nvSpPr>
          <p:cNvPr id="1151" name="Google Shape;1151;p88"/>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Tube-versus-</a:t>
            </a:r>
            <a:r>
              <a:rPr lang="en-US" sz="1200" b="1" dirty="0" err="1"/>
              <a:t>Trabekulektomie</a:t>
            </a:r>
            <a:r>
              <a:rPr lang="en-US" sz="1200" b="1" dirty="0"/>
              <a:t>-(TVT)-Studie</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Sicherheit und </a:t>
            </a:r>
            <a:r>
              <a:rPr lang="en-US" sz="1200" dirty="0" err="1"/>
              <a:t>Wirksamkeit</a:t>
            </a:r>
            <a:r>
              <a:rPr lang="en-US" sz="1200" dirty="0"/>
              <a:t> von </a:t>
            </a:r>
            <a:r>
              <a:rPr lang="en-US" sz="1200" dirty="0" err="1"/>
              <a:t>Glaukomdrainage-Implantaten</a:t>
            </a:r>
            <a:r>
              <a:rPr lang="en-US" sz="1200" dirty="0"/>
              <a:t> (Tube-Shunts) und der </a:t>
            </a:r>
            <a:r>
              <a:rPr lang="en-US" sz="1200" dirty="0" err="1"/>
              <a:t>Trabekulektomie</a:t>
            </a:r>
            <a:r>
              <a:rPr lang="en-US" sz="1200" dirty="0"/>
              <a:t> </a:t>
            </a:r>
            <a:r>
              <a:rPr lang="en-US" sz="1200" dirty="0" err="1"/>
              <a:t>bei</a:t>
            </a:r>
            <a:r>
              <a:rPr lang="en-US" sz="1200" dirty="0"/>
              <a:t> Augen </a:t>
            </a:r>
            <a:r>
              <a:rPr lang="en-US" sz="1200" dirty="0" err="1"/>
              <a:t>mit</a:t>
            </a:r>
            <a:r>
              <a:rPr lang="en-US" sz="1200" dirty="0"/>
              <a:t> </a:t>
            </a:r>
            <a:r>
              <a:rPr lang="en-US" sz="1200" dirty="0" err="1"/>
              <a:t>vorangegangenen</a:t>
            </a:r>
            <a:r>
              <a:rPr lang="en-US" sz="1200" dirty="0"/>
              <a:t> </a:t>
            </a:r>
            <a:r>
              <a:rPr lang="en-US" sz="1200" dirty="0" err="1">
                <a:solidFill>
                  <a:srgbClr val="0000FF"/>
                </a:solidFill>
              </a:rPr>
              <a:t>okulären</a:t>
            </a:r>
            <a:r>
              <a:rPr lang="en-US" sz="1200" dirty="0">
                <a:solidFill>
                  <a:srgbClr val="0000FF"/>
                </a:solidFill>
              </a:rPr>
              <a:t> </a:t>
            </a:r>
            <a:r>
              <a:rPr lang="en-US" sz="1200" dirty="0" err="1">
                <a:solidFill>
                  <a:srgbClr val="0000FF"/>
                </a:solidFill>
              </a:rPr>
              <a:t>Eingriffen</a:t>
            </a:r>
            <a:endParaRPr dirty="0"/>
          </a:p>
          <a:p>
            <a:pPr marL="692150" lvl="1" indent="-320993" algn="l" rtl="0">
              <a:lnSpc>
                <a:spcPct val="95000"/>
              </a:lnSpc>
              <a:spcBef>
                <a:spcPts val="240"/>
              </a:spcBef>
              <a:spcAft>
                <a:spcPts val="0"/>
              </a:spcAft>
              <a:buSzPts val="840"/>
              <a:buChar char="●"/>
            </a:pPr>
            <a:r>
              <a:rPr lang="en-US" sz="1200" dirty="0" err="1"/>
              <a:t>Studienpopulation</a:t>
            </a:r>
            <a:r>
              <a:rPr lang="en-US" sz="1200" dirty="0"/>
              <a:t>: 212 Augen </a:t>
            </a:r>
            <a:r>
              <a:rPr lang="en-US" sz="1200" dirty="0" err="1"/>
              <a:t>mit</a:t>
            </a:r>
            <a:r>
              <a:rPr lang="en-US" sz="1200" dirty="0"/>
              <a:t> </a:t>
            </a:r>
            <a:r>
              <a:rPr lang="en-US" sz="1200" dirty="0" err="1"/>
              <a:t>vorangegangener</a:t>
            </a:r>
            <a:r>
              <a:rPr lang="en-US" sz="1200" dirty="0"/>
              <a:t> </a:t>
            </a:r>
            <a:r>
              <a:rPr lang="en-US" sz="1200" dirty="0" err="1">
                <a:solidFill>
                  <a:srgbClr val="0000FF"/>
                </a:solidFill>
              </a:rPr>
              <a:t>Trabekulektomie</a:t>
            </a:r>
            <a:r>
              <a:rPr lang="en-US" sz="1200" dirty="0">
                <a:solidFill>
                  <a:srgbClr val="0000FF"/>
                </a:solidFill>
              </a:rPr>
              <a:t> </a:t>
            </a:r>
            <a:r>
              <a:rPr lang="en-US" sz="1200" dirty="0"/>
              <a:t>und/</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oder</a:t>
            </a:r>
            <a:r>
              <a:rPr lang="en-US" sz="1200" dirty="0"/>
              <a:t> </a:t>
            </a:r>
            <a:r>
              <a:rPr lang="en-US" sz="1200" dirty="0" err="1"/>
              <a:t>Kataraktoperation</a:t>
            </a:r>
            <a:r>
              <a:rPr lang="en-US" sz="1200" dirty="0"/>
              <a:t> </a:t>
            </a:r>
            <a:r>
              <a:rPr lang="en-US" sz="1200" dirty="0" err="1"/>
              <a:t>sowie</a:t>
            </a:r>
            <a:r>
              <a:rPr lang="en-US" sz="1200" dirty="0"/>
              <a:t> </a:t>
            </a:r>
            <a:r>
              <a:rPr lang="en-US" sz="1200" dirty="0" err="1"/>
              <a:t>unzureichend</a:t>
            </a:r>
            <a:r>
              <a:rPr lang="en-US" sz="1200" dirty="0"/>
              <a:t> </a:t>
            </a:r>
            <a:r>
              <a:rPr lang="en-US" sz="1200" dirty="0" err="1"/>
              <a:t>reguliertem</a:t>
            </a:r>
            <a:r>
              <a:rPr lang="en-US" sz="1200" dirty="0"/>
              <a:t> IOD (18 - 40mmHg) </a:t>
            </a:r>
            <a:r>
              <a:rPr lang="en-US" sz="1200" dirty="0" err="1"/>
              <a:t>trotz</a:t>
            </a:r>
            <a:r>
              <a:rPr lang="en-US" sz="1200" dirty="0"/>
              <a:t> MTMT</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Die Augen </a:t>
            </a:r>
            <a:r>
              <a:rPr lang="en-US" sz="1200" dirty="0" err="1"/>
              <a:t>wurden</a:t>
            </a:r>
            <a:r>
              <a:rPr lang="en-US" sz="1200" dirty="0"/>
              <a:t> </a:t>
            </a:r>
            <a:r>
              <a:rPr lang="en-US" sz="1200" dirty="0" err="1"/>
              <a:t>randomisiert</a:t>
            </a:r>
            <a:r>
              <a:rPr lang="en-US" sz="1200" dirty="0"/>
              <a:t> der Tube- </a:t>
            </a:r>
            <a:r>
              <a:rPr lang="en-US" sz="1200" dirty="0" err="1"/>
              <a:t>oder</a:t>
            </a:r>
            <a:r>
              <a:rPr lang="en-US" sz="1200" dirty="0"/>
              <a:t> </a:t>
            </a:r>
            <a:r>
              <a:rPr lang="en-US" sz="1200" dirty="0" err="1"/>
              <a:t>Trabekulektomie</a:t>
            </a:r>
            <a:r>
              <a:rPr lang="en-US" sz="1200" dirty="0"/>
              <a:t>-Gruppe </a:t>
            </a:r>
            <a:r>
              <a:rPr lang="en-US" sz="1200" dirty="0" err="1"/>
              <a:t>zugewiesen</a:t>
            </a:r>
            <a:r>
              <a:rPr lang="en-US" sz="1200" dirty="0"/>
              <a:t>; </a:t>
            </a:r>
            <a:r>
              <a:rPr lang="en-US" sz="1200" dirty="0" err="1"/>
              <a:t>Medikamente</a:t>
            </a:r>
            <a:r>
              <a:rPr lang="en-US" sz="1200" dirty="0"/>
              <a:t> </a:t>
            </a:r>
            <a:r>
              <a:rPr lang="en-US" sz="1200" dirty="0" err="1"/>
              <a:t>wurden</a:t>
            </a:r>
            <a:r>
              <a:rPr lang="en-US" sz="1200" dirty="0"/>
              <a:t> </a:t>
            </a:r>
            <a:r>
              <a:rPr lang="en-US" sz="1200" dirty="0" err="1"/>
              <a:t>nach</a:t>
            </a:r>
            <a:r>
              <a:rPr lang="en-US" sz="1200" dirty="0"/>
              <a:t> </a:t>
            </a:r>
            <a:r>
              <a:rPr lang="en-US" sz="1200" dirty="0" err="1"/>
              <a:t>Bedarf</a:t>
            </a:r>
            <a:r>
              <a:rPr lang="en-US" sz="1200" dirty="0"/>
              <a:t> </a:t>
            </a:r>
            <a:r>
              <a:rPr lang="en-US" sz="1200" dirty="0" err="1"/>
              <a:t>zur</a:t>
            </a:r>
            <a:r>
              <a:rPr lang="en-US" sz="1200" dirty="0"/>
              <a:t> IOD-</a:t>
            </a:r>
            <a:r>
              <a:rPr lang="en-US" sz="1200" dirty="0" err="1"/>
              <a:t>Kontrolle</a:t>
            </a:r>
            <a:r>
              <a:rPr lang="en-US" sz="1200" dirty="0"/>
              <a:t> </a:t>
            </a:r>
            <a:r>
              <a:rPr lang="en-US" sz="1200" dirty="0" err="1"/>
              <a:t>angewendet</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Gute IOD-</a:t>
            </a:r>
            <a:r>
              <a:rPr lang="en-US" sz="1200" dirty="0" err="1">
                <a:solidFill>
                  <a:srgbClr val="0000FF"/>
                </a:solidFill>
              </a:rPr>
              <a:t>Kontrolle</a:t>
            </a:r>
            <a:r>
              <a:rPr lang="en-US" sz="1200" dirty="0">
                <a:solidFill>
                  <a:srgbClr val="0000FF"/>
                </a:solidFill>
              </a:rPr>
              <a:t> in </a:t>
            </a:r>
            <a:r>
              <a:rPr lang="en-US" sz="1200" dirty="0" err="1">
                <a:solidFill>
                  <a:srgbClr val="0000FF"/>
                </a:solidFill>
              </a:rPr>
              <a:t>beiden</a:t>
            </a:r>
            <a:r>
              <a:rPr lang="en-US" sz="1200" dirty="0">
                <a:solidFill>
                  <a:srgbClr val="0000FF"/>
                </a:solidFill>
              </a:rPr>
              <a:t> Gruppen (</a:t>
            </a:r>
            <a:r>
              <a:rPr lang="en-US" sz="1200" dirty="0" err="1">
                <a:solidFill>
                  <a:srgbClr val="0000FF"/>
                </a:solidFill>
              </a:rPr>
              <a:t>kein</a:t>
            </a:r>
            <a:r>
              <a:rPr lang="en-US" sz="1200" dirty="0">
                <a:solidFill>
                  <a:srgbClr val="0000FF"/>
                </a:solidFill>
              </a:rPr>
              <a:t> </a:t>
            </a:r>
            <a:r>
              <a:rPr lang="en-US" sz="1200" dirty="0" err="1">
                <a:solidFill>
                  <a:srgbClr val="0000FF"/>
                </a:solidFill>
              </a:rPr>
              <a:t>statistischer</a:t>
            </a:r>
            <a:r>
              <a:rPr lang="en-US" sz="1200" dirty="0">
                <a:solidFill>
                  <a:srgbClr val="0000FF"/>
                </a:solidFill>
              </a:rPr>
              <a:t> </a:t>
            </a:r>
            <a:r>
              <a:rPr lang="en-US" sz="1200" dirty="0" err="1">
                <a:solidFill>
                  <a:srgbClr val="0000FF"/>
                </a:solidFill>
              </a:rPr>
              <a:t>Unterschied</a:t>
            </a:r>
            <a:r>
              <a:rPr lang="en-US" sz="1200" dirty="0">
                <a:solidFill>
                  <a:srgbClr val="0000FF"/>
                </a:solidFill>
              </a:rPr>
              <a:t>)</a:t>
            </a:r>
            <a:endParaRPr dirty="0"/>
          </a:p>
        </p:txBody>
      </p:sp>
      <p:sp>
        <p:nvSpPr>
          <p:cNvPr id="1152" name="Google Shape;1152;p88"/>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153" name="Google Shape;1153;p88"/>
          <p:cNvSpPr/>
          <p:nvPr/>
        </p:nvSpPr>
        <p:spPr>
          <a:xfrm>
            <a:off x="304800" y="3150705"/>
            <a:ext cx="7467600"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Endpunkt Augeninnendruck: Vergleich der IOD-Kontrolle zwischen den Behandlungsgruppen – welche Therapie (eine oder beide Gruppen) erzielte eine bessere Augeninnendrucksenkung?</a:t>
            </a:r>
            <a:endParaRPr/>
          </a:p>
        </p:txBody>
      </p:sp>
      <p:sp>
        <p:nvSpPr>
          <p:cNvPr id="1154" name="Google Shape;1154;p8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88</a:t>
            </a:fld>
            <a:endParaRPr sz="1000">
              <a:solidFill>
                <a:schemeClr val="dk1"/>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sp>
        <p:nvSpPr>
          <p:cNvPr id="1162" name="Google Shape;1162;g3f645ac5276_0_430"/>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Tube-versus-</a:t>
            </a:r>
            <a:r>
              <a:rPr lang="en-US" sz="1200" b="1" dirty="0" err="1"/>
              <a:t>Trabekulektomie</a:t>
            </a:r>
            <a:r>
              <a:rPr lang="en-US" sz="1200" b="1" dirty="0"/>
              <a:t>-(TVT)-Studie</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Sicherheit und </a:t>
            </a:r>
            <a:r>
              <a:rPr lang="en-US" sz="1200" dirty="0" err="1"/>
              <a:t>Wirksamkeit</a:t>
            </a:r>
            <a:r>
              <a:rPr lang="en-US" sz="1200" dirty="0"/>
              <a:t> von </a:t>
            </a:r>
            <a:r>
              <a:rPr lang="en-US" sz="1200" dirty="0" err="1"/>
              <a:t>Glaukomdrainage-Implantaten</a:t>
            </a:r>
            <a:r>
              <a:rPr lang="en-US" sz="1200" dirty="0"/>
              <a:t> (Tube-Shunts) und der </a:t>
            </a:r>
            <a:r>
              <a:rPr lang="en-US" sz="1200" dirty="0" err="1"/>
              <a:t>Trabekulektomie</a:t>
            </a:r>
            <a:r>
              <a:rPr lang="en-US" sz="1200" dirty="0"/>
              <a:t> </a:t>
            </a:r>
            <a:r>
              <a:rPr lang="en-US" sz="1200" dirty="0" err="1"/>
              <a:t>bei</a:t>
            </a:r>
            <a:r>
              <a:rPr lang="en-US" sz="1200" dirty="0"/>
              <a:t> Augen </a:t>
            </a:r>
            <a:r>
              <a:rPr lang="en-US" sz="1200" dirty="0" err="1"/>
              <a:t>mit</a:t>
            </a:r>
            <a:r>
              <a:rPr lang="en-US" sz="1200" dirty="0"/>
              <a:t> </a:t>
            </a:r>
            <a:r>
              <a:rPr lang="en-US" sz="1200" dirty="0" err="1"/>
              <a:t>vorangegangenen</a:t>
            </a:r>
            <a:r>
              <a:rPr lang="en-US" sz="1200" dirty="0"/>
              <a:t> </a:t>
            </a:r>
            <a:r>
              <a:rPr lang="en-US" sz="1200" dirty="0" err="1">
                <a:solidFill>
                  <a:srgbClr val="0000FF"/>
                </a:solidFill>
              </a:rPr>
              <a:t>okulären</a:t>
            </a:r>
            <a:r>
              <a:rPr lang="en-US" sz="1200" dirty="0">
                <a:solidFill>
                  <a:srgbClr val="0000FF"/>
                </a:solidFill>
              </a:rPr>
              <a:t> </a:t>
            </a:r>
            <a:r>
              <a:rPr lang="en-US" sz="1200" dirty="0" err="1">
                <a:solidFill>
                  <a:srgbClr val="0000FF"/>
                </a:solidFill>
              </a:rPr>
              <a:t>Eingriffen</a:t>
            </a:r>
            <a:endParaRPr dirty="0"/>
          </a:p>
          <a:p>
            <a:pPr marL="692150" lvl="1" indent="-320993" algn="l" rtl="0">
              <a:lnSpc>
                <a:spcPct val="95000"/>
              </a:lnSpc>
              <a:spcBef>
                <a:spcPts val="240"/>
              </a:spcBef>
              <a:spcAft>
                <a:spcPts val="0"/>
              </a:spcAft>
              <a:buSzPts val="840"/>
              <a:buChar char="●"/>
            </a:pPr>
            <a:r>
              <a:rPr lang="en-US" sz="1200" dirty="0" err="1"/>
              <a:t>Studienpopulation</a:t>
            </a:r>
            <a:r>
              <a:rPr lang="en-US" sz="1200" dirty="0"/>
              <a:t>: 212 Augen </a:t>
            </a:r>
            <a:r>
              <a:rPr lang="en-US" sz="1200" dirty="0" err="1"/>
              <a:t>mit</a:t>
            </a:r>
            <a:r>
              <a:rPr lang="en-US" sz="1200" dirty="0"/>
              <a:t> </a:t>
            </a:r>
            <a:r>
              <a:rPr lang="en-US" sz="1200" dirty="0" err="1"/>
              <a:t>vorangegangener</a:t>
            </a:r>
            <a:r>
              <a:rPr lang="en-US" sz="1200" dirty="0"/>
              <a:t> </a:t>
            </a:r>
            <a:r>
              <a:rPr lang="en-US" sz="1200" dirty="0" err="1">
                <a:solidFill>
                  <a:srgbClr val="0000FF"/>
                </a:solidFill>
              </a:rPr>
              <a:t>Trabekulektomie</a:t>
            </a:r>
            <a:r>
              <a:rPr lang="en-US" sz="1200" dirty="0">
                <a:solidFill>
                  <a:srgbClr val="0000FF"/>
                </a:solidFill>
              </a:rPr>
              <a:t> </a:t>
            </a:r>
            <a:r>
              <a:rPr lang="en-US" sz="1200" dirty="0"/>
              <a:t>und/</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oder</a:t>
            </a:r>
            <a:r>
              <a:rPr lang="en-US" sz="1200" dirty="0"/>
              <a:t> </a:t>
            </a:r>
            <a:r>
              <a:rPr lang="en-US" sz="1200" dirty="0" err="1"/>
              <a:t>Kataraktoperation</a:t>
            </a:r>
            <a:r>
              <a:rPr lang="en-US" sz="1200" dirty="0"/>
              <a:t> </a:t>
            </a:r>
            <a:r>
              <a:rPr lang="en-US" sz="1200" dirty="0" err="1"/>
              <a:t>sowie</a:t>
            </a:r>
            <a:r>
              <a:rPr lang="en-US" sz="1200" dirty="0"/>
              <a:t> </a:t>
            </a:r>
            <a:r>
              <a:rPr lang="en-US" sz="1200" dirty="0" err="1"/>
              <a:t>unzureichend</a:t>
            </a:r>
            <a:r>
              <a:rPr lang="en-US" sz="1200" dirty="0"/>
              <a:t> </a:t>
            </a:r>
            <a:r>
              <a:rPr lang="en-US" sz="1200" dirty="0" err="1"/>
              <a:t>reguliertem</a:t>
            </a:r>
            <a:r>
              <a:rPr lang="en-US" sz="1200" dirty="0"/>
              <a:t> IOD (18 - 40mmHg) </a:t>
            </a:r>
            <a:r>
              <a:rPr lang="en-US" sz="1200" dirty="0" err="1"/>
              <a:t>trotz</a:t>
            </a:r>
            <a:r>
              <a:rPr lang="en-US" sz="1200" dirty="0"/>
              <a:t> MTMT</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Die Augen </a:t>
            </a:r>
            <a:r>
              <a:rPr lang="en-US" sz="1200" dirty="0" err="1"/>
              <a:t>wurden</a:t>
            </a:r>
            <a:r>
              <a:rPr lang="en-US" sz="1200" dirty="0"/>
              <a:t> </a:t>
            </a:r>
            <a:r>
              <a:rPr lang="en-US" sz="1200" dirty="0" err="1"/>
              <a:t>randomisiert</a:t>
            </a:r>
            <a:r>
              <a:rPr lang="en-US" sz="1200" dirty="0"/>
              <a:t> der Tube- </a:t>
            </a:r>
            <a:r>
              <a:rPr lang="en-US" sz="1200" dirty="0" err="1"/>
              <a:t>oder</a:t>
            </a:r>
            <a:r>
              <a:rPr lang="en-US" sz="1200" dirty="0"/>
              <a:t> </a:t>
            </a:r>
            <a:r>
              <a:rPr lang="en-US" sz="1200" dirty="0" err="1"/>
              <a:t>Trabekulektomie</a:t>
            </a:r>
            <a:r>
              <a:rPr lang="en-US" sz="1200" dirty="0"/>
              <a:t>-Gruppe </a:t>
            </a:r>
            <a:r>
              <a:rPr lang="en-US" sz="1200" dirty="0" err="1"/>
              <a:t>zugewiesen</a:t>
            </a:r>
            <a:r>
              <a:rPr lang="en-US" sz="1200" dirty="0"/>
              <a:t>; </a:t>
            </a:r>
            <a:r>
              <a:rPr lang="en-US" sz="1200" dirty="0" err="1"/>
              <a:t>Medikamente</a:t>
            </a:r>
            <a:r>
              <a:rPr lang="en-US" sz="1200" dirty="0"/>
              <a:t> </a:t>
            </a:r>
            <a:r>
              <a:rPr lang="en-US" sz="1200" dirty="0" err="1"/>
              <a:t>wurden</a:t>
            </a:r>
            <a:r>
              <a:rPr lang="en-US" sz="1200" dirty="0"/>
              <a:t> </a:t>
            </a:r>
            <a:r>
              <a:rPr lang="en-US" sz="1200" dirty="0" err="1"/>
              <a:t>nach</a:t>
            </a:r>
            <a:r>
              <a:rPr lang="en-US" sz="1200" dirty="0"/>
              <a:t> </a:t>
            </a:r>
            <a:r>
              <a:rPr lang="en-US" sz="1200" dirty="0" err="1"/>
              <a:t>Bedarf</a:t>
            </a:r>
            <a:r>
              <a:rPr lang="en-US" sz="1200" dirty="0"/>
              <a:t> </a:t>
            </a:r>
            <a:r>
              <a:rPr lang="en-US" sz="1200" dirty="0" err="1"/>
              <a:t>zur</a:t>
            </a:r>
            <a:r>
              <a:rPr lang="en-US" sz="1200" dirty="0"/>
              <a:t> IOD-</a:t>
            </a:r>
            <a:r>
              <a:rPr lang="en-US" sz="1200" dirty="0" err="1"/>
              <a:t>Kontrolle</a:t>
            </a:r>
            <a:r>
              <a:rPr lang="en-US" sz="1200" dirty="0"/>
              <a:t> </a:t>
            </a:r>
            <a:r>
              <a:rPr lang="en-US" sz="1200" dirty="0" err="1"/>
              <a:t>angewendet</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Gute IOD-</a:t>
            </a:r>
            <a:r>
              <a:rPr lang="en-US" sz="1200" dirty="0" err="1">
                <a:solidFill>
                  <a:srgbClr val="0000FF"/>
                </a:solidFill>
              </a:rPr>
              <a:t>Kontrolle</a:t>
            </a:r>
            <a:r>
              <a:rPr lang="en-US" sz="1200" dirty="0">
                <a:solidFill>
                  <a:srgbClr val="0000FF"/>
                </a:solidFill>
              </a:rPr>
              <a:t> in </a:t>
            </a:r>
            <a:r>
              <a:rPr lang="en-US" sz="1200" dirty="0" err="1">
                <a:solidFill>
                  <a:srgbClr val="0000FF"/>
                </a:solidFill>
              </a:rPr>
              <a:t>beiden</a:t>
            </a:r>
            <a:r>
              <a:rPr lang="en-US" sz="1200" dirty="0">
                <a:solidFill>
                  <a:srgbClr val="0000FF"/>
                </a:solidFill>
              </a:rPr>
              <a:t> Gruppen (</a:t>
            </a:r>
            <a:r>
              <a:rPr lang="en-US" sz="1200" dirty="0" err="1">
                <a:solidFill>
                  <a:srgbClr val="0000FF"/>
                </a:solidFill>
              </a:rPr>
              <a:t>kein</a:t>
            </a:r>
            <a:r>
              <a:rPr lang="en-US" sz="1200" dirty="0">
                <a:solidFill>
                  <a:srgbClr val="0000FF"/>
                </a:solidFill>
              </a:rPr>
              <a:t> </a:t>
            </a:r>
            <a:r>
              <a:rPr lang="en-US" sz="1200" dirty="0" err="1">
                <a:solidFill>
                  <a:srgbClr val="0000FF"/>
                </a:solidFill>
              </a:rPr>
              <a:t>statistischer</a:t>
            </a:r>
            <a:r>
              <a:rPr lang="en-US" sz="1200" dirty="0">
                <a:solidFill>
                  <a:srgbClr val="0000FF"/>
                </a:solidFill>
              </a:rPr>
              <a:t> </a:t>
            </a:r>
            <a:r>
              <a:rPr lang="en-US" sz="1200" dirty="0" err="1">
                <a:solidFill>
                  <a:srgbClr val="0000FF"/>
                </a:solidFill>
              </a:rPr>
              <a:t>Unterschied</a:t>
            </a:r>
            <a:r>
              <a:rPr lang="en-US" sz="1200" dirty="0">
                <a:solidFill>
                  <a:srgbClr val="0000FF"/>
                </a:solidFill>
              </a:rPr>
              <a:t>)</a:t>
            </a:r>
            <a:endParaRPr dirty="0"/>
          </a:p>
        </p:txBody>
      </p:sp>
      <p:sp>
        <p:nvSpPr>
          <p:cNvPr id="1163" name="Google Shape;1163;g3f645ac5276_0_430"/>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164" name="Google Shape;1164;g3f645ac5276_0_430"/>
          <p:cNvSpPr/>
          <p:nvPr/>
        </p:nvSpPr>
        <p:spPr>
          <a:xfrm>
            <a:off x="735496" y="3140765"/>
            <a:ext cx="7467600"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endParaRPr/>
          </a:p>
        </p:txBody>
      </p:sp>
      <p:sp>
        <p:nvSpPr>
          <p:cNvPr id="1165" name="Google Shape;1165;g3f645ac5276_0_43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89</a:t>
            </a:fld>
            <a:endParaRPr sz="100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9" name="Google Shape;249;p9"/>
          <p:cNvSpPr txBox="1">
            <a:spLocks noGrp="1"/>
          </p:cNvSpPr>
          <p:nvPr>
            <p:ph type="body" idx="1"/>
          </p:nvPr>
        </p:nvSpPr>
        <p:spPr>
          <a:xfrm>
            <a:off x="457200" y="1600200"/>
            <a:ext cx="8686800" cy="5105400"/>
          </a:xfrm>
          <a:prstGeom prst="rect">
            <a:avLst/>
          </a:prstGeom>
          <a:noFill/>
          <a:ln>
            <a:noFill/>
          </a:ln>
        </p:spPr>
        <p:txBody>
          <a:bodyPr spcFirstLastPara="1" wrap="square" lIns="25400" tIns="12700" rIns="25400" bIns="12700" anchor="t" anchorCtr="0">
            <a:noAutofit/>
          </a:bodyPr>
          <a:lstStyle/>
          <a:p>
            <a:pPr marL="342900" lvl="0" indent="-342900" algn="l" rtl="0">
              <a:lnSpc>
                <a:spcPct val="95000"/>
              </a:lnSpc>
              <a:spcBef>
                <a:spcPts val="0"/>
              </a:spcBef>
              <a:spcAft>
                <a:spcPts val="0"/>
              </a:spcAft>
              <a:buSzPts val="840"/>
              <a:buChar char="●"/>
            </a:pPr>
            <a:r>
              <a:rPr lang="en-US" sz="1200" b="1" dirty="0"/>
              <a:t>Studie </a:t>
            </a:r>
            <a:r>
              <a:rPr lang="en-US" sz="1200" b="1" dirty="0" err="1"/>
              <a:t>zur</a:t>
            </a:r>
            <a:r>
              <a:rPr lang="en-US" sz="1200" b="1" dirty="0"/>
              <a:t> </a:t>
            </a:r>
            <a:r>
              <a:rPr lang="en-US" sz="1200" b="1" dirty="0" err="1"/>
              <a:t>Behandlung</a:t>
            </a:r>
            <a:r>
              <a:rPr lang="en-US" sz="1200" b="1" dirty="0"/>
              <a:t> von </a:t>
            </a:r>
            <a:r>
              <a:rPr lang="en-US" sz="1200" b="1" dirty="0" err="1"/>
              <a:t>okulärer</a:t>
            </a:r>
            <a:r>
              <a:rPr lang="en-US" sz="1200" b="1" dirty="0"/>
              <a:t> Hypertension</a:t>
            </a:r>
            <a:endParaRPr dirty="0"/>
          </a:p>
          <a:p>
            <a:pPr marL="692150" lvl="1" indent="-347663" algn="l" rtl="0">
              <a:lnSpc>
                <a:spcPct val="95000"/>
              </a:lnSpc>
              <a:spcBef>
                <a:spcPts val="240"/>
              </a:spcBef>
              <a:spcAft>
                <a:spcPts val="0"/>
              </a:spcAft>
              <a:buSzPts val="840"/>
              <a:buChar char="●"/>
            </a:pPr>
            <a:r>
              <a:rPr lang="en-US" sz="1200" dirty="0"/>
              <a:t>Ziel: </a:t>
            </a:r>
            <a:r>
              <a:rPr lang="en-US" sz="1200" dirty="0" err="1"/>
              <a:t>Wirksamkeit</a:t>
            </a:r>
            <a:r>
              <a:rPr lang="en-US" sz="1200" dirty="0"/>
              <a:t> der </a:t>
            </a:r>
            <a:r>
              <a:rPr lang="en-US" sz="1200" dirty="0" err="1"/>
              <a:t>medikamentösen</a:t>
            </a:r>
            <a:r>
              <a:rPr lang="en-US" sz="1200" dirty="0"/>
              <a:t> </a:t>
            </a:r>
            <a:r>
              <a:rPr lang="en-US" sz="1200" dirty="0" err="1"/>
              <a:t>Behandlung</a:t>
            </a:r>
            <a:r>
              <a:rPr lang="en-US" sz="1200" dirty="0"/>
              <a:t> </a:t>
            </a:r>
            <a:r>
              <a:rPr lang="en-US" sz="1200" dirty="0" err="1"/>
              <a:t>zur</a:t>
            </a:r>
            <a:r>
              <a:rPr lang="en-US" sz="1200" dirty="0"/>
              <a:t> </a:t>
            </a:r>
            <a:r>
              <a:rPr lang="en-US" sz="1200" dirty="0" err="1"/>
              <a:t>Vorbeugung</a:t>
            </a:r>
            <a:r>
              <a:rPr lang="en-US" sz="1200" dirty="0"/>
              <a:t> </a:t>
            </a:r>
            <a:r>
              <a:rPr lang="en-US" sz="1200" dirty="0" err="1"/>
              <a:t>bzw</a:t>
            </a:r>
            <a:r>
              <a:rPr lang="en-US" sz="1200" dirty="0"/>
              <a:t>. </a:t>
            </a:r>
            <a:r>
              <a:rPr lang="en-US" sz="1200" dirty="0" err="1"/>
              <a:t>Verzögerung</a:t>
            </a:r>
            <a:r>
              <a:rPr lang="en-US" sz="1200" dirty="0"/>
              <a:t> des </a:t>
            </a:r>
            <a:r>
              <a:rPr lang="en-US" sz="1200" dirty="0" err="1"/>
              <a:t>Auftretens</a:t>
            </a:r>
            <a:r>
              <a:rPr lang="en-US" sz="1200" dirty="0"/>
              <a:t> </a:t>
            </a:r>
            <a:r>
              <a:rPr lang="en-US" sz="1200" dirty="0" err="1"/>
              <a:t>eines</a:t>
            </a:r>
            <a:r>
              <a:rPr lang="en-US" sz="1200" dirty="0"/>
              <a:t> POWG </a:t>
            </a:r>
            <a:r>
              <a:rPr lang="en-US" sz="1200" dirty="0" err="1"/>
              <a:t>bei</a:t>
            </a:r>
            <a:r>
              <a:rPr lang="en-US" sz="1200" dirty="0"/>
              <a:t> OHT</a:t>
            </a:r>
            <a:endParaRPr dirty="0"/>
          </a:p>
          <a:p>
            <a:pPr marL="692150" lvl="1" indent="-347663" algn="l" rtl="0">
              <a:lnSpc>
                <a:spcPct val="95000"/>
              </a:lnSpc>
              <a:spcBef>
                <a:spcPts val="240"/>
              </a:spcBef>
              <a:spcAft>
                <a:spcPts val="0"/>
              </a:spcAft>
              <a:buSzPts val="840"/>
              <a:buChar char="●"/>
            </a:pPr>
            <a:r>
              <a:rPr lang="en-US" sz="1200" dirty="0" err="1"/>
              <a:t>Teilnehmer</a:t>
            </a:r>
            <a:r>
              <a:rPr lang="en-US" sz="1200" dirty="0"/>
              <a:t>: ~1600 </a:t>
            </a:r>
            <a:r>
              <a:rPr lang="en-US" sz="1200" dirty="0" err="1"/>
              <a:t>Patienten</a:t>
            </a:r>
            <a:r>
              <a:rPr lang="en-US" sz="1200" dirty="0"/>
              <a:t> </a:t>
            </a:r>
            <a:r>
              <a:rPr lang="en-US" sz="1200" dirty="0" err="1"/>
              <a:t>mit</a:t>
            </a:r>
            <a:r>
              <a:rPr lang="en-US" sz="1200" dirty="0"/>
              <a:t> </a:t>
            </a:r>
            <a:r>
              <a:rPr lang="en-US" sz="1200" dirty="0" err="1"/>
              <a:t>Augeninnendruck</a:t>
            </a:r>
            <a:r>
              <a:rPr lang="en-US" sz="1200" dirty="0"/>
              <a:t> </a:t>
            </a:r>
            <a:r>
              <a:rPr lang="en-US" sz="1200" dirty="0">
                <a:solidFill>
                  <a:srgbClr val="0000FF"/>
                </a:solidFill>
              </a:rPr>
              <a:t>von 24–32 mmHg</a:t>
            </a:r>
            <a:r>
              <a:rPr lang="en-US" sz="1200" dirty="0"/>
              <a:t>, </a:t>
            </a:r>
            <a:r>
              <a:rPr lang="en-US" sz="1200" dirty="0" err="1"/>
              <a:t>normalem</a:t>
            </a:r>
            <a:r>
              <a:rPr lang="en-US" sz="1200" dirty="0"/>
              <a:t> </a:t>
            </a:r>
            <a:r>
              <a:rPr lang="en-US" sz="1200" dirty="0">
                <a:solidFill>
                  <a:srgbClr val="0000FF"/>
                </a:solidFill>
              </a:rPr>
              <a:t>GF </a:t>
            </a:r>
            <a:r>
              <a:rPr lang="en-US" sz="1200" dirty="0"/>
              <a:t>und </a:t>
            </a:r>
            <a:r>
              <a:rPr lang="en-US" sz="1200" dirty="0" err="1">
                <a:solidFill>
                  <a:srgbClr val="0000FF"/>
                </a:solidFill>
              </a:rPr>
              <a:t>normalem</a:t>
            </a:r>
            <a:r>
              <a:rPr lang="en-US" sz="1200" dirty="0">
                <a:solidFill>
                  <a:srgbClr val="0000FF"/>
                </a:solidFill>
              </a:rPr>
              <a:t> </a:t>
            </a:r>
            <a:r>
              <a:rPr lang="en-US" sz="1200" dirty="0" err="1">
                <a:solidFill>
                  <a:srgbClr val="0000FF"/>
                </a:solidFill>
              </a:rPr>
              <a:t>Papillenbefund</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Ein Auge </a:t>
            </a:r>
            <a:r>
              <a:rPr lang="en-US" sz="1200" dirty="0" err="1"/>
              <a:t>wird</a:t>
            </a:r>
            <a:r>
              <a:rPr lang="en-US" sz="1200" dirty="0"/>
              <a:t> der </a:t>
            </a:r>
            <a:r>
              <a:rPr lang="en-US" sz="1200" dirty="0" err="1"/>
              <a:t>Behandlung</a:t>
            </a:r>
            <a:r>
              <a:rPr lang="en-US" sz="1200" dirty="0"/>
              <a:t> </a:t>
            </a:r>
            <a:r>
              <a:rPr lang="en-US" sz="1200" dirty="0" err="1"/>
              <a:t>zugewiesen</a:t>
            </a:r>
            <a:r>
              <a:rPr lang="en-US" sz="1200" dirty="0"/>
              <a:t>, das </a:t>
            </a:r>
            <a:r>
              <a:rPr lang="en-US" sz="1200" dirty="0" err="1"/>
              <a:t>andere</a:t>
            </a:r>
            <a:r>
              <a:rPr lang="en-US" sz="1200" dirty="0"/>
              <a:t> der </a:t>
            </a:r>
            <a:r>
              <a:rPr lang="en-US" sz="1200" dirty="0" err="1"/>
              <a:t>Nichtbehandlung</a:t>
            </a:r>
            <a:r>
              <a:rPr lang="en-US" sz="1200" dirty="0"/>
              <a:t>.</a:t>
            </a:r>
            <a:endParaRPr dirty="0"/>
          </a:p>
          <a:p>
            <a:pPr marL="987425" lvl="2" indent="-293688" algn="l" rtl="0">
              <a:lnSpc>
                <a:spcPct val="95000"/>
              </a:lnSpc>
              <a:spcBef>
                <a:spcPts val="240"/>
              </a:spcBef>
              <a:spcAft>
                <a:spcPts val="0"/>
              </a:spcAft>
              <a:buSzPts val="840"/>
              <a:buChar char="●"/>
            </a:pPr>
            <a:r>
              <a:rPr lang="en-US" sz="1200" dirty="0" err="1"/>
              <a:t>Behandlungsziel</a:t>
            </a:r>
            <a:r>
              <a:rPr lang="en-US" sz="1200" dirty="0"/>
              <a:t>: </a:t>
            </a:r>
            <a:r>
              <a:rPr lang="en-US" sz="1200" dirty="0" err="1"/>
              <a:t>Senkung</a:t>
            </a:r>
            <a:r>
              <a:rPr lang="en-US" sz="1200" dirty="0"/>
              <a:t> des </a:t>
            </a:r>
            <a:r>
              <a:rPr lang="en-US" sz="1200" dirty="0" err="1"/>
              <a:t>Augeninnendrucks</a:t>
            </a:r>
            <a:r>
              <a:rPr lang="en-US" sz="1200" dirty="0"/>
              <a:t> </a:t>
            </a:r>
            <a:r>
              <a:rPr lang="en-US" sz="1200" dirty="0">
                <a:solidFill>
                  <a:srgbClr val="0000FF"/>
                </a:solidFill>
              </a:rPr>
              <a:t>um 20% </a:t>
            </a:r>
            <a:r>
              <a:rPr lang="en-US" sz="1200" i="1" dirty="0"/>
              <a:t>und </a:t>
            </a:r>
            <a:r>
              <a:rPr lang="en-US" sz="1200" dirty="0" err="1"/>
              <a:t>Augeninnendruck</a:t>
            </a:r>
            <a:r>
              <a:rPr lang="en-US" sz="1200" dirty="0"/>
              <a:t> </a:t>
            </a:r>
            <a:r>
              <a:rPr lang="en-US" sz="1200" dirty="0">
                <a:solidFill>
                  <a:srgbClr val="0000FF"/>
                </a:solidFill>
              </a:rPr>
              <a:t>&lt; 24 mmHg.</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t>Nach 5 Jahren </a:t>
            </a:r>
            <a:r>
              <a:rPr lang="en-US" sz="1200" dirty="0" err="1"/>
              <a:t>entwickelten</a:t>
            </a:r>
            <a:r>
              <a:rPr lang="en-US" sz="1200" dirty="0"/>
              <a:t> 9,5% der </a:t>
            </a:r>
            <a:r>
              <a:rPr lang="en-US" sz="1200" dirty="0" err="1"/>
              <a:t>unbehandelten</a:t>
            </a:r>
            <a:r>
              <a:rPr lang="en-US" sz="1200" dirty="0"/>
              <a:t> Augen </a:t>
            </a:r>
            <a:r>
              <a:rPr lang="en-US" sz="1200" dirty="0" err="1"/>
              <a:t>ein</a:t>
            </a:r>
            <a:r>
              <a:rPr lang="en-US" sz="1200" dirty="0"/>
              <a:t> POWG, </a:t>
            </a:r>
            <a:r>
              <a:rPr lang="en-US" sz="1200" dirty="0" err="1"/>
              <a:t>verglichen</a:t>
            </a:r>
            <a:r>
              <a:rPr lang="en-US" sz="1200" dirty="0"/>
              <a:t> </a:t>
            </a:r>
            <a:r>
              <a:rPr lang="en-US" sz="1200" dirty="0" err="1"/>
              <a:t>mit</a:t>
            </a:r>
            <a:r>
              <a:rPr lang="en-US" sz="1200" dirty="0"/>
              <a:t> 4,4% der </a:t>
            </a:r>
            <a:r>
              <a:rPr lang="en-US" sz="1200" dirty="0" err="1"/>
              <a:t>behandelten</a:t>
            </a:r>
            <a:r>
              <a:rPr lang="en-US" sz="1200" dirty="0"/>
              <a:t> Augen.</a:t>
            </a:r>
            <a:endParaRPr dirty="0"/>
          </a:p>
        </p:txBody>
      </p:sp>
      <p:sp>
        <p:nvSpPr>
          <p:cNvPr id="250" name="Google Shape;250;p9"/>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i="0" u="none" strike="noStrike" cap="none">
                <a:solidFill>
                  <a:schemeClr val="dk2"/>
                </a:solidFill>
                <a:latin typeface="Arial"/>
                <a:ea typeface="Arial"/>
                <a:cs typeface="Arial"/>
                <a:sym typeface="Arial"/>
              </a:rPr>
              <a:t>Klinische Studien zum Glaukom</a:t>
            </a:r>
            <a:endParaRPr sz="3300" b="0" i="0" u="none" strike="noStrike" cap="none">
              <a:solidFill>
                <a:schemeClr val="dk2"/>
              </a:solidFill>
              <a:latin typeface="Arial"/>
              <a:ea typeface="Arial"/>
              <a:cs typeface="Arial"/>
              <a:sym typeface="Arial"/>
            </a:endParaRPr>
          </a:p>
        </p:txBody>
      </p:sp>
      <p:sp>
        <p:nvSpPr>
          <p:cNvPr id="251" name="Google Shape;251;p9"/>
          <p:cNvSpPr/>
          <p:nvPr/>
        </p:nvSpPr>
        <p:spPr>
          <a:xfrm>
            <a:off x="3346374" y="2906617"/>
            <a:ext cx="410378" cy="299291"/>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a:t>
            </a:r>
            <a:endParaRPr/>
          </a:p>
        </p:txBody>
      </p:sp>
      <p:sp>
        <p:nvSpPr>
          <p:cNvPr id="252" name="Google Shape;252;p9"/>
          <p:cNvSpPr/>
          <p:nvPr/>
        </p:nvSpPr>
        <p:spPr>
          <a:xfrm>
            <a:off x="7315200" y="2906617"/>
            <a:ext cx="410378" cy="299291"/>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a:t>
            </a:r>
            <a:endParaRPr/>
          </a:p>
        </p:txBody>
      </p:sp>
      <p:sp>
        <p:nvSpPr>
          <p:cNvPr id="253" name="Google Shape;253;p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9</a:t>
            </a:fld>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4" name="Google Shape;1174;p90"/>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Tube-versus-</a:t>
            </a:r>
            <a:r>
              <a:rPr lang="en-US" sz="1200" b="1" dirty="0" err="1"/>
              <a:t>Trabekulektomie</a:t>
            </a:r>
            <a:r>
              <a:rPr lang="en-US" sz="1200" b="1" dirty="0"/>
              <a:t>-(TVT)-Studie</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Sicherheit und </a:t>
            </a:r>
            <a:r>
              <a:rPr lang="en-US" sz="1200" dirty="0" err="1"/>
              <a:t>Wirksamkeit</a:t>
            </a:r>
            <a:r>
              <a:rPr lang="en-US" sz="1200" dirty="0"/>
              <a:t> von </a:t>
            </a:r>
            <a:r>
              <a:rPr lang="en-US" sz="1200" dirty="0" err="1"/>
              <a:t>Glaukomdrainage-Implantaten</a:t>
            </a:r>
            <a:r>
              <a:rPr lang="en-US" sz="1200" dirty="0"/>
              <a:t> (Tube-Shunts) und der </a:t>
            </a:r>
            <a:r>
              <a:rPr lang="en-US" sz="1200" dirty="0" err="1"/>
              <a:t>Trabekulektomie</a:t>
            </a:r>
            <a:r>
              <a:rPr lang="en-US" sz="1200" dirty="0"/>
              <a:t> </a:t>
            </a:r>
            <a:r>
              <a:rPr lang="en-US" sz="1200" dirty="0" err="1"/>
              <a:t>bei</a:t>
            </a:r>
            <a:r>
              <a:rPr lang="en-US" sz="1200" dirty="0"/>
              <a:t> Augen </a:t>
            </a:r>
            <a:r>
              <a:rPr lang="en-US" sz="1200" dirty="0" err="1"/>
              <a:t>mit</a:t>
            </a:r>
            <a:r>
              <a:rPr lang="en-US" sz="1200" dirty="0"/>
              <a:t> </a:t>
            </a:r>
            <a:r>
              <a:rPr lang="en-US" sz="1200" dirty="0" err="1"/>
              <a:t>vorangegangenen</a:t>
            </a:r>
            <a:r>
              <a:rPr lang="en-US" sz="1200" dirty="0"/>
              <a:t> </a:t>
            </a:r>
            <a:r>
              <a:rPr lang="en-US" sz="1200" dirty="0" err="1">
                <a:solidFill>
                  <a:srgbClr val="0000FF"/>
                </a:solidFill>
              </a:rPr>
              <a:t>okulären</a:t>
            </a:r>
            <a:r>
              <a:rPr lang="en-US" sz="1200" dirty="0">
                <a:solidFill>
                  <a:srgbClr val="0000FF"/>
                </a:solidFill>
              </a:rPr>
              <a:t> </a:t>
            </a:r>
            <a:r>
              <a:rPr lang="en-US" sz="1200" dirty="0" err="1">
                <a:solidFill>
                  <a:srgbClr val="0000FF"/>
                </a:solidFill>
              </a:rPr>
              <a:t>Eingriffen</a:t>
            </a:r>
            <a:endParaRPr dirty="0"/>
          </a:p>
          <a:p>
            <a:pPr marL="692150" lvl="1" indent="-347663" algn="l" rtl="0">
              <a:lnSpc>
                <a:spcPct val="95000"/>
              </a:lnSpc>
              <a:spcBef>
                <a:spcPts val="240"/>
              </a:spcBef>
              <a:spcAft>
                <a:spcPts val="0"/>
              </a:spcAft>
              <a:buSzPts val="840"/>
              <a:buChar char="●"/>
            </a:pPr>
            <a:r>
              <a:rPr lang="en-US" sz="1200" dirty="0" err="1"/>
              <a:t>Studienpopulation</a:t>
            </a:r>
            <a:r>
              <a:rPr lang="en-US" sz="1200" dirty="0"/>
              <a:t>: 212 Augen </a:t>
            </a:r>
            <a:r>
              <a:rPr lang="en-US" sz="1200" dirty="0" err="1"/>
              <a:t>mit</a:t>
            </a:r>
            <a:r>
              <a:rPr lang="en-US" sz="1200" dirty="0"/>
              <a:t> </a:t>
            </a:r>
            <a:r>
              <a:rPr lang="en-US" sz="1200" dirty="0" err="1"/>
              <a:t>vorangegangener</a:t>
            </a:r>
            <a:r>
              <a:rPr lang="en-US" sz="1200" dirty="0"/>
              <a:t> </a:t>
            </a:r>
            <a:r>
              <a:rPr lang="en-US" sz="1200" dirty="0" err="1">
                <a:solidFill>
                  <a:srgbClr val="0000FF"/>
                </a:solidFill>
              </a:rPr>
              <a:t>Trabekulektomie</a:t>
            </a:r>
            <a:r>
              <a:rPr lang="en-US" sz="1200" dirty="0">
                <a:solidFill>
                  <a:srgbClr val="0000FF"/>
                </a:solidFill>
              </a:rPr>
              <a:t> </a:t>
            </a:r>
            <a:r>
              <a:rPr lang="en-US" sz="1200" dirty="0"/>
              <a:t>und/</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oder</a:t>
            </a:r>
            <a:r>
              <a:rPr lang="en-US" sz="1200" dirty="0"/>
              <a:t> </a:t>
            </a:r>
            <a:r>
              <a:rPr lang="en-US" sz="1200" dirty="0" err="1"/>
              <a:t>Kataraktoperation</a:t>
            </a:r>
            <a:r>
              <a:rPr lang="en-US" sz="1200" dirty="0"/>
              <a:t> </a:t>
            </a:r>
            <a:r>
              <a:rPr lang="en-US" sz="1200" dirty="0" err="1"/>
              <a:t>sowie</a:t>
            </a:r>
            <a:r>
              <a:rPr lang="en-US" sz="1200" dirty="0"/>
              <a:t> </a:t>
            </a:r>
            <a:r>
              <a:rPr lang="en-US" sz="1200" dirty="0" err="1"/>
              <a:t>unzureichend</a:t>
            </a:r>
            <a:r>
              <a:rPr lang="en-US" sz="1200" dirty="0"/>
              <a:t> </a:t>
            </a:r>
            <a:r>
              <a:rPr lang="en-US" sz="1200" dirty="0" err="1"/>
              <a:t>reguliertem</a:t>
            </a:r>
            <a:r>
              <a:rPr lang="en-US" sz="1200" dirty="0"/>
              <a:t> IOD (18 - 40mmHg) </a:t>
            </a:r>
            <a:r>
              <a:rPr lang="en-US" sz="1200" dirty="0" err="1"/>
              <a:t>trotz</a:t>
            </a:r>
            <a:r>
              <a:rPr lang="en-US" sz="1200" dirty="0"/>
              <a:t> MTMT</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Die Augen </a:t>
            </a:r>
            <a:r>
              <a:rPr lang="en-US" sz="1200" dirty="0" err="1"/>
              <a:t>wurden</a:t>
            </a:r>
            <a:r>
              <a:rPr lang="en-US" sz="1200" dirty="0"/>
              <a:t> </a:t>
            </a:r>
            <a:r>
              <a:rPr lang="en-US" sz="1200" dirty="0" err="1"/>
              <a:t>randomisiert</a:t>
            </a:r>
            <a:r>
              <a:rPr lang="en-US" sz="1200" dirty="0"/>
              <a:t> der Tube- </a:t>
            </a:r>
            <a:r>
              <a:rPr lang="en-US" sz="1200" dirty="0" err="1"/>
              <a:t>oder</a:t>
            </a:r>
            <a:r>
              <a:rPr lang="en-US" sz="1200" dirty="0"/>
              <a:t> </a:t>
            </a:r>
            <a:r>
              <a:rPr lang="en-US" sz="1200" dirty="0" err="1"/>
              <a:t>Trabekulektomie</a:t>
            </a:r>
            <a:r>
              <a:rPr lang="en-US" sz="1200" dirty="0"/>
              <a:t>-Gruppe </a:t>
            </a:r>
            <a:r>
              <a:rPr lang="en-US" sz="1200" dirty="0" err="1"/>
              <a:t>zugewiesen</a:t>
            </a:r>
            <a:r>
              <a:rPr lang="en-US" sz="1200" dirty="0"/>
              <a:t>; </a:t>
            </a:r>
            <a:r>
              <a:rPr lang="en-US" sz="1200" dirty="0" err="1"/>
              <a:t>Medikamente</a:t>
            </a:r>
            <a:r>
              <a:rPr lang="en-US" sz="1200" dirty="0"/>
              <a:t> </a:t>
            </a:r>
            <a:r>
              <a:rPr lang="en-US" sz="1200" dirty="0" err="1"/>
              <a:t>wurden</a:t>
            </a:r>
            <a:r>
              <a:rPr lang="en-US" sz="1200" dirty="0"/>
              <a:t> </a:t>
            </a:r>
            <a:r>
              <a:rPr lang="en-US" sz="1200" dirty="0" err="1"/>
              <a:t>nach</a:t>
            </a:r>
            <a:r>
              <a:rPr lang="en-US" sz="1200" dirty="0"/>
              <a:t> </a:t>
            </a:r>
            <a:r>
              <a:rPr lang="en-US" sz="1200" dirty="0" err="1"/>
              <a:t>Bedarf</a:t>
            </a:r>
            <a:r>
              <a:rPr lang="en-US" sz="1200" dirty="0"/>
              <a:t> </a:t>
            </a:r>
            <a:r>
              <a:rPr lang="en-US" sz="1200" dirty="0" err="1"/>
              <a:t>zur</a:t>
            </a:r>
            <a:r>
              <a:rPr lang="en-US" sz="1200" dirty="0"/>
              <a:t> IOD-</a:t>
            </a:r>
            <a:r>
              <a:rPr lang="en-US" sz="1200" dirty="0" err="1"/>
              <a:t>Kontrolle</a:t>
            </a:r>
            <a:r>
              <a:rPr lang="en-US" sz="1200" dirty="0"/>
              <a:t> </a:t>
            </a:r>
            <a:r>
              <a:rPr lang="en-US" sz="1200" dirty="0" err="1"/>
              <a:t>angewendet</a:t>
            </a:r>
            <a:r>
              <a:rPr lang="en-US" sz="1200" dirty="0"/>
              <a:t>. </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Gute IOD-</a:t>
            </a:r>
            <a:r>
              <a:rPr lang="en-US" sz="1200" dirty="0" err="1">
                <a:solidFill>
                  <a:srgbClr val="0000FF"/>
                </a:solidFill>
              </a:rPr>
              <a:t>Kontrolle</a:t>
            </a:r>
            <a:r>
              <a:rPr lang="en-US" sz="1200" dirty="0">
                <a:solidFill>
                  <a:srgbClr val="0000FF"/>
                </a:solidFill>
              </a:rPr>
              <a:t> in </a:t>
            </a:r>
            <a:r>
              <a:rPr lang="en-US" sz="1200" dirty="0" err="1">
                <a:solidFill>
                  <a:srgbClr val="0000FF"/>
                </a:solidFill>
              </a:rPr>
              <a:t>beiden</a:t>
            </a:r>
            <a:r>
              <a:rPr lang="en-US" sz="1200" dirty="0">
                <a:solidFill>
                  <a:srgbClr val="0000FF"/>
                </a:solidFill>
              </a:rPr>
              <a:t> Gruppen (</a:t>
            </a:r>
            <a:r>
              <a:rPr lang="en-US" sz="1200" dirty="0" err="1">
                <a:solidFill>
                  <a:srgbClr val="0000FF"/>
                </a:solidFill>
              </a:rPr>
              <a:t>kein</a:t>
            </a:r>
            <a:r>
              <a:rPr lang="en-US" sz="1200" dirty="0">
                <a:solidFill>
                  <a:srgbClr val="0000FF"/>
                </a:solidFill>
              </a:rPr>
              <a:t> </a:t>
            </a:r>
            <a:r>
              <a:rPr lang="en-US" sz="1200" dirty="0" err="1">
                <a:solidFill>
                  <a:srgbClr val="0000FF"/>
                </a:solidFill>
              </a:rPr>
              <a:t>statistischer</a:t>
            </a:r>
            <a:r>
              <a:rPr lang="en-US" sz="1200" dirty="0">
                <a:solidFill>
                  <a:srgbClr val="0000FF"/>
                </a:solidFill>
              </a:rPr>
              <a:t> </a:t>
            </a:r>
            <a:r>
              <a:rPr lang="en-US" sz="1200" dirty="0" err="1">
                <a:solidFill>
                  <a:srgbClr val="0000FF"/>
                </a:solidFill>
              </a:rPr>
              <a:t>Unterschied</a:t>
            </a:r>
            <a:r>
              <a:rPr lang="en-US" sz="1200" dirty="0">
                <a:solidFill>
                  <a:srgbClr val="0000FF"/>
                </a:solidFill>
              </a:rPr>
              <a:t>)</a:t>
            </a:r>
            <a:endParaRPr dirty="0"/>
          </a:p>
          <a:p>
            <a:pPr marL="1281113" lvl="3" indent="-292100" algn="l" rtl="0">
              <a:lnSpc>
                <a:spcPct val="95000"/>
              </a:lnSpc>
              <a:spcBef>
                <a:spcPts val="240"/>
              </a:spcBef>
              <a:spcAft>
                <a:spcPts val="0"/>
              </a:spcAft>
              <a:buSzPts val="900"/>
              <a:buChar char="▪"/>
            </a:pPr>
            <a:r>
              <a:rPr lang="en-US" sz="1200" dirty="0"/>
              <a:t>Die </a:t>
            </a:r>
            <a:r>
              <a:rPr lang="en-US" sz="1200" dirty="0">
                <a:solidFill>
                  <a:srgbClr val="0000FF"/>
                </a:solidFill>
              </a:rPr>
              <a:t>Tube</a:t>
            </a:r>
            <a:r>
              <a:rPr lang="en-US" sz="1200" dirty="0"/>
              <a:t>-Gruppe </a:t>
            </a:r>
            <a:r>
              <a:rPr lang="en-US" sz="1200" dirty="0" err="1"/>
              <a:t>benötigte</a:t>
            </a:r>
            <a:r>
              <a:rPr lang="en-US" sz="1200" dirty="0"/>
              <a:t> </a:t>
            </a:r>
            <a:r>
              <a:rPr lang="en-US" sz="1200" dirty="0" err="1"/>
              <a:t>mehr</a:t>
            </a:r>
            <a:r>
              <a:rPr lang="en-US" sz="1200" dirty="0"/>
              <a:t> </a:t>
            </a:r>
            <a:r>
              <a:rPr lang="en-US" sz="1200" dirty="0" err="1"/>
              <a:t>Medikamente</a:t>
            </a:r>
            <a:r>
              <a:rPr lang="en-US" sz="1200" dirty="0"/>
              <a:t> </a:t>
            </a:r>
            <a:r>
              <a:rPr lang="en-US" sz="1200" dirty="0" err="1"/>
              <a:t>als</a:t>
            </a:r>
            <a:r>
              <a:rPr lang="en-US" sz="1200" dirty="0"/>
              <a:t> die </a:t>
            </a:r>
            <a:r>
              <a:rPr lang="en-US" sz="1200" dirty="0" err="1">
                <a:solidFill>
                  <a:srgbClr val="0000FF"/>
                </a:solidFill>
              </a:rPr>
              <a:t>Trabekulektomie</a:t>
            </a:r>
            <a:r>
              <a:rPr lang="en-US" sz="1200" dirty="0"/>
              <a:t>-Gruppe</a:t>
            </a:r>
            <a:endParaRPr dirty="0"/>
          </a:p>
        </p:txBody>
      </p:sp>
      <p:sp>
        <p:nvSpPr>
          <p:cNvPr id="1175" name="Google Shape;1175;p90"/>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176" name="Google Shape;1176;p90"/>
          <p:cNvSpPr/>
          <p:nvPr/>
        </p:nvSpPr>
        <p:spPr>
          <a:xfrm>
            <a:off x="1848678" y="3360900"/>
            <a:ext cx="944218" cy="5253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Tub</a:t>
            </a:r>
            <a:r>
              <a:rPr lang="en-US" sz="1200">
                <a:solidFill>
                  <a:schemeClr val="dk1"/>
                </a:solidFill>
              </a:rPr>
              <a:t>e</a:t>
            </a:r>
            <a:r>
              <a:rPr lang="en-US" sz="1200">
                <a:solidFill>
                  <a:schemeClr val="dk1"/>
                </a:solidFill>
                <a:latin typeface="Arial"/>
                <a:ea typeface="Arial"/>
                <a:cs typeface="Arial"/>
                <a:sym typeface="Arial"/>
              </a:rPr>
              <a:t> vs. Trabeku</a:t>
            </a:r>
            <a:r>
              <a:rPr lang="en-US" sz="1200">
                <a:solidFill>
                  <a:schemeClr val="dk1"/>
                </a:solidFill>
              </a:rPr>
              <a:t>lektomie</a:t>
            </a:r>
            <a:endParaRPr/>
          </a:p>
        </p:txBody>
      </p:sp>
      <p:sp>
        <p:nvSpPr>
          <p:cNvPr id="1177" name="Google Shape;1177;p90"/>
          <p:cNvSpPr/>
          <p:nvPr/>
        </p:nvSpPr>
        <p:spPr>
          <a:xfrm>
            <a:off x="5343938" y="3329609"/>
            <a:ext cx="1666461" cy="6081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Tube</a:t>
            </a:r>
            <a:r>
              <a:rPr lang="en-US" sz="1200">
                <a:solidFill>
                  <a:schemeClr val="dk1"/>
                </a:solidFill>
                <a:latin typeface="Arial"/>
                <a:ea typeface="Arial"/>
                <a:cs typeface="Arial"/>
                <a:sym typeface="Arial"/>
              </a:rPr>
              <a:t> vs. Trabekulektomie</a:t>
            </a:r>
            <a:endParaRPr/>
          </a:p>
        </p:txBody>
      </p:sp>
      <p:sp>
        <p:nvSpPr>
          <p:cNvPr id="1178" name="Google Shape;1178;p9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90</a:t>
            </a:fld>
            <a:endParaRPr sz="1000">
              <a:solidFill>
                <a:schemeClr val="dk1"/>
              </a:solidFill>
              <a:latin typeface="Arial"/>
              <a:ea typeface="Arial"/>
              <a:cs typeface="Arial"/>
              <a:sym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182"/>
        <p:cNvGrpSpPr/>
        <p:nvPr/>
      </p:nvGrpSpPr>
      <p:grpSpPr>
        <a:xfrm>
          <a:off x="0" y="0"/>
          <a:ext cx="0" cy="0"/>
          <a:chOff x="0" y="0"/>
          <a:chExt cx="0" cy="0"/>
        </a:xfrm>
      </p:grpSpPr>
      <p:sp>
        <p:nvSpPr>
          <p:cNvPr id="1187" name="Google Shape;1187;g3f645ac5276_0_450"/>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Tube-versus-</a:t>
            </a:r>
            <a:r>
              <a:rPr lang="en-US" sz="1200" b="1" dirty="0" err="1"/>
              <a:t>Trabekulektomie</a:t>
            </a:r>
            <a:r>
              <a:rPr lang="en-US" sz="1200" b="1" dirty="0"/>
              <a:t>-(TVT)-Studie</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Sicherheit und </a:t>
            </a:r>
            <a:r>
              <a:rPr lang="en-US" sz="1200" dirty="0" err="1"/>
              <a:t>Wirksamkeit</a:t>
            </a:r>
            <a:r>
              <a:rPr lang="en-US" sz="1200" dirty="0"/>
              <a:t> von </a:t>
            </a:r>
            <a:r>
              <a:rPr lang="en-US" sz="1200" dirty="0" err="1"/>
              <a:t>Glaukomdrainage-Implantaten</a:t>
            </a:r>
            <a:r>
              <a:rPr lang="en-US" sz="1200" dirty="0"/>
              <a:t> (Tube-Shunts) und der </a:t>
            </a:r>
            <a:r>
              <a:rPr lang="en-US" sz="1200" dirty="0" err="1"/>
              <a:t>Trabekulektomie</a:t>
            </a:r>
            <a:r>
              <a:rPr lang="en-US" sz="1200" dirty="0"/>
              <a:t> </a:t>
            </a:r>
            <a:r>
              <a:rPr lang="en-US" sz="1200" dirty="0" err="1"/>
              <a:t>bei</a:t>
            </a:r>
            <a:r>
              <a:rPr lang="en-US" sz="1200" dirty="0"/>
              <a:t> Augen </a:t>
            </a:r>
            <a:r>
              <a:rPr lang="en-US" sz="1200" dirty="0" err="1"/>
              <a:t>mit</a:t>
            </a:r>
            <a:r>
              <a:rPr lang="en-US" sz="1200" dirty="0"/>
              <a:t> </a:t>
            </a:r>
            <a:r>
              <a:rPr lang="en-US" sz="1200" dirty="0" err="1"/>
              <a:t>vorangegangenen</a:t>
            </a:r>
            <a:r>
              <a:rPr lang="en-US" sz="1200" dirty="0"/>
              <a:t> </a:t>
            </a:r>
            <a:r>
              <a:rPr lang="en-US" sz="1200" dirty="0" err="1">
                <a:solidFill>
                  <a:srgbClr val="0000FF"/>
                </a:solidFill>
              </a:rPr>
              <a:t>okulären</a:t>
            </a:r>
            <a:r>
              <a:rPr lang="en-US" sz="1200" dirty="0">
                <a:solidFill>
                  <a:srgbClr val="0000FF"/>
                </a:solidFill>
              </a:rPr>
              <a:t> </a:t>
            </a:r>
            <a:r>
              <a:rPr lang="en-US" sz="1200" dirty="0" err="1">
                <a:solidFill>
                  <a:srgbClr val="0000FF"/>
                </a:solidFill>
              </a:rPr>
              <a:t>Eingriffen</a:t>
            </a:r>
            <a:endParaRPr dirty="0"/>
          </a:p>
          <a:p>
            <a:pPr marL="692150" lvl="1" indent="-347663" algn="l" rtl="0">
              <a:lnSpc>
                <a:spcPct val="95000"/>
              </a:lnSpc>
              <a:spcBef>
                <a:spcPts val="240"/>
              </a:spcBef>
              <a:spcAft>
                <a:spcPts val="0"/>
              </a:spcAft>
              <a:buSzPts val="840"/>
              <a:buChar char="●"/>
            </a:pPr>
            <a:r>
              <a:rPr lang="en-US" sz="1200" dirty="0" err="1"/>
              <a:t>Studienpopulation</a:t>
            </a:r>
            <a:r>
              <a:rPr lang="en-US" sz="1200" dirty="0"/>
              <a:t>: 212 Augen </a:t>
            </a:r>
            <a:r>
              <a:rPr lang="en-US" sz="1200" dirty="0" err="1"/>
              <a:t>mit</a:t>
            </a:r>
            <a:r>
              <a:rPr lang="en-US" sz="1200" dirty="0"/>
              <a:t> </a:t>
            </a:r>
            <a:r>
              <a:rPr lang="en-US" sz="1200" dirty="0" err="1"/>
              <a:t>vorangegangener</a:t>
            </a:r>
            <a:r>
              <a:rPr lang="en-US" sz="1200" dirty="0"/>
              <a:t> </a:t>
            </a:r>
            <a:r>
              <a:rPr lang="en-US" sz="1200" dirty="0" err="1">
                <a:solidFill>
                  <a:srgbClr val="0000FF"/>
                </a:solidFill>
              </a:rPr>
              <a:t>Trabekulektomie</a:t>
            </a:r>
            <a:r>
              <a:rPr lang="en-US" sz="1200" dirty="0">
                <a:solidFill>
                  <a:srgbClr val="0000FF"/>
                </a:solidFill>
              </a:rPr>
              <a:t> </a:t>
            </a:r>
            <a:r>
              <a:rPr lang="en-US" sz="1200" dirty="0"/>
              <a:t>und/</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oder</a:t>
            </a:r>
            <a:r>
              <a:rPr lang="en-US" sz="1200" dirty="0"/>
              <a:t> </a:t>
            </a:r>
            <a:r>
              <a:rPr lang="en-US" sz="1200" dirty="0" err="1"/>
              <a:t>Kataraktoperation</a:t>
            </a:r>
            <a:r>
              <a:rPr lang="en-US" sz="1200" dirty="0"/>
              <a:t> </a:t>
            </a:r>
            <a:r>
              <a:rPr lang="en-US" sz="1200" dirty="0" err="1"/>
              <a:t>sowie</a:t>
            </a:r>
            <a:r>
              <a:rPr lang="en-US" sz="1200" dirty="0"/>
              <a:t> </a:t>
            </a:r>
            <a:r>
              <a:rPr lang="en-US" sz="1200" dirty="0" err="1"/>
              <a:t>unzureichend</a:t>
            </a:r>
            <a:r>
              <a:rPr lang="en-US" sz="1200" dirty="0"/>
              <a:t> </a:t>
            </a:r>
            <a:r>
              <a:rPr lang="en-US" sz="1200" dirty="0" err="1"/>
              <a:t>reguliertem</a:t>
            </a:r>
            <a:r>
              <a:rPr lang="en-US" sz="1200" dirty="0"/>
              <a:t> IOD (18 - 40mmHg) </a:t>
            </a:r>
            <a:r>
              <a:rPr lang="en-US" sz="1200" dirty="0" err="1"/>
              <a:t>trotz</a:t>
            </a:r>
            <a:r>
              <a:rPr lang="en-US" sz="1200" dirty="0"/>
              <a:t> MTMT</a:t>
            </a:r>
            <a:endParaRPr dirty="0"/>
          </a:p>
          <a:p>
            <a:pPr marL="692150" lvl="1" indent="-347663" algn="l" rtl="0">
              <a:lnSpc>
                <a:spcPct val="95000"/>
              </a:lnSpc>
              <a:spcBef>
                <a:spcPts val="240"/>
              </a:spcBef>
              <a:spcAft>
                <a:spcPts val="0"/>
              </a:spcAft>
              <a:buSzPts val="840"/>
              <a:buChar char="●"/>
            </a:pPr>
            <a:r>
              <a:rPr lang="en-US" sz="1200" dirty="0" err="1"/>
              <a:t>Protokoll</a:t>
            </a:r>
            <a:r>
              <a:rPr lang="en-US" sz="1200" dirty="0"/>
              <a:t>: Die Augen </a:t>
            </a:r>
            <a:r>
              <a:rPr lang="en-US" sz="1200" dirty="0" err="1"/>
              <a:t>wurden</a:t>
            </a:r>
            <a:r>
              <a:rPr lang="en-US" sz="1200" dirty="0"/>
              <a:t> </a:t>
            </a:r>
            <a:r>
              <a:rPr lang="en-US" sz="1200" dirty="0" err="1"/>
              <a:t>randomisiert</a:t>
            </a:r>
            <a:r>
              <a:rPr lang="en-US" sz="1200" dirty="0"/>
              <a:t> der Tube- </a:t>
            </a:r>
            <a:r>
              <a:rPr lang="en-US" sz="1200" dirty="0" err="1"/>
              <a:t>oder</a:t>
            </a:r>
            <a:r>
              <a:rPr lang="en-US" sz="1200" dirty="0"/>
              <a:t> </a:t>
            </a:r>
            <a:r>
              <a:rPr lang="en-US" sz="1200" dirty="0" err="1"/>
              <a:t>Trabekulektomie</a:t>
            </a:r>
            <a:r>
              <a:rPr lang="en-US" sz="1200" dirty="0"/>
              <a:t>-Gruppe </a:t>
            </a:r>
            <a:r>
              <a:rPr lang="en-US" sz="1200" dirty="0" err="1"/>
              <a:t>zugewiesen</a:t>
            </a:r>
            <a:r>
              <a:rPr lang="en-US" sz="1200" dirty="0"/>
              <a:t>; </a:t>
            </a:r>
            <a:r>
              <a:rPr lang="en-US" sz="1200" dirty="0" err="1"/>
              <a:t>Medikamente</a:t>
            </a:r>
            <a:r>
              <a:rPr lang="en-US" sz="1200" dirty="0"/>
              <a:t> </a:t>
            </a:r>
            <a:r>
              <a:rPr lang="en-US" sz="1200" dirty="0" err="1"/>
              <a:t>wurden</a:t>
            </a:r>
            <a:r>
              <a:rPr lang="en-US" sz="1200" dirty="0"/>
              <a:t> </a:t>
            </a:r>
            <a:r>
              <a:rPr lang="en-US" sz="1200" dirty="0" err="1"/>
              <a:t>nach</a:t>
            </a:r>
            <a:r>
              <a:rPr lang="en-US" sz="1200" dirty="0"/>
              <a:t> </a:t>
            </a:r>
            <a:r>
              <a:rPr lang="en-US" sz="1200" dirty="0" err="1"/>
              <a:t>Bedarf</a:t>
            </a:r>
            <a:r>
              <a:rPr lang="en-US" sz="1200" dirty="0"/>
              <a:t> </a:t>
            </a:r>
            <a:r>
              <a:rPr lang="en-US" sz="1200" dirty="0" err="1"/>
              <a:t>zur</a:t>
            </a:r>
            <a:r>
              <a:rPr lang="en-US" sz="1200" dirty="0"/>
              <a:t> IOD-</a:t>
            </a:r>
            <a:r>
              <a:rPr lang="en-US" sz="1200" dirty="0" err="1"/>
              <a:t>Kontrolle</a:t>
            </a:r>
            <a:r>
              <a:rPr lang="en-US" sz="1200" dirty="0"/>
              <a:t> </a:t>
            </a:r>
            <a:r>
              <a:rPr lang="en-US" sz="1200" dirty="0" err="1"/>
              <a:t>angewendet</a:t>
            </a:r>
            <a:r>
              <a:rPr lang="en-US" sz="1200" dirty="0"/>
              <a:t>. </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93688" algn="l" rtl="0">
              <a:lnSpc>
                <a:spcPct val="95000"/>
              </a:lnSpc>
              <a:spcBef>
                <a:spcPts val="240"/>
              </a:spcBef>
              <a:spcAft>
                <a:spcPts val="0"/>
              </a:spcAft>
              <a:buSzPts val="840"/>
              <a:buChar char="●"/>
            </a:pPr>
            <a:r>
              <a:rPr lang="en-US" sz="1200" dirty="0">
                <a:solidFill>
                  <a:srgbClr val="0000FF"/>
                </a:solidFill>
              </a:rPr>
              <a:t>Gute IOD-</a:t>
            </a:r>
            <a:r>
              <a:rPr lang="en-US" sz="1200" dirty="0" err="1">
                <a:solidFill>
                  <a:srgbClr val="0000FF"/>
                </a:solidFill>
              </a:rPr>
              <a:t>Kontrolle</a:t>
            </a:r>
            <a:r>
              <a:rPr lang="en-US" sz="1200" dirty="0">
                <a:solidFill>
                  <a:srgbClr val="0000FF"/>
                </a:solidFill>
              </a:rPr>
              <a:t> in </a:t>
            </a:r>
            <a:r>
              <a:rPr lang="en-US" sz="1200" dirty="0" err="1">
                <a:solidFill>
                  <a:srgbClr val="0000FF"/>
                </a:solidFill>
              </a:rPr>
              <a:t>beiden</a:t>
            </a:r>
            <a:r>
              <a:rPr lang="en-US" sz="1200" dirty="0">
                <a:solidFill>
                  <a:srgbClr val="0000FF"/>
                </a:solidFill>
              </a:rPr>
              <a:t> Gruppen (</a:t>
            </a:r>
            <a:r>
              <a:rPr lang="en-US" sz="1200" dirty="0" err="1">
                <a:solidFill>
                  <a:srgbClr val="0000FF"/>
                </a:solidFill>
              </a:rPr>
              <a:t>kein</a:t>
            </a:r>
            <a:r>
              <a:rPr lang="en-US" sz="1200" dirty="0">
                <a:solidFill>
                  <a:srgbClr val="0000FF"/>
                </a:solidFill>
              </a:rPr>
              <a:t> </a:t>
            </a:r>
            <a:r>
              <a:rPr lang="en-US" sz="1200" dirty="0" err="1">
                <a:solidFill>
                  <a:srgbClr val="0000FF"/>
                </a:solidFill>
              </a:rPr>
              <a:t>statistischer</a:t>
            </a:r>
            <a:r>
              <a:rPr lang="en-US" sz="1200" dirty="0">
                <a:solidFill>
                  <a:srgbClr val="0000FF"/>
                </a:solidFill>
              </a:rPr>
              <a:t> </a:t>
            </a:r>
            <a:r>
              <a:rPr lang="en-US" sz="1200" dirty="0" err="1">
                <a:solidFill>
                  <a:srgbClr val="0000FF"/>
                </a:solidFill>
              </a:rPr>
              <a:t>Unterschied</a:t>
            </a:r>
            <a:r>
              <a:rPr lang="en-US" sz="1200" dirty="0">
                <a:solidFill>
                  <a:srgbClr val="0000FF"/>
                </a:solidFill>
              </a:rPr>
              <a:t>)</a:t>
            </a:r>
            <a:endParaRPr dirty="0"/>
          </a:p>
          <a:p>
            <a:pPr marL="1281113" lvl="3" indent="-292100" algn="l" rtl="0">
              <a:lnSpc>
                <a:spcPct val="95000"/>
              </a:lnSpc>
              <a:spcBef>
                <a:spcPts val="240"/>
              </a:spcBef>
              <a:spcAft>
                <a:spcPts val="0"/>
              </a:spcAft>
              <a:buSzPts val="900"/>
              <a:buChar char="▪"/>
            </a:pPr>
            <a:r>
              <a:rPr lang="en-US" sz="1200" dirty="0"/>
              <a:t>Die </a:t>
            </a:r>
            <a:r>
              <a:rPr lang="en-US" sz="1200" dirty="0">
                <a:solidFill>
                  <a:srgbClr val="0000FF"/>
                </a:solidFill>
              </a:rPr>
              <a:t>Tube</a:t>
            </a:r>
            <a:r>
              <a:rPr lang="en-US" sz="1200" dirty="0"/>
              <a:t>-Gruppe </a:t>
            </a:r>
            <a:r>
              <a:rPr lang="en-US" sz="1200" dirty="0" err="1"/>
              <a:t>benötigte</a:t>
            </a:r>
            <a:r>
              <a:rPr lang="en-US" sz="1200" dirty="0"/>
              <a:t> </a:t>
            </a:r>
            <a:r>
              <a:rPr lang="en-US" sz="1200" dirty="0" err="1"/>
              <a:t>mehr</a:t>
            </a:r>
            <a:r>
              <a:rPr lang="en-US" sz="1200" dirty="0"/>
              <a:t> </a:t>
            </a:r>
            <a:r>
              <a:rPr lang="en-US" sz="1200" dirty="0" err="1"/>
              <a:t>Medikamente</a:t>
            </a:r>
            <a:r>
              <a:rPr lang="en-US" sz="1200" dirty="0"/>
              <a:t> </a:t>
            </a:r>
            <a:r>
              <a:rPr lang="en-US" sz="1200" dirty="0" err="1"/>
              <a:t>als</a:t>
            </a:r>
            <a:r>
              <a:rPr lang="en-US" sz="1200" dirty="0"/>
              <a:t> die </a:t>
            </a:r>
            <a:r>
              <a:rPr lang="en-US" sz="1200" dirty="0" err="1">
                <a:solidFill>
                  <a:srgbClr val="0000FF"/>
                </a:solidFill>
              </a:rPr>
              <a:t>Trabekulektomie</a:t>
            </a:r>
            <a:r>
              <a:rPr lang="en-US" sz="1200" dirty="0"/>
              <a:t>-Gruppe</a:t>
            </a:r>
            <a:endParaRPr dirty="0"/>
          </a:p>
        </p:txBody>
      </p:sp>
      <p:sp>
        <p:nvSpPr>
          <p:cNvPr id="1188" name="Google Shape;1188;g3f645ac5276_0_450"/>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189" name="Google Shape;1189;g3f645ac5276_0_45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91</a:t>
            </a:fld>
            <a:endParaRPr sz="1000">
              <a:solidFill>
                <a:schemeClr val="dk1"/>
              </a:solidFill>
              <a:latin typeface="Arial"/>
              <a:ea typeface="Arial"/>
              <a:cs typeface="Arial"/>
              <a:sym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197" name="Google Shape;1197;p92"/>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00" name="Google Shape;1200;p92"/>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Tube-versus-</a:t>
            </a:r>
            <a:r>
              <a:rPr lang="en-US" sz="1200" b="1" dirty="0" err="1"/>
              <a:t>Trabekulektomie</a:t>
            </a:r>
            <a:r>
              <a:rPr lang="en-US" sz="1200" b="1" dirty="0"/>
              <a:t>-(TVT)-Studie</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Sicherheit und </a:t>
            </a:r>
            <a:r>
              <a:rPr lang="en-US" sz="1200" dirty="0" err="1"/>
              <a:t>Wirksamkeit</a:t>
            </a:r>
            <a:r>
              <a:rPr lang="en-US" sz="1200" dirty="0"/>
              <a:t> von </a:t>
            </a:r>
            <a:r>
              <a:rPr lang="en-US" sz="1200" dirty="0" err="1"/>
              <a:t>Glaukomdrainage-Implantaten</a:t>
            </a:r>
            <a:r>
              <a:rPr lang="en-US" sz="1200" dirty="0"/>
              <a:t> (Tube-Shunts) und der </a:t>
            </a:r>
            <a:r>
              <a:rPr lang="en-US" sz="1200" dirty="0" err="1"/>
              <a:t>Trabekulektomie</a:t>
            </a:r>
            <a:r>
              <a:rPr lang="en-US" sz="1200" dirty="0"/>
              <a:t> </a:t>
            </a:r>
            <a:r>
              <a:rPr lang="en-US" sz="1200" dirty="0" err="1"/>
              <a:t>bei</a:t>
            </a:r>
            <a:r>
              <a:rPr lang="en-US" sz="1200" dirty="0"/>
              <a:t> Augen </a:t>
            </a:r>
            <a:r>
              <a:rPr lang="en-US" sz="1200" dirty="0" err="1"/>
              <a:t>mit</a:t>
            </a:r>
            <a:r>
              <a:rPr lang="en-US" sz="1200" dirty="0"/>
              <a:t> </a:t>
            </a:r>
            <a:r>
              <a:rPr lang="en-US" sz="1200" dirty="0" err="1"/>
              <a:t>vorangegangenen</a:t>
            </a:r>
            <a:r>
              <a:rPr lang="en-US" sz="1200" dirty="0"/>
              <a:t> </a:t>
            </a:r>
            <a:r>
              <a:rPr lang="en-US" sz="1200" dirty="0" err="1">
                <a:solidFill>
                  <a:srgbClr val="0000FF"/>
                </a:solidFill>
              </a:rPr>
              <a:t>okulären</a:t>
            </a:r>
            <a:r>
              <a:rPr lang="en-US" sz="1200" dirty="0">
                <a:solidFill>
                  <a:srgbClr val="0000FF"/>
                </a:solidFill>
              </a:rPr>
              <a:t> </a:t>
            </a:r>
            <a:r>
              <a:rPr lang="en-US" sz="1200" dirty="0" err="1">
                <a:solidFill>
                  <a:srgbClr val="0000FF"/>
                </a:solidFill>
              </a:rPr>
              <a:t>Eingriffen</a:t>
            </a:r>
            <a:endParaRPr dirty="0"/>
          </a:p>
          <a:p>
            <a:pPr marL="692150" lvl="1" indent="-320993" algn="l" rtl="0">
              <a:lnSpc>
                <a:spcPct val="95000"/>
              </a:lnSpc>
              <a:spcBef>
                <a:spcPts val="240"/>
              </a:spcBef>
              <a:spcAft>
                <a:spcPts val="0"/>
              </a:spcAft>
              <a:buSzPts val="840"/>
              <a:buChar char="●"/>
            </a:pPr>
            <a:r>
              <a:rPr lang="en-US" sz="1200" dirty="0" err="1"/>
              <a:t>Studienpopulation</a:t>
            </a:r>
            <a:r>
              <a:rPr lang="en-US" sz="1200" dirty="0"/>
              <a:t>: 212 Augen </a:t>
            </a:r>
            <a:r>
              <a:rPr lang="en-US" sz="1200" dirty="0" err="1"/>
              <a:t>mit</a:t>
            </a:r>
            <a:r>
              <a:rPr lang="en-US" sz="1200" dirty="0"/>
              <a:t> </a:t>
            </a:r>
            <a:r>
              <a:rPr lang="en-US" sz="1200" dirty="0" err="1"/>
              <a:t>vorangegangener</a:t>
            </a:r>
            <a:r>
              <a:rPr lang="en-US" sz="1200" dirty="0"/>
              <a:t> </a:t>
            </a:r>
            <a:r>
              <a:rPr lang="en-US" sz="1200" dirty="0" err="1">
                <a:solidFill>
                  <a:srgbClr val="0000FF"/>
                </a:solidFill>
              </a:rPr>
              <a:t>Trabekulektomie</a:t>
            </a:r>
            <a:r>
              <a:rPr lang="en-US" sz="1200" dirty="0">
                <a:solidFill>
                  <a:srgbClr val="0000FF"/>
                </a:solidFill>
              </a:rPr>
              <a:t> </a:t>
            </a:r>
            <a:r>
              <a:rPr lang="en-US" sz="1200" dirty="0"/>
              <a:t>und/</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oder</a:t>
            </a:r>
            <a:r>
              <a:rPr lang="en-US" sz="1200" dirty="0"/>
              <a:t> </a:t>
            </a:r>
            <a:r>
              <a:rPr lang="en-US" sz="1200" dirty="0" err="1"/>
              <a:t>Kataraktoperation</a:t>
            </a:r>
            <a:r>
              <a:rPr lang="en-US" sz="1200" dirty="0"/>
              <a:t> </a:t>
            </a:r>
            <a:r>
              <a:rPr lang="en-US" sz="1200" dirty="0" err="1"/>
              <a:t>sowie</a:t>
            </a:r>
            <a:r>
              <a:rPr lang="en-US" sz="1200" dirty="0"/>
              <a:t> </a:t>
            </a:r>
            <a:r>
              <a:rPr lang="en-US" sz="1200" dirty="0" err="1"/>
              <a:t>unzureichend</a:t>
            </a:r>
            <a:r>
              <a:rPr lang="en-US" sz="1200" dirty="0"/>
              <a:t> </a:t>
            </a:r>
            <a:r>
              <a:rPr lang="en-US" sz="1200" dirty="0" err="1"/>
              <a:t>reguliertem</a:t>
            </a:r>
            <a:r>
              <a:rPr lang="en-US" sz="1200" dirty="0"/>
              <a:t> IOD (18 - 40mmHg) </a:t>
            </a:r>
            <a:r>
              <a:rPr lang="en-US" sz="1200" dirty="0" err="1"/>
              <a:t>trotz</a:t>
            </a:r>
            <a:r>
              <a:rPr lang="en-US" sz="1200" dirty="0"/>
              <a:t> MTMT</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Die Augen </a:t>
            </a:r>
            <a:r>
              <a:rPr lang="en-US" sz="1200" dirty="0" err="1"/>
              <a:t>wurden</a:t>
            </a:r>
            <a:r>
              <a:rPr lang="en-US" sz="1200" dirty="0"/>
              <a:t> </a:t>
            </a:r>
            <a:r>
              <a:rPr lang="en-US" sz="1200" dirty="0" err="1"/>
              <a:t>randomisiert</a:t>
            </a:r>
            <a:r>
              <a:rPr lang="en-US" sz="1200" dirty="0"/>
              <a:t> der Tube- </a:t>
            </a:r>
            <a:r>
              <a:rPr lang="en-US" sz="1200" dirty="0" err="1"/>
              <a:t>oder</a:t>
            </a:r>
            <a:r>
              <a:rPr lang="en-US" sz="1200" dirty="0"/>
              <a:t> </a:t>
            </a:r>
            <a:r>
              <a:rPr lang="en-US" sz="1200" dirty="0" err="1"/>
              <a:t>Trabekulektomie</a:t>
            </a:r>
            <a:r>
              <a:rPr lang="en-US" sz="1200" dirty="0"/>
              <a:t>-Gruppe </a:t>
            </a:r>
            <a:r>
              <a:rPr lang="en-US" sz="1200" dirty="0" err="1"/>
              <a:t>zugewiesen</a:t>
            </a:r>
            <a:r>
              <a:rPr lang="en-US" sz="1200" dirty="0"/>
              <a:t>; </a:t>
            </a:r>
            <a:r>
              <a:rPr lang="en-US" sz="1200" dirty="0" err="1"/>
              <a:t>Medikamente</a:t>
            </a:r>
            <a:r>
              <a:rPr lang="en-US" sz="1200" dirty="0"/>
              <a:t> </a:t>
            </a:r>
            <a:r>
              <a:rPr lang="en-US" sz="1200" dirty="0" err="1"/>
              <a:t>wurden</a:t>
            </a:r>
            <a:r>
              <a:rPr lang="en-US" sz="1200" dirty="0"/>
              <a:t> </a:t>
            </a:r>
            <a:r>
              <a:rPr lang="en-US" sz="1200" dirty="0" err="1"/>
              <a:t>nach</a:t>
            </a:r>
            <a:r>
              <a:rPr lang="en-US" sz="1200" dirty="0"/>
              <a:t> </a:t>
            </a:r>
            <a:r>
              <a:rPr lang="en-US" sz="1200" dirty="0" err="1"/>
              <a:t>Bedarf</a:t>
            </a:r>
            <a:r>
              <a:rPr lang="en-US" sz="1200" dirty="0"/>
              <a:t> </a:t>
            </a:r>
            <a:r>
              <a:rPr lang="en-US" sz="1200" dirty="0" err="1"/>
              <a:t>zur</a:t>
            </a:r>
            <a:r>
              <a:rPr lang="en-US" sz="1200" dirty="0"/>
              <a:t> IOD-</a:t>
            </a:r>
            <a:r>
              <a:rPr lang="en-US" sz="1200" dirty="0" err="1"/>
              <a:t>Kontrolle</a:t>
            </a:r>
            <a:r>
              <a:rPr lang="en-US" sz="1200" dirty="0"/>
              <a:t> </a:t>
            </a:r>
            <a:r>
              <a:rPr lang="en-US" sz="1200" dirty="0" err="1"/>
              <a:t>angewendet</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67018" algn="l" rtl="0">
              <a:lnSpc>
                <a:spcPct val="95000"/>
              </a:lnSpc>
              <a:spcBef>
                <a:spcPts val="240"/>
              </a:spcBef>
              <a:spcAft>
                <a:spcPts val="0"/>
              </a:spcAft>
              <a:buSzPts val="840"/>
              <a:buChar char="●"/>
            </a:pPr>
            <a:r>
              <a:rPr lang="en-US" sz="1200" dirty="0">
                <a:solidFill>
                  <a:srgbClr val="0000FF"/>
                </a:solidFill>
              </a:rPr>
              <a:t>Gute IOD-</a:t>
            </a:r>
            <a:r>
              <a:rPr lang="en-US" sz="1200" dirty="0" err="1">
                <a:solidFill>
                  <a:srgbClr val="0000FF"/>
                </a:solidFill>
              </a:rPr>
              <a:t>Kontrolle</a:t>
            </a:r>
            <a:r>
              <a:rPr lang="en-US" sz="1200" dirty="0">
                <a:solidFill>
                  <a:srgbClr val="0000FF"/>
                </a:solidFill>
              </a:rPr>
              <a:t> in </a:t>
            </a:r>
            <a:r>
              <a:rPr lang="en-US" sz="1200" dirty="0" err="1">
                <a:solidFill>
                  <a:srgbClr val="0000FF"/>
                </a:solidFill>
              </a:rPr>
              <a:t>beiden</a:t>
            </a:r>
            <a:r>
              <a:rPr lang="en-US" sz="1200" dirty="0">
                <a:solidFill>
                  <a:srgbClr val="0000FF"/>
                </a:solidFill>
              </a:rPr>
              <a:t> Gruppen (</a:t>
            </a:r>
            <a:r>
              <a:rPr lang="en-US" sz="1200" dirty="0" err="1">
                <a:solidFill>
                  <a:srgbClr val="0000FF"/>
                </a:solidFill>
              </a:rPr>
              <a:t>kein</a:t>
            </a:r>
            <a:r>
              <a:rPr lang="en-US" sz="1200" dirty="0">
                <a:solidFill>
                  <a:srgbClr val="0000FF"/>
                </a:solidFill>
              </a:rPr>
              <a:t> </a:t>
            </a:r>
            <a:r>
              <a:rPr lang="en-US" sz="1200" dirty="0" err="1">
                <a:solidFill>
                  <a:srgbClr val="0000FF"/>
                </a:solidFill>
              </a:rPr>
              <a:t>statistischer</a:t>
            </a:r>
            <a:r>
              <a:rPr lang="en-US" sz="1200" dirty="0">
                <a:solidFill>
                  <a:srgbClr val="0000FF"/>
                </a:solidFill>
              </a:rPr>
              <a:t> </a:t>
            </a:r>
            <a:r>
              <a:rPr lang="en-US" sz="1200" dirty="0" err="1">
                <a:solidFill>
                  <a:srgbClr val="0000FF"/>
                </a:solidFill>
              </a:rPr>
              <a:t>Unterschied</a:t>
            </a:r>
            <a:r>
              <a:rPr lang="en-US" sz="1200" dirty="0">
                <a:solidFill>
                  <a:srgbClr val="0000FF"/>
                </a:solidFill>
              </a:rPr>
              <a:t>)</a:t>
            </a:r>
            <a:endParaRPr dirty="0"/>
          </a:p>
          <a:p>
            <a:pPr marL="1281113" lvl="3" indent="-263525" algn="l" rtl="0">
              <a:lnSpc>
                <a:spcPct val="95000"/>
              </a:lnSpc>
              <a:spcBef>
                <a:spcPts val="240"/>
              </a:spcBef>
              <a:spcAft>
                <a:spcPts val="0"/>
              </a:spcAft>
              <a:buSzPts val="900"/>
              <a:buChar char="▪"/>
            </a:pPr>
            <a:r>
              <a:rPr lang="en-US" sz="1200" dirty="0"/>
              <a:t>Die </a:t>
            </a:r>
            <a:r>
              <a:rPr lang="en-US" sz="1200" dirty="0">
                <a:solidFill>
                  <a:srgbClr val="0000FF"/>
                </a:solidFill>
              </a:rPr>
              <a:t>Tube</a:t>
            </a:r>
            <a:r>
              <a:rPr lang="en-US" sz="1200" dirty="0"/>
              <a:t>-Gruppe </a:t>
            </a:r>
            <a:r>
              <a:rPr lang="en-US" sz="1200" dirty="0" err="1"/>
              <a:t>benötigte</a:t>
            </a:r>
            <a:r>
              <a:rPr lang="en-US" sz="1200" dirty="0"/>
              <a:t> </a:t>
            </a:r>
            <a:r>
              <a:rPr lang="en-US" sz="1200" dirty="0" err="1"/>
              <a:t>mehr</a:t>
            </a:r>
            <a:r>
              <a:rPr lang="en-US" sz="1200" dirty="0"/>
              <a:t> </a:t>
            </a:r>
            <a:r>
              <a:rPr lang="en-US" sz="1200" dirty="0" err="1"/>
              <a:t>Medikamente</a:t>
            </a:r>
            <a:r>
              <a:rPr lang="en-US" sz="1200" dirty="0"/>
              <a:t> </a:t>
            </a:r>
            <a:r>
              <a:rPr lang="en-US" sz="1200" dirty="0" err="1"/>
              <a:t>als</a:t>
            </a:r>
            <a:r>
              <a:rPr lang="en-US" sz="1200" dirty="0"/>
              <a:t> die </a:t>
            </a:r>
            <a:r>
              <a:rPr lang="en-US" sz="1200" dirty="0" err="1">
                <a:solidFill>
                  <a:srgbClr val="0000FF"/>
                </a:solidFill>
              </a:rPr>
              <a:t>Trabekulektomie</a:t>
            </a:r>
            <a:r>
              <a:rPr lang="en-US" sz="1200" dirty="0"/>
              <a:t>-Gruppe</a:t>
            </a:r>
            <a:endParaRPr dirty="0"/>
          </a:p>
          <a:p>
            <a:pPr marL="987425" lvl="2" indent="-293688" algn="l" rtl="0">
              <a:lnSpc>
                <a:spcPct val="95000"/>
              </a:lnSpc>
              <a:spcBef>
                <a:spcPts val="240"/>
              </a:spcBef>
              <a:spcAft>
                <a:spcPts val="0"/>
              </a:spcAft>
              <a:buSzPts val="840"/>
              <a:buChar char="●"/>
            </a:pPr>
            <a:r>
              <a:rPr lang="en-US" sz="1200" dirty="0" err="1"/>
              <a:t>Höhere</a:t>
            </a:r>
            <a:r>
              <a:rPr lang="en-US" sz="1200" dirty="0"/>
              <a:t> Versagens- und postoperative </a:t>
            </a:r>
            <a:r>
              <a:rPr lang="en-US" sz="1200" dirty="0" err="1"/>
              <a:t>Komplikationsrate</a:t>
            </a:r>
            <a:r>
              <a:rPr lang="en-US" sz="1200" dirty="0"/>
              <a:t> in der </a:t>
            </a:r>
            <a:r>
              <a:rPr lang="en-US" sz="1200" dirty="0" err="1">
                <a:solidFill>
                  <a:srgbClr val="0000FF"/>
                </a:solidFill>
              </a:rPr>
              <a:t>Trabekulektomie</a:t>
            </a:r>
            <a:r>
              <a:rPr lang="en-US" sz="1200" dirty="0"/>
              <a:t>-Gruppe.</a:t>
            </a:r>
            <a:endParaRPr dirty="0"/>
          </a:p>
        </p:txBody>
      </p:sp>
      <p:sp>
        <p:nvSpPr>
          <p:cNvPr id="1201" name="Google Shape;1201;p92"/>
          <p:cNvSpPr/>
          <p:nvPr/>
        </p:nvSpPr>
        <p:spPr>
          <a:xfrm>
            <a:off x="457200" y="122238"/>
            <a:ext cx="7543800" cy="792162"/>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202" name="Google Shape;1202;p92"/>
          <p:cNvSpPr/>
          <p:nvPr/>
        </p:nvSpPr>
        <p:spPr>
          <a:xfrm>
            <a:off x="5530499" y="3528391"/>
            <a:ext cx="1794639" cy="4572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Tube</a:t>
            </a:r>
            <a:r>
              <a:rPr lang="en-US" sz="1200">
                <a:solidFill>
                  <a:schemeClr val="dk1"/>
                </a:solidFill>
                <a:latin typeface="Arial"/>
                <a:ea typeface="Arial"/>
                <a:cs typeface="Arial"/>
                <a:sym typeface="Arial"/>
              </a:rPr>
              <a:t> vs. Trabekulektomie</a:t>
            </a:r>
            <a:endParaRPr/>
          </a:p>
        </p:txBody>
      </p:sp>
      <p:sp>
        <p:nvSpPr>
          <p:cNvPr id="1203" name="Google Shape;1203;p9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92</a:t>
            </a:fld>
            <a:endParaRPr sz="1000">
              <a:solidFill>
                <a:schemeClr val="dk1"/>
              </a:solidFill>
              <a:latin typeface="Arial"/>
              <a:ea typeface="Arial"/>
              <a:cs typeface="Arial"/>
              <a:sym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207"/>
        <p:cNvGrpSpPr/>
        <p:nvPr/>
      </p:nvGrpSpPr>
      <p:grpSpPr>
        <a:xfrm>
          <a:off x="0" y="0"/>
          <a:ext cx="0" cy="0"/>
          <a:chOff x="0" y="0"/>
          <a:chExt cx="0" cy="0"/>
        </a:xfrm>
      </p:grpSpPr>
      <p:sp>
        <p:nvSpPr>
          <p:cNvPr id="1214" name="Google Shape;1214;g3f645ac5276_0_462"/>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SzPts val="840"/>
              <a:buChar char="●"/>
            </a:pPr>
            <a:r>
              <a:rPr lang="en-US" sz="1200" b="1" dirty="0"/>
              <a:t>Tube-versus-</a:t>
            </a:r>
            <a:r>
              <a:rPr lang="en-US" sz="1200" b="1" dirty="0" err="1"/>
              <a:t>Trabekulektomie</a:t>
            </a:r>
            <a:r>
              <a:rPr lang="en-US" sz="1200" b="1" dirty="0"/>
              <a:t>-(TVT)-Studie</a:t>
            </a:r>
            <a:endParaRPr dirty="0"/>
          </a:p>
          <a:p>
            <a:pPr marL="692150" lvl="1" indent="-320993" algn="l" rtl="0">
              <a:lnSpc>
                <a:spcPct val="95000"/>
              </a:lnSpc>
              <a:spcBef>
                <a:spcPts val="240"/>
              </a:spcBef>
              <a:spcAft>
                <a:spcPts val="0"/>
              </a:spcAft>
              <a:buSzPts val="840"/>
              <a:buChar char="●"/>
            </a:pPr>
            <a:r>
              <a:rPr lang="en-US" sz="1200" dirty="0"/>
              <a:t>Ziel: </a:t>
            </a:r>
            <a:r>
              <a:rPr lang="en-US" sz="1200" dirty="0" err="1"/>
              <a:t>Vergleich</a:t>
            </a:r>
            <a:r>
              <a:rPr lang="en-US" sz="1200" dirty="0"/>
              <a:t> der Sicherheit und </a:t>
            </a:r>
            <a:r>
              <a:rPr lang="en-US" sz="1200" dirty="0" err="1"/>
              <a:t>Wirksamkeit</a:t>
            </a:r>
            <a:r>
              <a:rPr lang="en-US" sz="1200" dirty="0"/>
              <a:t> von </a:t>
            </a:r>
            <a:r>
              <a:rPr lang="en-US" sz="1200" dirty="0" err="1"/>
              <a:t>Glaukomdrainage-Implantaten</a:t>
            </a:r>
            <a:r>
              <a:rPr lang="en-US" sz="1200" dirty="0"/>
              <a:t> (Tube-Shunts) und der </a:t>
            </a:r>
            <a:r>
              <a:rPr lang="en-US" sz="1200" dirty="0" err="1"/>
              <a:t>Trabekulektomie</a:t>
            </a:r>
            <a:r>
              <a:rPr lang="en-US" sz="1200" dirty="0"/>
              <a:t> </a:t>
            </a:r>
            <a:r>
              <a:rPr lang="en-US" sz="1200" dirty="0" err="1"/>
              <a:t>bei</a:t>
            </a:r>
            <a:r>
              <a:rPr lang="en-US" sz="1200" dirty="0"/>
              <a:t> Augen </a:t>
            </a:r>
            <a:r>
              <a:rPr lang="en-US" sz="1200" dirty="0" err="1"/>
              <a:t>mit</a:t>
            </a:r>
            <a:r>
              <a:rPr lang="en-US" sz="1200" dirty="0"/>
              <a:t> </a:t>
            </a:r>
            <a:r>
              <a:rPr lang="en-US" sz="1200" dirty="0" err="1"/>
              <a:t>vorangegangenen</a:t>
            </a:r>
            <a:r>
              <a:rPr lang="en-US" sz="1200" dirty="0"/>
              <a:t> </a:t>
            </a:r>
            <a:r>
              <a:rPr lang="en-US" sz="1200" dirty="0" err="1">
                <a:solidFill>
                  <a:srgbClr val="0000FF"/>
                </a:solidFill>
              </a:rPr>
              <a:t>okulären</a:t>
            </a:r>
            <a:r>
              <a:rPr lang="en-US" sz="1200" dirty="0">
                <a:solidFill>
                  <a:srgbClr val="0000FF"/>
                </a:solidFill>
              </a:rPr>
              <a:t> </a:t>
            </a:r>
            <a:r>
              <a:rPr lang="en-US" sz="1200" dirty="0" err="1">
                <a:solidFill>
                  <a:srgbClr val="0000FF"/>
                </a:solidFill>
              </a:rPr>
              <a:t>Eingriffen</a:t>
            </a:r>
            <a:endParaRPr dirty="0"/>
          </a:p>
          <a:p>
            <a:pPr marL="692150" lvl="1" indent="-320993" algn="l" rtl="0">
              <a:lnSpc>
                <a:spcPct val="95000"/>
              </a:lnSpc>
              <a:spcBef>
                <a:spcPts val="240"/>
              </a:spcBef>
              <a:spcAft>
                <a:spcPts val="0"/>
              </a:spcAft>
              <a:buSzPts val="840"/>
              <a:buChar char="●"/>
            </a:pPr>
            <a:r>
              <a:rPr lang="en-US" sz="1200" dirty="0" err="1"/>
              <a:t>Studienpopulation</a:t>
            </a:r>
            <a:r>
              <a:rPr lang="en-US" sz="1200" dirty="0"/>
              <a:t>: 212 Augen </a:t>
            </a:r>
            <a:r>
              <a:rPr lang="en-US" sz="1200" dirty="0" err="1"/>
              <a:t>mit</a:t>
            </a:r>
            <a:r>
              <a:rPr lang="en-US" sz="1200" dirty="0"/>
              <a:t> </a:t>
            </a:r>
            <a:r>
              <a:rPr lang="en-US" sz="1200" dirty="0" err="1"/>
              <a:t>vorangegangener</a:t>
            </a:r>
            <a:r>
              <a:rPr lang="en-US" sz="1200" dirty="0"/>
              <a:t> </a:t>
            </a:r>
            <a:r>
              <a:rPr lang="en-US" sz="1200" dirty="0" err="1">
                <a:solidFill>
                  <a:srgbClr val="0000FF"/>
                </a:solidFill>
              </a:rPr>
              <a:t>Trabekulektomie</a:t>
            </a:r>
            <a:r>
              <a:rPr lang="en-US" sz="1200" dirty="0">
                <a:solidFill>
                  <a:srgbClr val="0000FF"/>
                </a:solidFill>
              </a:rPr>
              <a:t> </a:t>
            </a:r>
            <a:r>
              <a:rPr lang="en-US" sz="1200" dirty="0"/>
              <a:t>und/</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oder</a:t>
            </a:r>
            <a:r>
              <a:rPr lang="en-US" sz="1200" dirty="0"/>
              <a:t> </a:t>
            </a:r>
            <a:r>
              <a:rPr lang="en-US" sz="1200" dirty="0" err="1"/>
              <a:t>Kataraktoperation</a:t>
            </a:r>
            <a:r>
              <a:rPr lang="en-US" sz="1200" dirty="0"/>
              <a:t> </a:t>
            </a:r>
            <a:r>
              <a:rPr lang="en-US" sz="1200" dirty="0" err="1"/>
              <a:t>sowie</a:t>
            </a:r>
            <a:r>
              <a:rPr lang="en-US" sz="1200" dirty="0"/>
              <a:t> </a:t>
            </a:r>
            <a:r>
              <a:rPr lang="en-US" sz="1200" dirty="0" err="1"/>
              <a:t>unzureichend</a:t>
            </a:r>
            <a:r>
              <a:rPr lang="en-US" sz="1200" dirty="0"/>
              <a:t> </a:t>
            </a:r>
            <a:r>
              <a:rPr lang="en-US" sz="1200" dirty="0" err="1"/>
              <a:t>reguliertem</a:t>
            </a:r>
            <a:r>
              <a:rPr lang="en-US" sz="1200" dirty="0"/>
              <a:t> IOD (18 - 40mmHg) </a:t>
            </a:r>
            <a:r>
              <a:rPr lang="en-US" sz="1200" dirty="0" err="1"/>
              <a:t>trotz</a:t>
            </a:r>
            <a:r>
              <a:rPr lang="en-US" sz="1200" dirty="0"/>
              <a:t> MTMT</a:t>
            </a:r>
            <a:endParaRPr dirty="0"/>
          </a:p>
          <a:p>
            <a:pPr marL="692150" lvl="1" indent="-320993" algn="l" rtl="0">
              <a:lnSpc>
                <a:spcPct val="95000"/>
              </a:lnSpc>
              <a:spcBef>
                <a:spcPts val="240"/>
              </a:spcBef>
              <a:spcAft>
                <a:spcPts val="0"/>
              </a:spcAft>
              <a:buSzPts val="840"/>
              <a:buChar char="●"/>
            </a:pPr>
            <a:r>
              <a:rPr lang="en-US" sz="1200" dirty="0" err="1"/>
              <a:t>Protokoll</a:t>
            </a:r>
            <a:r>
              <a:rPr lang="en-US" sz="1200" dirty="0"/>
              <a:t>: Die Augen </a:t>
            </a:r>
            <a:r>
              <a:rPr lang="en-US" sz="1200" dirty="0" err="1"/>
              <a:t>wurden</a:t>
            </a:r>
            <a:r>
              <a:rPr lang="en-US" sz="1200" dirty="0"/>
              <a:t> </a:t>
            </a:r>
            <a:r>
              <a:rPr lang="en-US" sz="1200" dirty="0" err="1"/>
              <a:t>randomisiert</a:t>
            </a:r>
            <a:r>
              <a:rPr lang="en-US" sz="1200" dirty="0"/>
              <a:t> der Tube- </a:t>
            </a:r>
            <a:r>
              <a:rPr lang="en-US" sz="1200" dirty="0" err="1"/>
              <a:t>oder</a:t>
            </a:r>
            <a:r>
              <a:rPr lang="en-US" sz="1200" dirty="0"/>
              <a:t> </a:t>
            </a:r>
            <a:r>
              <a:rPr lang="en-US" sz="1200" dirty="0" err="1"/>
              <a:t>Trabekulektomie</a:t>
            </a:r>
            <a:r>
              <a:rPr lang="en-US" sz="1200" dirty="0"/>
              <a:t>-Gruppe </a:t>
            </a:r>
            <a:r>
              <a:rPr lang="en-US" sz="1200" dirty="0" err="1"/>
              <a:t>zugewiesen</a:t>
            </a:r>
            <a:r>
              <a:rPr lang="en-US" sz="1200" dirty="0"/>
              <a:t>; </a:t>
            </a:r>
            <a:r>
              <a:rPr lang="en-US" sz="1200" dirty="0" err="1"/>
              <a:t>Medikamente</a:t>
            </a:r>
            <a:r>
              <a:rPr lang="en-US" sz="1200" dirty="0"/>
              <a:t> </a:t>
            </a:r>
            <a:r>
              <a:rPr lang="en-US" sz="1200" dirty="0" err="1"/>
              <a:t>wurden</a:t>
            </a:r>
            <a:r>
              <a:rPr lang="en-US" sz="1200" dirty="0"/>
              <a:t> </a:t>
            </a:r>
            <a:r>
              <a:rPr lang="en-US" sz="1200" dirty="0" err="1"/>
              <a:t>nach</a:t>
            </a:r>
            <a:r>
              <a:rPr lang="en-US" sz="1200" dirty="0"/>
              <a:t> </a:t>
            </a:r>
            <a:r>
              <a:rPr lang="en-US" sz="1200" dirty="0" err="1"/>
              <a:t>Bedarf</a:t>
            </a:r>
            <a:r>
              <a:rPr lang="en-US" sz="1200" dirty="0"/>
              <a:t> </a:t>
            </a:r>
            <a:r>
              <a:rPr lang="en-US" sz="1200" dirty="0" err="1"/>
              <a:t>zur</a:t>
            </a:r>
            <a:r>
              <a:rPr lang="en-US" sz="1200" dirty="0"/>
              <a:t> IOD-</a:t>
            </a:r>
            <a:r>
              <a:rPr lang="en-US" sz="1200" dirty="0" err="1"/>
              <a:t>Kontrolle</a:t>
            </a:r>
            <a:r>
              <a:rPr lang="en-US" sz="1200" dirty="0"/>
              <a:t> </a:t>
            </a:r>
            <a:r>
              <a:rPr lang="en-US" sz="1200" dirty="0" err="1"/>
              <a:t>angewendet</a:t>
            </a:r>
            <a:r>
              <a:rPr lang="en-US" sz="1200" dirty="0"/>
              <a:t>.</a:t>
            </a:r>
            <a:endParaRPr dirty="0"/>
          </a:p>
          <a:p>
            <a:pPr marL="692150" lvl="1" indent="-347663" algn="l" rtl="0">
              <a:lnSpc>
                <a:spcPct val="95000"/>
              </a:lnSpc>
              <a:spcBef>
                <a:spcPts val="240"/>
              </a:spcBef>
              <a:spcAft>
                <a:spcPts val="0"/>
              </a:spcAft>
              <a:buSzPts val="840"/>
              <a:buChar char="●"/>
            </a:pPr>
            <a:r>
              <a:rPr lang="en-US" sz="1200" dirty="0" err="1"/>
              <a:t>Ergebnisse</a:t>
            </a:r>
            <a:r>
              <a:rPr lang="en-US" sz="1200" dirty="0"/>
              <a:t>: </a:t>
            </a:r>
            <a:endParaRPr dirty="0"/>
          </a:p>
          <a:p>
            <a:pPr marL="987425" lvl="2" indent="-267018" algn="l" rtl="0">
              <a:lnSpc>
                <a:spcPct val="95000"/>
              </a:lnSpc>
              <a:spcBef>
                <a:spcPts val="240"/>
              </a:spcBef>
              <a:spcAft>
                <a:spcPts val="0"/>
              </a:spcAft>
              <a:buSzPts val="840"/>
              <a:buChar char="●"/>
            </a:pPr>
            <a:r>
              <a:rPr lang="en-US" sz="1200" dirty="0">
                <a:solidFill>
                  <a:srgbClr val="0000FF"/>
                </a:solidFill>
              </a:rPr>
              <a:t>Gute IOD-</a:t>
            </a:r>
            <a:r>
              <a:rPr lang="en-US" sz="1200" dirty="0" err="1">
                <a:solidFill>
                  <a:srgbClr val="0000FF"/>
                </a:solidFill>
              </a:rPr>
              <a:t>Kontrolle</a:t>
            </a:r>
            <a:r>
              <a:rPr lang="en-US" sz="1200" dirty="0">
                <a:solidFill>
                  <a:srgbClr val="0000FF"/>
                </a:solidFill>
              </a:rPr>
              <a:t> in </a:t>
            </a:r>
            <a:r>
              <a:rPr lang="en-US" sz="1200" dirty="0" err="1">
                <a:solidFill>
                  <a:srgbClr val="0000FF"/>
                </a:solidFill>
              </a:rPr>
              <a:t>beiden</a:t>
            </a:r>
            <a:r>
              <a:rPr lang="en-US" sz="1200" dirty="0">
                <a:solidFill>
                  <a:srgbClr val="0000FF"/>
                </a:solidFill>
              </a:rPr>
              <a:t> Gruppen (</a:t>
            </a:r>
            <a:r>
              <a:rPr lang="en-US" sz="1200" dirty="0" err="1">
                <a:solidFill>
                  <a:srgbClr val="0000FF"/>
                </a:solidFill>
              </a:rPr>
              <a:t>kein</a:t>
            </a:r>
            <a:r>
              <a:rPr lang="en-US" sz="1200" dirty="0">
                <a:solidFill>
                  <a:srgbClr val="0000FF"/>
                </a:solidFill>
              </a:rPr>
              <a:t> </a:t>
            </a:r>
            <a:r>
              <a:rPr lang="en-US" sz="1200" dirty="0" err="1">
                <a:solidFill>
                  <a:srgbClr val="0000FF"/>
                </a:solidFill>
              </a:rPr>
              <a:t>statistischer</a:t>
            </a:r>
            <a:r>
              <a:rPr lang="en-US" sz="1200" dirty="0">
                <a:solidFill>
                  <a:srgbClr val="0000FF"/>
                </a:solidFill>
              </a:rPr>
              <a:t> </a:t>
            </a:r>
            <a:r>
              <a:rPr lang="en-US" sz="1200" dirty="0" err="1">
                <a:solidFill>
                  <a:srgbClr val="0000FF"/>
                </a:solidFill>
              </a:rPr>
              <a:t>Unterschied</a:t>
            </a:r>
            <a:r>
              <a:rPr lang="en-US" sz="1200" dirty="0">
                <a:solidFill>
                  <a:srgbClr val="0000FF"/>
                </a:solidFill>
              </a:rPr>
              <a:t>)</a:t>
            </a:r>
            <a:endParaRPr dirty="0"/>
          </a:p>
          <a:p>
            <a:pPr marL="1281113" lvl="3" indent="-263525" algn="l" rtl="0">
              <a:lnSpc>
                <a:spcPct val="95000"/>
              </a:lnSpc>
              <a:spcBef>
                <a:spcPts val="240"/>
              </a:spcBef>
              <a:spcAft>
                <a:spcPts val="0"/>
              </a:spcAft>
              <a:buSzPts val="900"/>
              <a:buChar char="▪"/>
            </a:pPr>
            <a:r>
              <a:rPr lang="en-US" sz="1200" dirty="0"/>
              <a:t>Die </a:t>
            </a:r>
            <a:r>
              <a:rPr lang="en-US" sz="1200" dirty="0">
                <a:solidFill>
                  <a:srgbClr val="0000FF"/>
                </a:solidFill>
              </a:rPr>
              <a:t>Tube</a:t>
            </a:r>
            <a:r>
              <a:rPr lang="en-US" sz="1200" dirty="0"/>
              <a:t>-Gruppe </a:t>
            </a:r>
            <a:r>
              <a:rPr lang="en-US" sz="1200" dirty="0" err="1"/>
              <a:t>benötigte</a:t>
            </a:r>
            <a:r>
              <a:rPr lang="en-US" sz="1200" dirty="0"/>
              <a:t> </a:t>
            </a:r>
            <a:r>
              <a:rPr lang="en-US" sz="1200" dirty="0" err="1"/>
              <a:t>mehr</a:t>
            </a:r>
            <a:r>
              <a:rPr lang="en-US" sz="1200" dirty="0"/>
              <a:t> </a:t>
            </a:r>
            <a:r>
              <a:rPr lang="en-US" sz="1200" dirty="0" err="1"/>
              <a:t>Medikamente</a:t>
            </a:r>
            <a:r>
              <a:rPr lang="en-US" sz="1200" dirty="0"/>
              <a:t> </a:t>
            </a:r>
            <a:r>
              <a:rPr lang="en-US" sz="1200" dirty="0" err="1"/>
              <a:t>als</a:t>
            </a:r>
            <a:r>
              <a:rPr lang="en-US" sz="1200" dirty="0"/>
              <a:t> die </a:t>
            </a:r>
            <a:r>
              <a:rPr lang="en-US" sz="1200" dirty="0" err="1">
                <a:solidFill>
                  <a:srgbClr val="0000FF"/>
                </a:solidFill>
              </a:rPr>
              <a:t>Trabekulektomie</a:t>
            </a:r>
            <a:r>
              <a:rPr lang="en-US" sz="1200" dirty="0"/>
              <a:t>-Gruppe</a:t>
            </a:r>
            <a:endParaRPr dirty="0"/>
          </a:p>
          <a:p>
            <a:pPr marL="987425" lvl="2" indent="-293688" algn="l" rtl="0">
              <a:lnSpc>
                <a:spcPct val="95000"/>
              </a:lnSpc>
              <a:spcBef>
                <a:spcPts val="240"/>
              </a:spcBef>
              <a:spcAft>
                <a:spcPts val="0"/>
              </a:spcAft>
              <a:buSzPts val="840"/>
              <a:buChar char="●"/>
            </a:pPr>
            <a:r>
              <a:rPr lang="en-US" sz="1200" dirty="0" err="1"/>
              <a:t>Höhere</a:t>
            </a:r>
            <a:r>
              <a:rPr lang="en-US" sz="1200" dirty="0"/>
              <a:t> Versagens- und postoperative </a:t>
            </a:r>
            <a:r>
              <a:rPr lang="en-US" sz="1200" dirty="0" err="1"/>
              <a:t>Komplikationsrate</a:t>
            </a:r>
            <a:r>
              <a:rPr lang="en-US" sz="1200" dirty="0"/>
              <a:t> in der </a:t>
            </a:r>
            <a:r>
              <a:rPr lang="en-US" sz="1200" dirty="0" err="1">
                <a:solidFill>
                  <a:srgbClr val="0000FF"/>
                </a:solidFill>
              </a:rPr>
              <a:t>Trabekulektomie</a:t>
            </a:r>
            <a:r>
              <a:rPr lang="en-US" sz="1200" dirty="0"/>
              <a:t>-Gruppe.</a:t>
            </a:r>
            <a:endParaRPr dirty="0"/>
          </a:p>
        </p:txBody>
      </p:sp>
      <p:sp>
        <p:nvSpPr>
          <p:cNvPr id="1215" name="Google Shape;1215;g3f645ac5276_0_462"/>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216" name="Google Shape;1216;g3f645ac5276_0_46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93</a:t>
            </a:fld>
            <a:endParaRPr sz="1000">
              <a:solidFill>
                <a:schemeClr val="dk1"/>
              </a:solidFill>
              <a:latin typeface="Arial"/>
              <a:ea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4" name="Google Shape;1224;g3f645ac5276_0_475"/>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25" name="Google Shape;1225;g3f645ac5276_0_475"/>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26" name="Google Shape;1226;g3f645ac5276_0_475"/>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27" name="Google Shape;1227;g3f645ac5276_0_475"/>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228" name="Google Shape;1228;g3f645ac5276_0_475"/>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229" name="Google Shape;1229;g3f645ac5276_0_47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94</a:t>
            </a:fld>
            <a:endParaRPr sz="1000">
              <a:solidFill>
                <a:schemeClr val="dk1"/>
              </a:solidFill>
              <a:latin typeface="Arial"/>
              <a:ea typeface="Arial"/>
              <a:cs typeface="Arial"/>
              <a:sym typeface="Arial"/>
            </a:endParaRPr>
          </a:p>
        </p:txBody>
      </p:sp>
      <p:sp>
        <p:nvSpPr>
          <p:cNvPr id="1230" name="Google Shape;1230;g3f645ac5276_0_475"/>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Welche drei Glaukomdrainageimplantate (Tube-Shunts) werden in den USA am häufigsten verwendet, und welches davon wurde in der TVT-Studie eingesetzt?</a:t>
            </a:r>
            <a:endParaRPr sz="1400" i="1">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Baerveldt – in der TVT-Studie verwendet</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Ahmed</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Molteno</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sp>
        <p:nvSpPr>
          <p:cNvPr id="1235" name="Google Shape;1235;g3f645ac5276_0_498"/>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236" name="Google Shape;1236;g3f645ac5276_0_498"/>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237" name="Google Shape;1237;g3f645ac5276_0_498"/>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38" name="Google Shape;1238;g3f645ac5276_0_498"/>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39" name="Google Shape;1239;g3f645ac5276_0_498"/>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40" name="Google Shape;1240;g3f645ac5276_0_498"/>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41" name="Google Shape;1241;g3f645ac5276_0_498"/>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242" name="Google Shape;1242;g3f645ac5276_0_498"/>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243" name="Google Shape;1243;g3f645ac5276_0_49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95</a:t>
            </a:fld>
            <a:endParaRPr sz="1000">
              <a:solidFill>
                <a:schemeClr val="dk1"/>
              </a:solidFill>
              <a:latin typeface="Arial"/>
              <a:ea typeface="Arial"/>
              <a:cs typeface="Arial"/>
              <a:sym typeface="Arial"/>
            </a:endParaRPr>
          </a:p>
        </p:txBody>
      </p:sp>
      <p:sp>
        <p:nvSpPr>
          <p:cNvPr id="1244" name="Google Shape;1244;g3f645ac5276_0_498"/>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Welche drei Glaukomdrainageimplantate (Tube-Shunts) werden in den USA am häufigsten verwendet, und welches davon wurde in der TVT-Studie eingesetzt?</a:t>
            </a:r>
            <a:endParaRPr sz="1400" i="1">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latin typeface="Arial"/>
                <a:ea typeface="Arial"/>
                <a:cs typeface="Arial"/>
                <a:sym typeface="Arial"/>
              </a:rPr>
              <a:t>Baerveldt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latin typeface="Arial"/>
                <a:ea typeface="Arial"/>
                <a:cs typeface="Arial"/>
                <a:sym typeface="Arial"/>
              </a:rPr>
              <a:t>Ahmed</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a:solidFill>
                  <a:srgbClr val="0000FF"/>
                </a:solidFill>
                <a:latin typeface="Arial"/>
                <a:ea typeface="Arial"/>
                <a:cs typeface="Arial"/>
                <a:sym typeface="Arial"/>
              </a:rPr>
              <a:t>Molteno</a:t>
            </a:r>
            <a:endParaRPr sz="1400">
              <a:solidFill>
                <a:srgbClr val="0000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248"/>
        <p:cNvGrpSpPr/>
        <p:nvPr/>
      </p:nvGrpSpPr>
      <p:grpSpPr>
        <a:xfrm>
          <a:off x="0" y="0"/>
          <a:ext cx="0" cy="0"/>
          <a:chOff x="0" y="0"/>
          <a:chExt cx="0" cy="0"/>
        </a:xfrm>
      </p:grpSpPr>
      <p:sp>
        <p:nvSpPr>
          <p:cNvPr id="1249" name="Google Shape;1249;g3f645ac5276_0_511"/>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250" name="Google Shape;1250;g3f645ac5276_0_511"/>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251" name="Google Shape;1251;g3f645ac5276_0_511"/>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52" name="Google Shape;1252;g3f645ac5276_0_511"/>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53" name="Google Shape;1253;g3f645ac5276_0_511"/>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54" name="Google Shape;1254;g3f645ac5276_0_511"/>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55" name="Google Shape;1255;g3f645ac5276_0_511"/>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256" name="Google Shape;1256;g3f645ac5276_0_511"/>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257" name="Google Shape;1257;g3f645ac5276_0_51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96</a:t>
            </a:fld>
            <a:endParaRPr sz="1000">
              <a:solidFill>
                <a:schemeClr val="dk1"/>
              </a:solidFill>
              <a:latin typeface="Arial"/>
              <a:ea typeface="Arial"/>
              <a:cs typeface="Arial"/>
              <a:sym typeface="Arial"/>
            </a:endParaRPr>
          </a:p>
        </p:txBody>
      </p:sp>
      <p:sp>
        <p:nvSpPr>
          <p:cNvPr id="1258" name="Google Shape;1258;g3f645ac5276_0_511"/>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259" name="Google Shape;1259;g3f645ac5276_0_511"/>
          <p:cNvSpPr/>
          <p:nvPr/>
        </p:nvSpPr>
        <p:spPr>
          <a:xfrm>
            <a:off x="304800" y="2421247"/>
            <a:ext cx="1371600" cy="829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60" name="Google Shape;1260;g3f645ac5276_0_511"/>
          <p:cNvSpPr txBox="1"/>
          <p:nvPr/>
        </p:nvSpPr>
        <p:spPr>
          <a:xfrm>
            <a:off x="1869441" y="2153215"/>
            <a:ext cx="5859900" cy="1749600"/>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Aus welchen Materialien bestehen Glaukomdrainageimplantate (Tube-Shunts)?</a:t>
            </a:r>
            <a:endParaRPr sz="1400" i="1">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a:solidFill>
                  <a:srgbClr val="92D050"/>
                </a:solidFill>
                <a:latin typeface="Arial"/>
                <a:ea typeface="Arial"/>
                <a:cs typeface="Arial"/>
                <a:sym typeface="Arial"/>
              </a:rPr>
              <a:t>Die meisten bestehen aus Silikon (einige wenige Modelle aus Polypropylen)</a:t>
            </a:r>
            <a:endParaRPr/>
          </a:p>
          <a:p>
            <a:pPr marL="0" marR="0" lvl="0" indent="0" algn="l" rtl="0">
              <a:spcBef>
                <a:spcPts val="0"/>
              </a:spcBef>
              <a:spcAft>
                <a:spcPts val="0"/>
              </a:spcAft>
              <a:buClr>
                <a:schemeClr val="dk1"/>
              </a:buClr>
              <a:buSzPts val="1400"/>
              <a:buFont typeface="Noto Sans Symbols"/>
              <a:buNone/>
            </a:pPr>
            <a:endParaRPr sz="1400">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92D050"/>
                </a:solidFill>
                <a:latin typeface="Arial"/>
                <a:ea typeface="Arial"/>
                <a:cs typeface="Arial"/>
                <a:sym typeface="Arial"/>
              </a:rPr>
              <a:t>Sind sie auf CT-Aufnahmen/Röntgenbildern zu erkennen?</a:t>
            </a:r>
            <a:endParaRPr/>
          </a:p>
          <a:p>
            <a:pPr marL="0" marR="0" lvl="0" indent="0" algn="l" rtl="0">
              <a:spcBef>
                <a:spcPts val="0"/>
              </a:spcBef>
              <a:spcAft>
                <a:spcPts val="0"/>
              </a:spcAft>
              <a:buClr>
                <a:srgbClr val="92D050"/>
              </a:buClr>
              <a:buSzPts val="1200"/>
              <a:buFont typeface="Noto Sans Symbols"/>
              <a:buNone/>
            </a:pPr>
            <a:r>
              <a:rPr lang="en-US" sz="1200">
                <a:solidFill>
                  <a:srgbClr val="92D050"/>
                </a:solidFill>
                <a:latin typeface="Arial"/>
                <a:ea typeface="Arial"/>
                <a:cs typeface="Arial"/>
                <a:sym typeface="Arial"/>
              </a:rPr>
              <a:t>Das kommt darauf an. Silikon ist strahlendurchlässig; einige Geräte bestehen jedoch aus bariumimprägniertem Silikon, um sie röntgendicht und somit sichtbar zu machen.</a:t>
            </a:r>
            <a:endParaRPr/>
          </a:p>
          <a:p>
            <a:pPr marL="0" marR="0" lvl="0" indent="0" algn="l" rtl="0">
              <a:spcBef>
                <a:spcPts val="0"/>
              </a:spcBef>
              <a:spcAft>
                <a:spcPts val="0"/>
              </a:spcAft>
              <a:buClr>
                <a:schemeClr val="dk1"/>
              </a:buClr>
              <a:buSzPts val="1400"/>
              <a:buFont typeface="Noto Sans Symbols"/>
              <a:buNone/>
            </a:pPr>
            <a:endParaRPr sz="1400">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92D050"/>
                </a:solidFill>
                <a:latin typeface="Arial"/>
                <a:ea typeface="Arial"/>
                <a:cs typeface="Arial"/>
                <a:sym typeface="Arial"/>
              </a:rPr>
              <a:t>Sind Schlauch-Shunts MRT-verträglich, d. h. sind sie nicht eisenhaltig?</a:t>
            </a:r>
            <a:endParaRPr/>
          </a:p>
          <a:p>
            <a:pPr marL="0" marR="0" lvl="0" indent="0" algn="l" rtl="0">
              <a:spcBef>
                <a:spcPts val="0"/>
              </a:spcBef>
              <a:spcAft>
                <a:spcPts val="0"/>
              </a:spcAft>
              <a:buClr>
                <a:srgbClr val="92D050"/>
              </a:buClr>
              <a:buSzPts val="1200"/>
              <a:buFont typeface="Noto Sans Symbols"/>
              <a:buNone/>
            </a:pPr>
            <a:r>
              <a:rPr lang="en-US" sz="1200">
                <a:solidFill>
                  <a:srgbClr val="92D050"/>
                </a:solidFill>
                <a:latin typeface="Arial"/>
                <a:ea typeface="Arial"/>
                <a:cs typeface="Arial"/>
                <a:sym typeface="Arial"/>
              </a:rPr>
              <a:t>Ja</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264"/>
        <p:cNvGrpSpPr/>
        <p:nvPr/>
      </p:nvGrpSpPr>
      <p:grpSpPr>
        <a:xfrm>
          <a:off x="0" y="0"/>
          <a:ext cx="0" cy="0"/>
          <a:chOff x="0" y="0"/>
          <a:chExt cx="0" cy="0"/>
        </a:xfrm>
      </p:grpSpPr>
      <p:sp>
        <p:nvSpPr>
          <p:cNvPr id="1265" name="Google Shape;1265;g3f645ac5276_0_527"/>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266" name="Google Shape;1266;g3f645ac5276_0_527"/>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267" name="Google Shape;1267;g3f645ac5276_0_527"/>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68" name="Google Shape;1268;g3f645ac5276_0_527"/>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69" name="Google Shape;1269;g3f645ac5276_0_527"/>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70" name="Google Shape;1270;g3f645ac5276_0_527"/>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71" name="Google Shape;1271;g3f645ac5276_0_527"/>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272" name="Google Shape;1272;g3f645ac5276_0_527"/>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273" name="Google Shape;1273;g3f645ac5276_0_52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97</a:t>
            </a:fld>
            <a:endParaRPr sz="1000">
              <a:solidFill>
                <a:schemeClr val="dk1"/>
              </a:solidFill>
              <a:latin typeface="Arial"/>
              <a:ea typeface="Arial"/>
              <a:cs typeface="Arial"/>
              <a:sym typeface="Arial"/>
            </a:endParaRPr>
          </a:p>
        </p:txBody>
      </p:sp>
      <p:sp>
        <p:nvSpPr>
          <p:cNvPr id="1274" name="Google Shape;1274;g3f645ac5276_0_527"/>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275" name="Google Shape;1275;g3f645ac5276_0_527"/>
          <p:cNvSpPr/>
          <p:nvPr/>
        </p:nvSpPr>
        <p:spPr>
          <a:xfrm>
            <a:off x="304800" y="2421247"/>
            <a:ext cx="1371600" cy="829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76" name="Google Shape;1276;g3f645ac5276_0_527"/>
          <p:cNvSpPr txBox="1"/>
          <p:nvPr/>
        </p:nvSpPr>
        <p:spPr>
          <a:xfrm>
            <a:off x="1869441" y="2153215"/>
            <a:ext cx="5859900" cy="1749600"/>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Aus welchen Materialien bestehen Glaukomdrainageimplantate (Tube-Shunts)?</a:t>
            </a:r>
            <a:endParaRPr sz="1400" i="1">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a:solidFill>
                  <a:srgbClr val="0000FF"/>
                </a:solidFill>
                <a:latin typeface="Arial"/>
                <a:ea typeface="Arial"/>
                <a:cs typeface="Arial"/>
                <a:sym typeface="Arial"/>
              </a:rPr>
              <a:t>Die meisten bestehen aus Silikon (einige wenige Modelle aus Polypropylen).</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92D050"/>
                </a:solidFill>
                <a:latin typeface="Arial"/>
                <a:ea typeface="Arial"/>
                <a:cs typeface="Arial"/>
                <a:sym typeface="Arial"/>
              </a:rPr>
              <a:t>Sind sie auf CT-Aufnahmen/Röntgenbildern zu erkennen?</a:t>
            </a:r>
            <a:endParaRPr/>
          </a:p>
          <a:p>
            <a:pPr marL="0" marR="0" lvl="0" indent="0" algn="l" rtl="0">
              <a:spcBef>
                <a:spcPts val="0"/>
              </a:spcBef>
              <a:spcAft>
                <a:spcPts val="0"/>
              </a:spcAft>
              <a:buClr>
                <a:srgbClr val="92D050"/>
              </a:buClr>
              <a:buSzPts val="1200"/>
              <a:buFont typeface="Noto Sans Symbols"/>
              <a:buNone/>
            </a:pPr>
            <a:r>
              <a:rPr lang="en-US" sz="1200">
                <a:solidFill>
                  <a:srgbClr val="92D050"/>
                </a:solidFill>
                <a:latin typeface="Arial"/>
                <a:ea typeface="Arial"/>
                <a:cs typeface="Arial"/>
                <a:sym typeface="Arial"/>
              </a:rPr>
              <a:t>Das kommt darauf an. Silikon ist strahlendurchlässig; einige Geräte bestehen jedoch aus bariumimprägniertem Silikon, um sie röntgendicht und somit sichtbar zu machen.</a:t>
            </a:r>
            <a:endParaRPr/>
          </a:p>
          <a:p>
            <a:pPr marL="0" marR="0" lvl="0" indent="0" algn="l" rtl="0">
              <a:spcBef>
                <a:spcPts val="0"/>
              </a:spcBef>
              <a:spcAft>
                <a:spcPts val="0"/>
              </a:spcAft>
              <a:buClr>
                <a:schemeClr val="dk1"/>
              </a:buClr>
              <a:buSzPts val="1400"/>
              <a:buFont typeface="Noto Sans Symbols"/>
              <a:buNone/>
            </a:pPr>
            <a:endParaRPr sz="1400">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92D050"/>
                </a:solidFill>
                <a:latin typeface="Arial"/>
                <a:ea typeface="Arial"/>
                <a:cs typeface="Arial"/>
                <a:sym typeface="Arial"/>
              </a:rPr>
              <a:t>Sind Schlauch-Shunts MRT-verträglich, d. h. sind sie nicht eisenhaltig?</a:t>
            </a:r>
            <a:endParaRPr/>
          </a:p>
          <a:p>
            <a:pPr marL="0" marR="0" lvl="0" indent="0" algn="l" rtl="0">
              <a:spcBef>
                <a:spcPts val="0"/>
              </a:spcBef>
              <a:spcAft>
                <a:spcPts val="0"/>
              </a:spcAft>
              <a:buClr>
                <a:srgbClr val="92D050"/>
              </a:buClr>
              <a:buSzPts val="1200"/>
              <a:buFont typeface="Noto Sans Symbols"/>
              <a:buNone/>
            </a:pPr>
            <a:r>
              <a:rPr lang="en-US" sz="1200">
                <a:solidFill>
                  <a:srgbClr val="92D050"/>
                </a:solidFill>
                <a:latin typeface="Arial"/>
                <a:ea typeface="Arial"/>
                <a:cs typeface="Arial"/>
                <a:sym typeface="Arial"/>
              </a:rPr>
              <a:t>Ja</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sp>
        <p:nvSpPr>
          <p:cNvPr id="1281" name="Google Shape;1281;g3f645ac5276_0_542"/>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282" name="Google Shape;1282;g3f645ac5276_0_542"/>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283" name="Google Shape;1283;g3f645ac5276_0_542"/>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84" name="Google Shape;1284;g3f645ac5276_0_542"/>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85" name="Google Shape;1285;g3f645ac5276_0_542"/>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86" name="Google Shape;1286;g3f645ac5276_0_542"/>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287" name="Google Shape;1287;g3f645ac5276_0_542"/>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288" name="Google Shape;1288;g3f645ac5276_0_542"/>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289" name="Google Shape;1289;g3f645ac5276_0_54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98</a:t>
            </a:fld>
            <a:endParaRPr sz="1000">
              <a:solidFill>
                <a:schemeClr val="dk1"/>
              </a:solidFill>
              <a:latin typeface="Arial"/>
              <a:ea typeface="Arial"/>
              <a:cs typeface="Arial"/>
              <a:sym typeface="Arial"/>
            </a:endParaRPr>
          </a:p>
        </p:txBody>
      </p:sp>
      <p:sp>
        <p:nvSpPr>
          <p:cNvPr id="1290" name="Google Shape;1290;g3f645ac5276_0_542"/>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291" name="Google Shape;1291;g3f645ac5276_0_542"/>
          <p:cNvSpPr/>
          <p:nvPr/>
        </p:nvSpPr>
        <p:spPr>
          <a:xfrm>
            <a:off x="304800" y="2421247"/>
            <a:ext cx="1371600" cy="829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2" name="Google Shape;1292;g3f645ac5276_0_542"/>
          <p:cNvSpPr txBox="1"/>
          <p:nvPr/>
        </p:nvSpPr>
        <p:spPr>
          <a:xfrm>
            <a:off x="1869441" y="2153215"/>
            <a:ext cx="5859900" cy="1749600"/>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Aus welchen Materialien bestehen Glaukomdrainageimplantate (Tube-Shunts)?</a:t>
            </a:r>
            <a:endParaRPr sz="1400" i="1">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a:solidFill>
                  <a:srgbClr val="0000FF"/>
                </a:solidFill>
                <a:latin typeface="Arial"/>
                <a:ea typeface="Arial"/>
                <a:cs typeface="Arial"/>
                <a:sym typeface="Arial"/>
              </a:rPr>
              <a:t>Die meisten bestehen aus Silikon (einige wenige Modelle aus Polypropylen).</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0000F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0000FF"/>
                </a:solidFill>
                <a:latin typeface="Arial"/>
                <a:ea typeface="Arial"/>
                <a:cs typeface="Arial"/>
                <a:sym typeface="Arial"/>
              </a:rPr>
              <a:t>Sind sie auf CT-Aufnahmen/Röntgenbildern zu erkennen?</a:t>
            </a:r>
            <a:endParaRPr>
              <a:solidFill>
                <a:srgbClr val="0000FF"/>
              </a:solidFill>
            </a:endParaRPr>
          </a:p>
          <a:p>
            <a:pPr marL="0" marR="0" lvl="0" indent="0" algn="l" rtl="0">
              <a:spcBef>
                <a:spcPts val="0"/>
              </a:spcBef>
              <a:spcAft>
                <a:spcPts val="0"/>
              </a:spcAft>
              <a:buClr>
                <a:srgbClr val="92D050"/>
              </a:buClr>
              <a:buSzPts val="1200"/>
              <a:buFont typeface="Noto Sans Symbols"/>
              <a:buNone/>
            </a:pPr>
            <a:r>
              <a:rPr lang="en-US" sz="1200">
                <a:solidFill>
                  <a:srgbClr val="92D050"/>
                </a:solidFill>
                <a:latin typeface="Arial"/>
                <a:ea typeface="Arial"/>
                <a:cs typeface="Arial"/>
                <a:sym typeface="Arial"/>
              </a:rPr>
              <a:t>Das kommt darauf an. Silikon ist strahlendurchlässig; einige Geräte bestehen jedoch aus bariumimprägniertem Silikon, um sie röntgendicht und somit sichtbar zu machen.</a:t>
            </a:r>
            <a:endParaRPr/>
          </a:p>
          <a:p>
            <a:pPr marL="0" marR="0" lvl="0" indent="0" algn="l" rtl="0">
              <a:spcBef>
                <a:spcPts val="0"/>
              </a:spcBef>
              <a:spcAft>
                <a:spcPts val="0"/>
              </a:spcAft>
              <a:buClr>
                <a:schemeClr val="dk1"/>
              </a:buClr>
              <a:buSzPts val="1400"/>
              <a:buFont typeface="Noto Sans Symbols"/>
              <a:buNone/>
            </a:pPr>
            <a:endParaRPr sz="1400">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92D050"/>
                </a:solidFill>
                <a:latin typeface="Arial"/>
                <a:ea typeface="Arial"/>
                <a:cs typeface="Arial"/>
                <a:sym typeface="Arial"/>
              </a:rPr>
              <a:t>Sind Schlauch-Shunts MRT-verträglich, d. h. sind sie nicht eisenhaltig?</a:t>
            </a:r>
            <a:endParaRPr/>
          </a:p>
          <a:p>
            <a:pPr marL="0" marR="0" lvl="0" indent="0" algn="l" rtl="0">
              <a:spcBef>
                <a:spcPts val="0"/>
              </a:spcBef>
              <a:spcAft>
                <a:spcPts val="0"/>
              </a:spcAft>
              <a:buClr>
                <a:srgbClr val="92D050"/>
              </a:buClr>
              <a:buSzPts val="1200"/>
              <a:buFont typeface="Noto Sans Symbols"/>
              <a:buNone/>
            </a:pPr>
            <a:r>
              <a:rPr lang="en-US" sz="1200">
                <a:solidFill>
                  <a:srgbClr val="92D050"/>
                </a:solidFill>
                <a:latin typeface="Arial"/>
                <a:ea typeface="Arial"/>
                <a:cs typeface="Arial"/>
                <a:sym typeface="Arial"/>
              </a:rPr>
              <a:t>Ja</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296"/>
        <p:cNvGrpSpPr/>
        <p:nvPr/>
      </p:nvGrpSpPr>
      <p:grpSpPr>
        <a:xfrm>
          <a:off x="0" y="0"/>
          <a:ext cx="0" cy="0"/>
          <a:chOff x="0" y="0"/>
          <a:chExt cx="0" cy="0"/>
        </a:xfrm>
      </p:grpSpPr>
      <p:sp>
        <p:nvSpPr>
          <p:cNvPr id="1297" name="Google Shape;1297;g3f645ac5276_0_557"/>
          <p:cNvSpPr/>
          <p:nvPr/>
        </p:nvSpPr>
        <p:spPr>
          <a:xfrm>
            <a:off x="1600200" y="5486400"/>
            <a:ext cx="6858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298" name="Google Shape;1298;g3f645ac5276_0_557"/>
          <p:cNvSpPr/>
          <p:nvPr/>
        </p:nvSpPr>
        <p:spPr>
          <a:xfrm>
            <a:off x="5791200" y="5486400"/>
            <a:ext cx="609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Noto Sans Symbols"/>
              <a:buNone/>
            </a:pPr>
            <a:endParaRPr sz="900">
              <a:solidFill>
                <a:schemeClr val="dk1"/>
              </a:solidFill>
              <a:latin typeface="Arial"/>
              <a:ea typeface="Arial"/>
              <a:cs typeface="Arial"/>
              <a:sym typeface="Arial"/>
            </a:endParaRPr>
          </a:p>
        </p:txBody>
      </p:sp>
      <p:sp>
        <p:nvSpPr>
          <p:cNvPr id="1299" name="Google Shape;1299;g3f645ac5276_0_557"/>
          <p:cNvSpPr/>
          <p:nvPr/>
        </p:nvSpPr>
        <p:spPr>
          <a:xfrm>
            <a:off x="1371600" y="5029200"/>
            <a:ext cx="74676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00" name="Google Shape;1300;g3f645ac5276_0_557"/>
          <p:cNvSpPr/>
          <p:nvPr/>
        </p:nvSpPr>
        <p:spPr>
          <a:xfrm>
            <a:off x="1066800" y="3352800"/>
            <a:ext cx="1219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01" name="Google Shape;1301;g3f645ac5276_0_557"/>
          <p:cNvSpPr/>
          <p:nvPr/>
        </p:nvSpPr>
        <p:spPr>
          <a:xfrm>
            <a:off x="6477000" y="2895600"/>
            <a:ext cx="685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02" name="Google Shape;1302;g3f645ac5276_0_557"/>
          <p:cNvSpPr/>
          <p:nvPr/>
        </p:nvSpPr>
        <p:spPr>
          <a:xfrm>
            <a:off x="5867400" y="2514600"/>
            <a:ext cx="29718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303" name="Google Shape;1303;g3f645ac5276_0_557"/>
          <p:cNvSpPr txBox="1">
            <a:spLocks noGrp="1"/>
          </p:cNvSpPr>
          <p:nvPr>
            <p:ph type="body" idx="1"/>
          </p:nvPr>
        </p:nvSpPr>
        <p:spPr>
          <a:xfrm>
            <a:off x="304800" y="1600200"/>
            <a:ext cx="8686800" cy="5105400"/>
          </a:xfrm>
          <a:prstGeom prst="rect">
            <a:avLst/>
          </a:prstGeom>
          <a:noFill/>
          <a:ln>
            <a:noFill/>
          </a:ln>
        </p:spPr>
        <p:txBody>
          <a:bodyPr spcFirstLastPara="1" wrap="square" lIns="25400" tIns="12700" rIns="25400" bIns="12700" anchor="t" anchorCtr="0">
            <a:noAutofit/>
          </a:bodyPr>
          <a:lstStyle/>
          <a:p>
            <a:pPr marL="342900" lvl="0" indent="-316230" algn="l" rtl="0">
              <a:lnSpc>
                <a:spcPct val="95000"/>
              </a:lnSpc>
              <a:spcBef>
                <a:spcPts val="0"/>
              </a:spcBef>
              <a:spcAft>
                <a:spcPts val="0"/>
              </a:spcAft>
              <a:buClr>
                <a:srgbClr val="B2B2B2"/>
              </a:buClr>
              <a:buSzPts val="840"/>
              <a:buChar char="●"/>
            </a:pPr>
            <a:r>
              <a:rPr lang="en-US" sz="1200" b="1">
                <a:solidFill>
                  <a:srgbClr val="0000FF"/>
                </a:solidFill>
              </a:rPr>
              <a:t>Tube</a:t>
            </a:r>
            <a:r>
              <a:rPr lang="en-US" sz="1200" b="1">
                <a:solidFill>
                  <a:srgbClr val="B2B2B2"/>
                </a:solidFill>
              </a:rPr>
              <a:t>-versus-Trabekulektomie-(TVT)-Studie</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Ziel: Vergleich der Sicherheit und Wirksamkeit von Glaukomdrainage-Implantaten (Tube-Shunts) und der Trabekulektomie bei Augen mit vorangegangenen okulären Eingriffen</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Studienpopulation: 212 Augen mit vorangegangener Trabekulektomie und/</a:t>
            </a:r>
            <a:r>
              <a:rPr lang="en-US" sz="1200">
                <a:solidFill>
                  <a:srgbClr val="B2B2B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oder</a:t>
            </a:r>
            <a:r>
              <a:rPr lang="en-US" sz="1200">
                <a:solidFill>
                  <a:srgbClr val="B2B2B2"/>
                </a:solidFill>
              </a:rPr>
              <a:t> Kataraktoperation sowie unzureichend reguliertem IOD (18 - 40mmHg) trotz MTMT</a:t>
            </a:r>
            <a:endParaRPr>
              <a:solidFill>
                <a:srgbClr val="B2B2B2"/>
              </a:solidFill>
            </a:endParaRPr>
          </a:p>
          <a:p>
            <a:pPr marL="692150" lvl="1" indent="-320993" algn="l" rtl="0">
              <a:lnSpc>
                <a:spcPct val="95000"/>
              </a:lnSpc>
              <a:spcBef>
                <a:spcPts val="240"/>
              </a:spcBef>
              <a:spcAft>
                <a:spcPts val="0"/>
              </a:spcAft>
              <a:buClr>
                <a:srgbClr val="B2B2B2"/>
              </a:buClr>
              <a:buSzPts val="840"/>
              <a:buChar char="●"/>
            </a:pPr>
            <a:r>
              <a:rPr lang="en-US" sz="1200">
                <a:solidFill>
                  <a:srgbClr val="B2B2B2"/>
                </a:solidFill>
              </a:rPr>
              <a:t>Protokoll: Die Augen wurden randomisiert der Tube- oder Trabekulektomie-Gruppe zugewiesen; Medikamente wurden nach Bedarf zur IOD-Kontrolle angewendet.</a:t>
            </a:r>
            <a:endParaRPr>
              <a:solidFill>
                <a:srgbClr val="B2B2B2"/>
              </a:solidFill>
            </a:endParaRPr>
          </a:p>
          <a:p>
            <a:pPr marL="692150" lvl="1" indent="-347663" algn="l" rtl="0">
              <a:lnSpc>
                <a:spcPct val="95000"/>
              </a:lnSpc>
              <a:spcBef>
                <a:spcPts val="240"/>
              </a:spcBef>
              <a:spcAft>
                <a:spcPts val="0"/>
              </a:spcAft>
              <a:buClr>
                <a:srgbClr val="B2B2B2"/>
              </a:buClr>
              <a:buSzPts val="840"/>
              <a:buChar char="●"/>
            </a:pPr>
            <a:r>
              <a:rPr lang="en-US" sz="1200">
                <a:solidFill>
                  <a:srgbClr val="B2B2B2"/>
                </a:solidFill>
              </a:rPr>
              <a:t>Ergebnisse: </a:t>
            </a:r>
            <a:endParaRPr>
              <a:solidFill>
                <a:srgbClr val="B2B2B2"/>
              </a:solidFill>
            </a:endParaRPr>
          </a:p>
          <a:p>
            <a:pPr marL="987425" lvl="2" indent="-267018" algn="l" rtl="0">
              <a:lnSpc>
                <a:spcPct val="95000"/>
              </a:lnSpc>
              <a:spcBef>
                <a:spcPts val="240"/>
              </a:spcBef>
              <a:spcAft>
                <a:spcPts val="0"/>
              </a:spcAft>
              <a:buClr>
                <a:srgbClr val="B2B2B2"/>
              </a:buClr>
              <a:buSzPts val="840"/>
              <a:buChar char="●"/>
            </a:pPr>
            <a:r>
              <a:rPr lang="en-US" sz="1200">
                <a:solidFill>
                  <a:srgbClr val="B2B2B2"/>
                </a:solidFill>
              </a:rPr>
              <a:t>Gute IOD-Kontrolle in beiden Gruppen (kein statistischer Unterschied)</a:t>
            </a:r>
            <a:endParaRPr>
              <a:solidFill>
                <a:srgbClr val="B2B2B2"/>
              </a:solidFill>
            </a:endParaRPr>
          </a:p>
          <a:p>
            <a:pPr marL="1281113" lvl="3" indent="-263525" algn="l" rtl="0">
              <a:lnSpc>
                <a:spcPct val="95000"/>
              </a:lnSpc>
              <a:spcBef>
                <a:spcPts val="240"/>
              </a:spcBef>
              <a:spcAft>
                <a:spcPts val="0"/>
              </a:spcAft>
              <a:buClr>
                <a:srgbClr val="B2B2B2"/>
              </a:buClr>
              <a:buSzPts val="900"/>
              <a:buChar char="▪"/>
            </a:pPr>
            <a:r>
              <a:rPr lang="en-US" sz="1200">
                <a:solidFill>
                  <a:srgbClr val="B2B2B2"/>
                </a:solidFill>
              </a:rPr>
              <a:t>Die Tube-Gruppe benötigte mehr Medikamente als die Trabekulektomie-Gruppe</a:t>
            </a:r>
            <a:endParaRPr>
              <a:solidFill>
                <a:srgbClr val="B2B2B2"/>
              </a:solidFill>
            </a:endParaRPr>
          </a:p>
          <a:p>
            <a:pPr marL="987425" lvl="2" indent="-293688" algn="l" rtl="0">
              <a:lnSpc>
                <a:spcPct val="95000"/>
              </a:lnSpc>
              <a:spcBef>
                <a:spcPts val="240"/>
              </a:spcBef>
              <a:spcAft>
                <a:spcPts val="0"/>
              </a:spcAft>
              <a:buClr>
                <a:srgbClr val="B2B2B2"/>
              </a:buClr>
              <a:buSzPts val="840"/>
              <a:buChar char="●"/>
            </a:pPr>
            <a:r>
              <a:rPr lang="en-US" sz="1200">
                <a:solidFill>
                  <a:srgbClr val="B2B2B2"/>
                </a:solidFill>
              </a:rPr>
              <a:t>Höhere Versagens- und postoperative Komplikationsrate in der Trabekulektomie-Gruppe.</a:t>
            </a:r>
            <a:endParaRPr>
              <a:solidFill>
                <a:srgbClr val="B2B2B2"/>
              </a:solidFill>
            </a:endParaRPr>
          </a:p>
        </p:txBody>
      </p:sp>
      <p:sp>
        <p:nvSpPr>
          <p:cNvPr id="1304" name="Google Shape;1304;g3f645ac5276_0_557"/>
          <p:cNvSpPr/>
          <p:nvPr/>
        </p:nvSpPr>
        <p:spPr>
          <a:xfrm>
            <a:off x="457200" y="122238"/>
            <a:ext cx="7543800" cy="792300"/>
          </a:xfrm>
          <a:prstGeom prst="rect">
            <a:avLst/>
          </a:prstGeom>
          <a:noFill/>
          <a:ln>
            <a:noFill/>
          </a:ln>
        </p:spPr>
        <p:txBody>
          <a:bodyPr spcFirstLastPara="1" wrap="square" lIns="25400" tIns="12700" rIns="25400" bIns="12700" anchor="b" anchorCtr="0">
            <a:noAutofit/>
          </a:bodyPr>
          <a:lstStyle/>
          <a:p>
            <a:pPr marL="0" marR="0" lvl="0" indent="0" algn="l" rtl="0">
              <a:spcBef>
                <a:spcPts val="0"/>
              </a:spcBef>
              <a:spcAft>
                <a:spcPts val="0"/>
              </a:spcAft>
              <a:buClr>
                <a:schemeClr val="dk2"/>
              </a:buClr>
              <a:buSzPts val="1200"/>
              <a:buFont typeface="Noto Sans Symbols"/>
              <a:buNone/>
            </a:pPr>
            <a:r>
              <a:rPr lang="en-US" sz="1200" b="1">
                <a:solidFill>
                  <a:schemeClr val="dk2"/>
                </a:solidFill>
                <a:latin typeface="Arial"/>
                <a:ea typeface="Arial"/>
                <a:cs typeface="Arial"/>
                <a:sym typeface="Arial"/>
              </a:rPr>
              <a:t>Klinische Studien zum Glaukom</a:t>
            </a:r>
            <a:endParaRPr sz="3300">
              <a:solidFill>
                <a:schemeClr val="dk2"/>
              </a:solidFill>
              <a:latin typeface="Arial"/>
              <a:ea typeface="Arial"/>
              <a:cs typeface="Arial"/>
              <a:sym typeface="Arial"/>
            </a:endParaRPr>
          </a:p>
        </p:txBody>
      </p:sp>
      <p:sp>
        <p:nvSpPr>
          <p:cNvPr id="1305" name="Google Shape;1305;g3f645ac5276_0_55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99</a:t>
            </a:fld>
            <a:endParaRPr sz="1000">
              <a:solidFill>
                <a:schemeClr val="dk1"/>
              </a:solidFill>
              <a:latin typeface="Arial"/>
              <a:ea typeface="Arial"/>
              <a:cs typeface="Arial"/>
              <a:sym typeface="Arial"/>
            </a:endParaRPr>
          </a:p>
        </p:txBody>
      </p:sp>
      <p:sp>
        <p:nvSpPr>
          <p:cNvPr id="1306" name="Google Shape;1306;g3f645ac5276_0_557"/>
          <p:cNvSpPr txBox="1"/>
          <p:nvPr/>
        </p:nvSpPr>
        <p:spPr>
          <a:xfrm>
            <a:off x="511094" y="2050941"/>
            <a:ext cx="7467600" cy="36276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A5A5A5"/>
                </a:solidFill>
              </a:rPr>
              <a:t>Welche drei Glaukomdrainageimplantate (Tube-Shunts) werden in den USA am häufigsten verwendet, und welches davon wurde in der TVT-Studie eingesetzt?</a:t>
            </a:r>
            <a:endParaRPr sz="1400" i="1">
              <a:solidFill>
                <a:srgbClr val="A5A5A5"/>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Baerveldt</a:t>
            </a:r>
            <a:r>
              <a:rPr lang="en-US" sz="1200">
                <a:solidFill>
                  <a:srgbClr val="0000FF"/>
                </a:solidFill>
                <a:latin typeface="Arial"/>
                <a:ea typeface="Arial"/>
                <a:cs typeface="Arial"/>
                <a:sym typeface="Arial"/>
              </a:rPr>
              <a:t> – in der TVT-Studie verwendet</a:t>
            </a:r>
            <a:endParaRPr>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Ahmed</a:t>
            </a:r>
            <a:endParaRPr b="1">
              <a:solidFill>
                <a:srgbClr val="0000FF"/>
              </a:solidFill>
            </a:endParaRPr>
          </a:p>
          <a:p>
            <a:pPr marL="0" marR="0" lvl="0" indent="0" algn="l" rtl="0">
              <a:spcBef>
                <a:spcPts val="0"/>
              </a:spcBef>
              <a:spcAft>
                <a:spcPts val="0"/>
              </a:spcAft>
              <a:buClr>
                <a:srgbClr val="FFCCFF"/>
              </a:buClr>
              <a:buSzPts val="1200"/>
              <a:buFont typeface="Noto Sans Symbols"/>
              <a:buNone/>
            </a:pPr>
            <a:r>
              <a:rPr lang="en-US" sz="1200" b="1">
                <a:solidFill>
                  <a:srgbClr val="0000FF"/>
                </a:solidFill>
              </a:rPr>
              <a:t>Molteno</a:t>
            </a:r>
            <a:endParaRPr sz="1400" b="1">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Ist der Baerveldt ein Gerät mit oder ohne Ventil?</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Ohne Ventil</a:t>
            </a:r>
            <a:endParaRPr sz="1400">
              <a:solidFill>
                <a:srgbClr val="FFCCFF"/>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Welcher intraoperative Eingriff wird üblicherweise durchgeführt – und war gemäß dem TVT-Protokoll </a:t>
            </a:r>
            <a:r>
              <a:rPr lang="en-US" sz="1200">
                <a:solidFill>
                  <a:srgbClr val="FFCCFF"/>
                </a:solidFill>
                <a:latin typeface="Arial"/>
                <a:ea typeface="Arial"/>
                <a:cs typeface="Arial"/>
                <a:sym typeface="Arial"/>
              </a:rPr>
              <a:t>erforderlich </a:t>
            </a:r>
            <a:r>
              <a:rPr lang="en-US" sz="1200" i="1">
                <a:solidFill>
                  <a:srgbClr val="FFCCFF"/>
                </a:solidFill>
                <a:latin typeface="Arial"/>
                <a:ea typeface="Arial"/>
                <a:cs typeface="Arial"/>
                <a:sym typeface="Arial"/>
              </a:rPr>
              <a:t>–,</a:t>
            </a:r>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um das Risiko einer Überfiltration zu verringern?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Der Drainageschlauch wurde mit einer Naht abgebunden, um später durchtrennt zu werden.</a:t>
            </a:r>
            <a:endParaRPr/>
          </a:p>
          <a:p>
            <a:pPr marL="0" marR="0" lvl="0" indent="0" algn="l" rtl="0">
              <a:spcBef>
                <a:spcPts val="0"/>
              </a:spcBef>
              <a:spcAft>
                <a:spcPts val="0"/>
              </a:spcAft>
              <a:buClr>
                <a:schemeClr val="dk1"/>
              </a:buClr>
              <a:buSzPts val="1400"/>
              <a:buFont typeface="Noto Sans Symbols"/>
              <a:buNone/>
            </a:pPr>
            <a:endParaRPr sz="1400">
              <a:solidFill>
                <a:srgbClr val="FFCCFF"/>
              </a:solidFill>
              <a:latin typeface="Arial"/>
              <a:ea typeface="Arial"/>
              <a:cs typeface="Arial"/>
              <a:sym typeface="Arial"/>
            </a:endParaRPr>
          </a:p>
          <a:p>
            <a:pPr marL="0" marR="0" lvl="0" indent="0" algn="l" rtl="0">
              <a:spcBef>
                <a:spcPts val="0"/>
              </a:spcBef>
              <a:spcAft>
                <a:spcPts val="0"/>
              </a:spcAft>
              <a:buClr>
                <a:srgbClr val="FFCCFF"/>
              </a:buClr>
              <a:buSzPts val="1200"/>
              <a:buFont typeface="Noto Sans Symbols"/>
              <a:buNone/>
            </a:pPr>
            <a:r>
              <a:rPr lang="en-US" sz="1200" i="1">
                <a:solidFill>
                  <a:srgbClr val="FFCCFF"/>
                </a:solidFill>
                <a:latin typeface="Arial"/>
                <a:ea typeface="Arial"/>
                <a:cs typeface="Arial"/>
                <a:sym typeface="Arial"/>
              </a:rPr>
              <a:t>Nach welchem biologischen Ereignis würde die Naht des Drainageschlauchs aufgelöst werden?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Nachdem die Tenon-Kapsel und die über dem Drainagesystem liegende Bindehaut ausreichend vernarbt waren</a:t>
            </a:r>
            <a:endParaRPr/>
          </a:p>
          <a:p>
            <a:pPr marL="0" marR="0" lvl="0" indent="0" algn="l" rtl="0">
              <a:spcBef>
                <a:spcPts val="0"/>
              </a:spcBef>
              <a:spcAft>
                <a:spcPts val="0"/>
              </a:spcAft>
              <a:buClr>
                <a:srgbClr val="FFCCFF"/>
              </a:buClr>
              <a:buSzPts val="1200"/>
              <a:buFont typeface="Noto Sans Symbols"/>
              <a:buNone/>
            </a:pPr>
            <a:r>
              <a:rPr lang="en-US" sz="1200">
                <a:solidFill>
                  <a:srgbClr val="FFCCFF"/>
                </a:solidFill>
                <a:latin typeface="Arial"/>
                <a:ea typeface="Arial"/>
                <a:cs typeface="Arial"/>
                <a:sym typeface="Arial"/>
              </a:rPr>
              <a:t>, um einen gewissen (aber nicht zu großen!) Widerstand gegen die Kammerwasserfiltration zu bieten; dieser Vernarbungsprozess wird als </a:t>
            </a:r>
            <a:r>
              <a:rPr lang="en-US" sz="1200" i="1">
                <a:solidFill>
                  <a:srgbClr val="FFCCFF"/>
                </a:solidFill>
                <a:latin typeface="Arial"/>
                <a:ea typeface="Arial"/>
                <a:cs typeface="Arial"/>
                <a:sym typeface="Arial"/>
              </a:rPr>
              <a:t>Kapselbildung</a:t>
            </a:r>
            <a:r>
              <a:rPr lang="en-US" sz="1200">
                <a:solidFill>
                  <a:srgbClr val="FFCCFF"/>
                </a:solidFill>
                <a:latin typeface="Arial"/>
                <a:ea typeface="Arial"/>
                <a:cs typeface="Arial"/>
                <a:sym typeface="Arial"/>
              </a:rPr>
              <a:t> bezeichnet</a:t>
            </a:r>
            <a:endParaRPr/>
          </a:p>
        </p:txBody>
      </p:sp>
      <p:sp>
        <p:nvSpPr>
          <p:cNvPr id="1307" name="Google Shape;1307;g3f645ac5276_0_557"/>
          <p:cNvSpPr/>
          <p:nvPr/>
        </p:nvSpPr>
        <p:spPr>
          <a:xfrm>
            <a:off x="304800" y="2421247"/>
            <a:ext cx="1371600" cy="829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8" name="Google Shape;1308;g3f645ac5276_0_557"/>
          <p:cNvSpPr txBox="1"/>
          <p:nvPr/>
        </p:nvSpPr>
        <p:spPr>
          <a:xfrm>
            <a:off x="1869441" y="2153215"/>
            <a:ext cx="5859900" cy="1934400"/>
          </a:xfrm>
          <a:prstGeom prst="rect">
            <a:avLst/>
          </a:prstGeom>
          <a:solidFill>
            <a:srgbClr val="92D05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Aus welchen Materialien bestehen Glaukomdrainageimplantate (Tube-Shunts)?</a:t>
            </a:r>
            <a:endParaRPr sz="1400" i="1">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a:solidFill>
                  <a:srgbClr val="0000FF"/>
                </a:solidFill>
                <a:latin typeface="Arial"/>
                <a:ea typeface="Arial"/>
                <a:cs typeface="Arial"/>
                <a:sym typeface="Arial"/>
              </a:rPr>
              <a:t>Die meisten bestehen aus Silikon (einige wenige Modelle aus Polypropylen).</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0000FF"/>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0000FF"/>
                </a:solidFill>
                <a:latin typeface="Arial"/>
                <a:ea typeface="Arial"/>
                <a:cs typeface="Arial"/>
                <a:sym typeface="Arial"/>
              </a:rPr>
              <a:t>Sind sie auf CT-Aufnahmen/Röntgenbildern zu erkennen?</a:t>
            </a:r>
            <a:endParaRPr>
              <a:solidFill>
                <a:srgbClr val="0000FF"/>
              </a:solidFill>
            </a:endParaRPr>
          </a:p>
          <a:p>
            <a:pPr marL="0" marR="0" lvl="0" indent="0" algn="l" rtl="0">
              <a:spcBef>
                <a:spcPts val="0"/>
              </a:spcBef>
              <a:spcAft>
                <a:spcPts val="0"/>
              </a:spcAft>
              <a:buClr>
                <a:srgbClr val="92D050"/>
              </a:buClr>
              <a:buSzPts val="1200"/>
              <a:buFont typeface="Noto Sans Symbols"/>
              <a:buNone/>
            </a:pPr>
            <a:r>
              <a:rPr lang="en-US" sz="1200">
                <a:solidFill>
                  <a:srgbClr val="0000FF"/>
                </a:solidFill>
                <a:latin typeface="Arial"/>
                <a:ea typeface="Arial"/>
                <a:cs typeface="Arial"/>
                <a:sym typeface="Arial"/>
              </a:rPr>
              <a:t>Das kommt darauf an. Silikon ist strahlendurchlässig; einige </a:t>
            </a:r>
            <a:r>
              <a:rPr lang="en-US" sz="1200">
                <a:solidFill>
                  <a:srgbClr val="0000FF"/>
                </a:solidFill>
              </a:rPr>
              <a:t>Implantate</a:t>
            </a:r>
            <a:r>
              <a:rPr lang="en-US" sz="1200">
                <a:solidFill>
                  <a:srgbClr val="0000FF"/>
                </a:solidFill>
                <a:latin typeface="Arial"/>
                <a:ea typeface="Arial"/>
                <a:cs typeface="Arial"/>
                <a:sym typeface="Arial"/>
              </a:rPr>
              <a:t> bestehen jedoch aus bariumimprägniertem Silikon, um sie röntgendicht und somit sichtbar zu machen.</a:t>
            </a:r>
            <a:endParaRPr>
              <a:solidFill>
                <a:srgbClr val="0000FF"/>
              </a:solidFill>
            </a:endParaRPr>
          </a:p>
          <a:p>
            <a:pPr marL="0" marR="0" lvl="0" indent="0" algn="l" rtl="0">
              <a:spcBef>
                <a:spcPts val="0"/>
              </a:spcBef>
              <a:spcAft>
                <a:spcPts val="0"/>
              </a:spcAft>
              <a:buClr>
                <a:schemeClr val="dk1"/>
              </a:buClr>
              <a:buSzPts val="1400"/>
              <a:buFont typeface="Noto Sans Symbols"/>
              <a:buNone/>
            </a:pPr>
            <a:endParaRPr sz="1400">
              <a:solidFill>
                <a:srgbClr val="92D050"/>
              </a:solidFill>
              <a:latin typeface="Arial"/>
              <a:ea typeface="Arial"/>
              <a:cs typeface="Arial"/>
              <a:sym typeface="Arial"/>
            </a:endParaRPr>
          </a:p>
          <a:p>
            <a:pPr marL="0" marR="0" lvl="0" indent="0" algn="l" rtl="0">
              <a:spcBef>
                <a:spcPts val="0"/>
              </a:spcBef>
              <a:spcAft>
                <a:spcPts val="0"/>
              </a:spcAft>
              <a:buClr>
                <a:srgbClr val="92D050"/>
              </a:buClr>
              <a:buSzPts val="1200"/>
              <a:buFont typeface="Noto Sans Symbols"/>
              <a:buNone/>
            </a:pPr>
            <a:r>
              <a:rPr lang="en-US" sz="1200" i="1">
                <a:solidFill>
                  <a:srgbClr val="92D050"/>
                </a:solidFill>
                <a:latin typeface="Arial"/>
                <a:ea typeface="Arial"/>
                <a:cs typeface="Arial"/>
                <a:sym typeface="Arial"/>
              </a:rPr>
              <a:t>Sind Schlauch-Shunts MRT-verträglich, d. h. sind sie nicht eisenhaltig?</a:t>
            </a:r>
            <a:endParaRPr/>
          </a:p>
          <a:p>
            <a:pPr marL="0" marR="0" lvl="0" indent="0" algn="l" rtl="0">
              <a:spcBef>
                <a:spcPts val="0"/>
              </a:spcBef>
              <a:spcAft>
                <a:spcPts val="0"/>
              </a:spcAft>
              <a:buClr>
                <a:srgbClr val="92D050"/>
              </a:buClr>
              <a:buSzPts val="1200"/>
              <a:buFont typeface="Noto Sans Symbols"/>
              <a:buNone/>
            </a:pPr>
            <a:r>
              <a:rPr lang="en-US" sz="1200">
                <a:solidFill>
                  <a:srgbClr val="92D050"/>
                </a:solidFill>
                <a:latin typeface="Arial"/>
                <a:ea typeface="Arial"/>
                <a:cs typeface="Arial"/>
                <a:sym typeface="Arial"/>
              </a:rPr>
              <a:t>Ja</a:t>
            </a:r>
            <a:endParaRPr/>
          </a:p>
        </p:txBody>
      </p: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18574</Words>
  <Application>Microsoft Macintosh PowerPoint</Application>
  <PresentationFormat>On-screen Show (4:3)</PresentationFormat>
  <Paragraphs>1857</Paragraphs>
  <Slides>127</Slides>
  <Notes>127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127</vt:i4>
      </vt:variant>
    </vt:vector>
  </HeadingPairs>
  <TitlesOfParts>
    <vt:vector size="131" baseType="lpstr">
      <vt:lpstr>Arial</vt:lpstr>
      <vt:lpstr>Noto Sans Symbols</vt:lpstr>
      <vt:lpstr>Calibri</vt:lpstr>
      <vt:lpstr>Network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Klinische Studien zum Glaukom</vt:lpstr>
      <vt:lpstr>Klinische Studien zum Glaukom</vt:lpstr>
      <vt:lpstr>Klinische Studien zum Glaukom</vt:lpstr>
      <vt:lpstr>Klinische Studien zum Glaukom</vt:lpstr>
      <vt:lpstr>Klinische Studien zum Glaukom</vt:lpstr>
      <vt:lpstr>Klinische Studien zum Glaukom</vt:lpstr>
      <vt:lpstr>Klinische Studien zum Glaukom</vt:lpstr>
      <vt:lpstr>Klinische Studien zum Glaukom</vt:lpstr>
      <vt:lpstr>Klinische Studien zum Glaukom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Steven Flynn</dc:creator>
  <cp:lastModifiedBy>Assaf Abdelrahman</cp:lastModifiedBy>
  <cp:revision>1</cp:revision>
  <dcterms:created xsi:type="dcterms:W3CDTF">2008-09-11T18:32:25Z</dcterms:created>
  <dcterms:modified xsi:type="dcterms:W3CDTF">2026-08-19T17:20:23Z</dcterms:modified>
</cp:coreProperties>
</file>